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slides/slide105.xml" ContentType="application/vnd.openxmlformats-officedocument.presentationml.slide+xml"/>
  <Override PartName="/ppt/slides/slide106.xml" ContentType="application/vnd.openxmlformats-officedocument.presentationml.slide+xml"/>
  <Override PartName="/ppt/slides/slide107.xml" ContentType="application/vnd.openxmlformats-officedocument.presentationml.slide+xml"/>
  <Override PartName="/ppt/slides/slide108.xml" ContentType="application/vnd.openxmlformats-officedocument.presentationml.slide+xml"/>
  <Override PartName="/ppt/slides/slide109.xml" ContentType="application/vnd.openxmlformats-officedocument.presentationml.slide+xml"/>
  <Override PartName="/ppt/slides/slide110.xml" ContentType="application/vnd.openxmlformats-officedocument.presentationml.slide+xml"/>
  <Override PartName="/ppt/slides/slide111.xml" ContentType="application/vnd.openxmlformats-officedocument.presentationml.slide+xml"/>
  <Override PartName="/ppt/slides/slide112.xml" ContentType="application/vnd.openxmlformats-officedocument.presentationml.slide+xml"/>
  <Override PartName="/ppt/slides/slide113.xml" ContentType="application/vnd.openxmlformats-officedocument.presentationml.slide+xml"/>
  <Override PartName="/ppt/slides/slide114.xml" ContentType="application/vnd.openxmlformats-officedocument.presentationml.slide+xml"/>
  <Override PartName="/ppt/slides/slide115.xml" ContentType="application/vnd.openxmlformats-officedocument.presentationml.slide+xml"/>
  <Override PartName="/ppt/slides/slide116.xml" ContentType="application/vnd.openxmlformats-officedocument.presentationml.slide+xml"/>
  <Override PartName="/ppt/slides/slide117.xml" ContentType="application/vnd.openxmlformats-officedocument.presentationml.slide+xml"/>
  <Override PartName="/ppt/slides/slide118.xml" ContentType="application/vnd.openxmlformats-officedocument.presentationml.slide+xml"/>
  <Override PartName="/ppt/slides/slide119.xml" ContentType="application/vnd.openxmlformats-officedocument.presentationml.slide+xml"/>
  <Override PartName="/ppt/slides/slide120.xml" ContentType="application/vnd.openxmlformats-officedocument.presentationml.slide+xml"/>
  <Override PartName="/ppt/slides/slide121.xml" ContentType="application/vnd.openxmlformats-officedocument.presentationml.slide+xml"/>
  <Override PartName="/ppt/slides/slide122.xml" ContentType="application/vnd.openxmlformats-officedocument.presentationml.slide+xml"/>
  <Override PartName="/ppt/slides/slide123.xml" ContentType="application/vnd.openxmlformats-officedocument.presentationml.slide+xml"/>
  <Override PartName="/ppt/slides/slide124.xml" ContentType="application/vnd.openxmlformats-officedocument.presentationml.slide+xml"/>
  <Override PartName="/ppt/slides/slide125.xml" ContentType="application/vnd.openxmlformats-officedocument.presentationml.slide+xml"/>
  <Override PartName="/ppt/slides/slide126.xml" ContentType="application/vnd.openxmlformats-officedocument.presentationml.slide+xml"/>
  <Override PartName="/ppt/slides/slide127.xml" ContentType="application/vnd.openxmlformats-officedocument.presentationml.slide+xml"/>
  <Override PartName="/ppt/slides/slide128.xml" ContentType="application/vnd.openxmlformats-officedocument.presentationml.slide+xml"/>
  <Override PartName="/ppt/slides/slide129.xml" ContentType="application/vnd.openxmlformats-officedocument.presentationml.slide+xml"/>
  <Override PartName="/ppt/slides/slide130.xml" ContentType="application/vnd.openxmlformats-officedocument.presentationml.slide+xml"/>
  <Override PartName="/ppt/slides/slide131.xml" ContentType="application/vnd.openxmlformats-officedocument.presentationml.slide+xml"/>
  <Override PartName="/ppt/slides/slide132.xml" ContentType="application/vnd.openxmlformats-officedocument.presentationml.slide+xml"/>
  <Override PartName="/ppt/slides/slide133.xml" ContentType="application/vnd.openxmlformats-officedocument.presentationml.slide+xml"/>
  <Override PartName="/ppt/slides/slide134.xml" ContentType="application/vnd.openxmlformats-officedocument.presentationml.slide+xml"/>
  <Override PartName="/ppt/slides/slide135.xml" ContentType="application/vnd.openxmlformats-officedocument.presentationml.slide+xml"/>
  <Override PartName="/ppt/slides/slide136.xml" ContentType="application/vnd.openxmlformats-officedocument.presentationml.slide+xml"/>
  <Override PartName="/ppt/slides/slide137.xml" ContentType="application/vnd.openxmlformats-officedocument.presentationml.slide+xml"/>
  <Override PartName="/ppt/slides/slide138.xml" ContentType="application/vnd.openxmlformats-officedocument.presentationml.slide+xml"/>
  <Override PartName="/ppt/slides/slide139.xml" ContentType="application/vnd.openxmlformats-officedocument.presentationml.slide+xml"/>
  <Override PartName="/ppt/slides/slide140.xml" ContentType="application/vnd.openxmlformats-officedocument.presentationml.slide+xml"/>
  <Override PartName="/ppt/slides/slide141.xml" ContentType="application/vnd.openxmlformats-officedocument.presentationml.slide+xml"/>
  <Override PartName="/ppt/slides/slide142.xml" ContentType="application/vnd.openxmlformats-officedocument.presentationml.slide+xml"/>
  <Override PartName="/ppt/slides/slide143.xml" ContentType="application/vnd.openxmlformats-officedocument.presentationml.slide+xml"/>
  <Override PartName="/ppt/slides/slide144.xml" ContentType="application/vnd.openxmlformats-officedocument.presentationml.slide+xml"/>
  <Override PartName="/ppt/slides/slide145.xml" ContentType="application/vnd.openxmlformats-officedocument.presentationml.slide+xml"/>
  <Override PartName="/ppt/slides/slide146.xml" ContentType="application/vnd.openxmlformats-officedocument.presentationml.slide+xml"/>
  <Override PartName="/ppt/slides/slide147.xml" ContentType="application/vnd.openxmlformats-officedocument.presentationml.slide+xml"/>
  <Override PartName="/ppt/slides/slide148.xml" ContentType="application/vnd.openxmlformats-officedocument.presentationml.slide+xml"/>
  <Override PartName="/ppt/slides/slide149.xml" ContentType="application/vnd.openxmlformats-officedocument.presentationml.slide+xml"/>
  <Override PartName="/ppt/slides/slide150.xml" ContentType="application/vnd.openxmlformats-officedocument.presentationml.slide+xml"/>
  <Override PartName="/ppt/slides/slide15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7" r:id="rId1"/>
  </p:sldMasterIdLst>
  <p:notesMasterIdLst>
    <p:notesMasterId r:id="rId153"/>
  </p:notesMasterIdLst>
  <p:sldIdLst>
    <p:sldId id="256" r:id="rId2"/>
    <p:sldId id="311" r:id="rId3"/>
    <p:sldId id="334" r:id="rId4"/>
    <p:sldId id="313" r:id="rId5"/>
    <p:sldId id="314" r:id="rId6"/>
    <p:sldId id="315" r:id="rId7"/>
    <p:sldId id="316" r:id="rId8"/>
    <p:sldId id="335" r:id="rId9"/>
    <p:sldId id="336" r:id="rId10"/>
    <p:sldId id="317" r:id="rId11"/>
    <p:sldId id="327" r:id="rId12"/>
    <p:sldId id="318" r:id="rId13"/>
    <p:sldId id="319" r:id="rId14"/>
    <p:sldId id="328" r:id="rId15"/>
    <p:sldId id="320" r:id="rId16"/>
    <p:sldId id="347" r:id="rId17"/>
    <p:sldId id="342" r:id="rId18"/>
    <p:sldId id="337" r:id="rId19"/>
    <p:sldId id="338" r:id="rId20"/>
    <p:sldId id="341" r:id="rId21"/>
    <p:sldId id="340" r:id="rId22"/>
    <p:sldId id="339" r:id="rId23"/>
    <p:sldId id="343" r:id="rId24"/>
    <p:sldId id="345" r:id="rId25"/>
    <p:sldId id="349" r:id="rId26"/>
    <p:sldId id="350" r:id="rId27"/>
    <p:sldId id="321" r:id="rId28"/>
    <p:sldId id="322" r:id="rId29"/>
    <p:sldId id="323" r:id="rId30"/>
    <p:sldId id="351" r:id="rId31"/>
    <p:sldId id="353" r:id="rId32"/>
    <p:sldId id="354" r:id="rId33"/>
    <p:sldId id="359" r:id="rId34"/>
    <p:sldId id="355" r:id="rId35"/>
    <p:sldId id="356" r:id="rId36"/>
    <p:sldId id="360" r:id="rId37"/>
    <p:sldId id="362" r:id="rId38"/>
    <p:sldId id="363" r:id="rId39"/>
    <p:sldId id="376" r:id="rId40"/>
    <p:sldId id="385" r:id="rId41"/>
    <p:sldId id="386" r:id="rId42"/>
    <p:sldId id="364" r:id="rId43"/>
    <p:sldId id="375" r:id="rId44"/>
    <p:sldId id="378" r:id="rId45"/>
    <p:sldId id="379" r:id="rId46"/>
    <p:sldId id="380" r:id="rId47"/>
    <p:sldId id="451" r:id="rId48"/>
    <p:sldId id="392" r:id="rId49"/>
    <p:sldId id="393" r:id="rId50"/>
    <p:sldId id="324" r:id="rId51"/>
    <p:sldId id="325" r:id="rId52"/>
    <p:sldId id="361" r:id="rId53"/>
    <p:sldId id="367" r:id="rId54"/>
    <p:sldId id="369" r:id="rId55"/>
    <p:sldId id="368" r:id="rId56"/>
    <p:sldId id="371" r:id="rId57"/>
    <p:sldId id="372" r:id="rId58"/>
    <p:sldId id="394" r:id="rId59"/>
    <p:sldId id="326" r:id="rId60"/>
    <p:sldId id="329" r:id="rId61"/>
    <p:sldId id="257" r:id="rId62"/>
    <p:sldId id="258" r:id="rId63"/>
    <p:sldId id="273" r:id="rId64"/>
    <p:sldId id="309" r:id="rId65"/>
    <p:sldId id="415" r:id="rId66"/>
    <p:sldId id="274" r:id="rId67"/>
    <p:sldId id="259" r:id="rId68"/>
    <p:sldId id="260" r:id="rId69"/>
    <p:sldId id="261" r:id="rId70"/>
    <p:sldId id="414" r:id="rId71"/>
    <p:sldId id="276" r:id="rId72"/>
    <p:sldId id="277" r:id="rId73"/>
    <p:sldId id="452" r:id="rId74"/>
    <p:sldId id="279" r:id="rId75"/>
    <p:sldId id="280" r:id="rId76"/>
    <p:sldId id="281" r:id="rId77"/>
    <p:sldId id="282" r:id="rId78"/>
    <p:sldId id="421" r:id="rId79"/>
    <p:sldId id="283" r:id="rId80"/>
    <p:sldId id="330" r:id="rId81"/>
    <p:sldId id="331" r:id="rId82"/>
    <p:sldId id="284" r:id="rId83"/>
    <p:sldId id="285" r:id="rId84"/>
    <p:sldId id="286" r:id="rId85"/>
    <p:sldId id="422" r:id="rId86"/>
    <p:sldId id="287" r:id="rId87"/>
    <p:sldId id="423" r:id="rId88"/>
    <p:sldId id="288" r:id="rId89"/>
    <p:sldId id="424" r:id="rId90"/>
    <p:sldId id="289" r:id="rId91"/>
    <p:sldId id="290" r:id="rId92"/>
    <p:sldId id="453" r:id="rId93"/>
    <p:sldId id="291" r:id="rId94"/>
    <p:sldId id="454" r:id="rId95"/>
    <p:sldId id="455" r:id="rId96"/>
    <p:sldId id="425" r:id="rId97"/>
    <p:sldId id="456" r:id="rId98"/>
    <p:sldId id="294" r:id="rId99"/>
    <p:sldId id="457" r:id="rId100"/>
    <p:sldId id="295" r:id="rId101"/>
    <p:sldId id="458" r:id="rId102"/>
    <p:sldId id="296" r:id="rId103"/>
    <p:sldId id="297" r:id="rId104"/>
    <p:sldId id="459" r:id="rId105"/>
    <p:sldId id="298" r:id="rId106"/>
    <p:sldId id="300" r:id="rId107"/>
    <p:sldId id="460" r:id="rId108"/>
    <p:sldId id="306" r:id="rId109"/>
    <p:sldId id="299" r:id="rId110"/>
    <p:sldId id="302" r:id="rId111"/>
    <p:sldId id="426" r:id="rId112"/>
    <p:sldId id="303" r:id="rId113"/>
    <p:sldId id="304" r:id="rId114"/>
    <p:sldId id="305" r:id="rId115"/>
    <p:sldId id="435" r:id="rId116"/>
    <p:sldId id="436" r:id="rId117"/>
    <p:sldId id="437" r:id="rId118"/>
    <p:sldId id="438" r:id="rId119"/>
    <p:sldId id="439" r:id="rId120"/>
    <p:sldId id="440" r:id="rId121"/>
    <p:sldId id="441" r:id="rId122"/>
    <p:sldId id="442" r:id="rId123"/>
    <p:sldId id="443" r:id="rId124"/>
    <p:sldId id="444" r:id="rId125"/>
    <p:sldId id="445" r:id="rId126"/>
    <p:sldId id="446" r:id="rId127"/>
    <p:sldId id="447" r:id="rId128"/>
    <p:sldId id="448" r:id="rId129"/>
    <p:sldId id="449" r:id="rId130"/>
    <p:sldId id="450" r:id="rId131"/>
    <p:sldId id="332" r:id="rId132"/>
    <p:sldId id="301" r:id="rId133"/>
    <p:sldId id="307" r:id="rId134"/>
    <p:sldId id="428" r:id="rId135"/>
    <p:sldId id="427" r:id="rId136"/>
    <p:sldId id="429" r:id="rId137"/>
    <p:sldId id="430" r:id="rId138"/>
    <p:sldId id="431" r:id="rId139"/>
    <p:sldId id="432" r:id="rId140"/>
    <p:sldId id="308" r:id="rId141"/>
    <p:sldId id="433" r:id="rId142"/>
    <p:sldId id="434" r:id="rId143"/>
    <p:sldId id="397" r:id="rId144"/>
    <p:sldId id="400" r:id="rId145"/>
    <p:sldId id="401" r:id="rId146"/>
    <p:sldId id="402" r:id="rId147"/>
    <p:sldId id="403" r:id="rId148"/>
    <p:sldId id="404" r:id="rId149"/>
    <p:sldId id="405" r:id="rId150"/>
    <p:sldId id="461" r:id="rId151"/>
    <p:sldId id="411" r:id="rId152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Comic Sans MS" panose="030F0702030302020204" pitchFamily="66" charset="0"/>
        <a:ea typeface="+mn-ea"/>
        <a:cs typeface="Arial" panose="020B0604020202020204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Comic Sans MS" panose="030F0702030302020204" pitchFamily="66" charset="0"/>
        <a:ea typeface="+mn-ea"/>
        <a:cs typeface="Arial" panose="020B0604020202020204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Comic Sans MS" panose="030F0702030302020204" pitchFamily="66" charset="0"/>
        <a:ea typeface="+mn-ea"/>
        <a:cs typeface="Arial" panose="020B0604020202020204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Comic Sans MS" panose="030F0702030302020204" pitchFamily="66" charset="0"/>
        <a:ea typeface="+mn-ea"/>
        <a:cs typeface="Arial" panose="020B0604020202020204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Comic Sans MS" panose="030F0702030302020204" pitchFamily="66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Comic Sans MS" panose="030F0702030302020204" pitchFamily="66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Comic Sans MS" panose="030F0702030302020204" pitchFamily="66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Comic Sans MS" panose="030F0702030302020204" pitchFamily="66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Comic Sans MS" panose="030F0702030302020204" pitchFamily="66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456" autoAdjust="0"/>
    <p:restoredTop sz="93978" autoAdjust="0"/>
  </p:normalViewPr>
  <p:slideViewPr>
    <p:cSldViewPr>
      <p:cViewPr varScale="1">
        <p:scale>
          <a:sx n="69" d="100"/>
          <a:sy n="69" d="100"/>
        </p:scale>
        <p:origin x="1092" y="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15450"/>
    </p:cViewPr>
    <p:sldLst>
      <p:sld r:id="rId1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117" Type="http://schemas.openxmlformats.org/officeDocument/2006/relationships/slide" Target="slides/slide116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112" Type="http://schemas.openxmlformats.org/officeDocument/2006/relationships/slide" Target="slides/slide111.xml"/><Relationship Id="rId133" Type="http://schemas.openxmlformats.org/officeDocument/2006/relationships/slide" Target="slides/slide132.xml"/><Relationship Id="rId138" Type="http://schemas.openxmlformats.org/officeDocument/2006/relationships/slide" Target="slides/slide137.xml"/><Relationship Id="rId154" Type="http://schemas.openxmlformats.org/officeDocument/2006/relationships/presProps" Target="presProps.xml"/><Relationship Id="rId16" Type="http://schemas.openxmlformats.org/officeDocument/2006/relationships/slide" Target="slides/slide15.xml"/><Relationship Id="rId107" Type="http://schemas.openxmlformats.org/officeDocument/2006/relationships/slide" Target="slides/slide106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102" Type="http://schemas.openxmlformats.org/officeDocument/2006/relationships/slide" Target="slides/slide101.xml"/><Relationship Id="rId123" Type="http://schemas.openxmlformats.org/officeDocument/2006/relationships/slide" Target="slides/slide122.xml"/><Relationship Id="rId128" Type="http://schemas.openxmlformats.org/officeDocument/2006/relationships/slide" Target="slides/slide127.xml"/><Relationship Id="rId144" Type="http://schemas.openxmlformats.org/officeDocument/2006/relationships/slide" Target="slides/slide143.xml"/><Relationship Id="rId149" Type="http://schemas.openxmlformats.org/officeDocument/2006/relationships/slide" Target="slides/slide148.xml"/><Relationship Id="rId5" Type="http://schemas.openxmlformats.org/officeDocument/2006/relationships/slide" Target="slides/slide4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113" Type="http://schemas.openxmlformats.org/officeDocument/2006/relationships/slide" Target="slides/slide112.xml"/><Relationship Id="rId118" Type="http://schemas.openxmlformats.org/officeDocument/2006/relationships/slide" Target="slides/slide117.xml"/><Relationship Id="rId134" Type="http://schemas.openxmlformats.org/officeDocument/2006/relationships/slide" Target="slides/slide133.xml"/><Relationship Id="rId139" Type="http://schemas.openxmlformats.org/officeDocument/2006/relationships/slide" Target="slides/slide138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150" Type="http://schemas.openxmlformats.org/officeDocument/2006/relationships/slide" Target="slides/slide149.xml"/><Relationship Id="rId155" Type="http://schemas.openxmlformats.org/officeDocument/2006/relationships/viewProps" Target="viewProps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59" Type="http://schemas.openxmlformats.org/officeDocument/2006/relationships/slide" Target="slides/slide58.xml"/><Relationship Id="rId103" Type="http://schemas.openxmlformats.org/officeDocument/2006/relationships/slide" Target="slides/slide102.xml"/><Relationship Id="rId108" Type="http://schemas.openxmlformats.org/officeDocument/2006/relationships/slide" Target="slides/slide107.xml"/><Relationship Id="rId124" Type="http://schemas.openxmlformats.org/officeDocument/2006/relationships/slide" Target="slides/slide123.xml"/><Relationship Id="rId129" Type="http://schemas.openxmlformats.org/officeDocument/2006/relationships/slide" Target="slides/slide128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11" Type="http://schemas.openxmlformats.org/officeDocument/2006/relationships/slide" Target="slides/slide110.xml"/><Relationship Id="rId132" Type="http://schemas.openxmlformats.org/officeDocument/2006/relationships/slide" Target="slides/slide131.xml"/><Relationship Id="rId140" Type="http://schemas.openxmlformats.org/officeDocument/2006/relationships/slide" Target="slides/slide139.xml"/><Relationship Id="rId145" Type="http://schemas.openxmlformats.org/officeDocument/2006/relationships/slide" Target="slides/slide144.xml"/><Relationship Id="rId153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6" Type="http://schemas.openxmlformats.org/officeDocument/2006/relationships/slide" Target="slides/slide105.xml"/><Relationship Id="rId114" Type="http://schemas.openxmlformats.org/officeDocument/2006/relationships/slide" Target="slides/slide113.xml"/><Relationship Id="rId119" Type="http://schemas.openxmlformats.org/officeDocument/2006/relationships/slide" Target="slides/slide118.xml"/><Relationship Id="rId127" Type="http://schemas.openxmlformats.org/officeDocument/2006/relationships/slide" Target="slides/slide12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slide" Target="slides/slide100.xml"/><Relationship Id="rId122" Type="http://schemas.openxmlformats.org/officeDocument/2006/relationships/slide" Target="slides/slide121.xml"/><Relationship Id="rId130" Type="http://schemas.openxmlformats.org/officeDocument/2006/relationships/slide" Target="slides/slide129.xml"/><Relationship Id="rId135" Type="http://schemas.openxmlformats.org/officeDocument/2006/relationships/slide" Target="slides/slide134.xml"/><Relationship Id="rId143" Type="http://schemas.openxmlformats.org/officeDocument/2006/relationships/slide" Target="slides/slide142.xml"/><Relationship Id="rId148" Type="http://schemas.openxmlformats.org/officeDocument/2006/relationships/slide" Target="slides/slide147.xml"/><Relationship Id="rId151" Type="http://schemas.openxmlformats.org/officeDocument/2006/relationships/slide" Target="slides/slide150.xml"/><Relationship Id="rId156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109" Type="http://schemas.openxmlformats.org/officeDocument/2006/relationships/slide" Target="slides/slide10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slide" Target="slides/slide103.xml"/><Relationship Id="rId120" Type="http://schemas.openxmlformats.org/officeDocument/2006/relationships/slide" Target="slides/slide119.xml"/><Relationship Id="rId125" Type="http://schemas.openxmlformats.org/officeDocument/2006/relationships/slide" Target="slides/slide124.xml"/><Relationship Id="rId141" Type="http://schemas.openxmlformats.org/officeDocument/2006/relationships/slide" Target="slides/slide140.xml"/><Relationship Id="rId146" Type="http://schemas.openxmlformats.org/officeDocument/2006/relationships/slide" Target="slides/slide145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slide" Target="slides/slide86.xml"/><Relationship Id="rId110" Type="http://schemas.openxmlformats.org/officeDocument/2006/relationships/slide" Target="slides/slide109.xml"/><Relationship Id="rId115" Type="http://schemas.openxmlformats.org/officeDocument/2006/relationships/slide" Target="slides/slide114.xml"/><Relationship Id="rId131" Type="http://schemas.openxmlformats.org/officeDocument/2006/relationships/slide" Target="slides/slide130.xml"/><Relationship Id="rId136" Type="http://schemas.openxmlformats.org/officeDocument/2006/relationships/slide" Target="slides/slide135.xml"/><Relationship Id="rId157" Type="http://schemas.openxmlformats.org/officeDocument/2006/relationships/tableStyles" Target="tableStyles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152" Type="http://schemas.openxmlformats.org/officeDocument/2006/relationships/slide" Target="slides/slide151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56" Type="http://schemas.openxmlformats.org/officeDocument/2006/relationships/slide" Target="slides/slide55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105" Type="http://schemas.openxmlformats.org/officeDocument/2006/relationships/slide" Target="slides/slide104.xml"/><Relationship Id="rId126" Type="http://schemas.openxmlformats.org/officeDocument/2006/relationships/slide" Target="slides/slide125.xml"/><Relationship Id="rId147" Type="http://schemas.openxmlformats.org/officeDocument/2006/relationships/slide" Target="slides/slide14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121" Type="http://schemas.openxmlformats.org/officeDocument/2006/relationships/slide" Target="slides/slide120.xml"/><Relationship Id="rId142" Type="http://schemas.openxmlformats.org/officeDocument/2006/relationships/slide" Target="slides/slide141.xml"/><Relationship Id="rId3" Type="http://schemas.openxmlformats.org/officeDocument/2006/relationships/slide" Target="slides/slide2.xml"/><Relationship Id="rId25" Type="http://schemas.openxmlformats.org/officeDocument/2006/relationships/slide" Target="slides/slide24.xml"/><Relationship Id="rId46" Type="http://schemas.openxmlformats.org/officeDocument/2006/relationships/slide" Target="slides/slide45.xml"/><Relationship Id="rId67" Type="http://schemas.openxmlformats.org/officeDocument/2006/relationships/slide" Target="slides/slide66.xml"/><Relationship Id="rId116" Type="http://schemas.openxmlformats.org/officeDocument/2006/relationships/slide" Target="slides/slide115.xml"/><Relationship Id="rId137" Type="http://schemas.openxmlformats.org/officeDocument/2006/relationships/slide" Target="slides/slide136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5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/>
            </a:lvl1pPr>
          </a:lstStyle>
          <a:p>
            <a:pPr>
              <a:defRPr/>
            </a:pPr>
            <a:endParaRPr lang="sr-Latn-R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/>
            </a:lvl1pPr>
          </a:lstStyle>
          <a:p>
            <a:pPr>
              <a:defRPr/>
            </a:pPr>
            <a:fld id="{BCA72B1C-4205-425C-A119-73C0A28D1A1A}" type="datetimeFigureOut">
              <a:rPr lang="sr-Latn-RS"/>
              <a:pPr>
                <a:defRPr/>
              </a:pPr>
              <a:t>01.02.2021</a:t>
            </a:fld>
            <a:endParaRPr lang="sr-Latn-R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sr-Latn-R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sr-Latn-RS" noProof="0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/>
            </a:lvl1pPr>
          </a:lstStyle>
          <a:p>
            <a:pPr>
              <a:defRPr/>
            </a:pPr>
            <a:endParaRPr lang="sr-Latn-R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hangingPunct="1">
              <a:defRPr sz="1200"/>
            </a:lvl1pPr>
          </a:lstStyle>
          <a:p>
            <a:pPr>
              <a:defRPr/>
            </a:pPr>
            <a:fld id="{1D43AF14-163C-497A-B928-331E53111225}" type="slidenum">
              <a:rPr lang="sr-Latn-RS"/>
              <a:pPr>
                <a:defRPr/>
              </a:pPr>
              <a:t>‹#›</a:t>
            </a:fld>
            <a:endParaRPr lang="sr-Latn-R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843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sr-Latn-RS" altLang="en-US" smtClean="0"/>
          </a:p>
        </p:txBody>
      </p:sp>
      <p:sp>
        <p:nvSpPr>
          <p:cNvPr id="1843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2400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9pPr>
          </a:lstStyle>
          <a:p>
            <a:fld id="{19E8B5E7-CC4B-4B39-864D-670B37496529}" type="slidenum">
              <a:rPr lang="sr-Latn-RS" altLang="en-US" sz="1200" smtClean="0"/>
              <a:pPr/>
              <a:t>1</a:t>
            </a:fld>
            <a:endParaRPr lang="sr-Latn-RS" altLang="en-US" sz="1200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813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smtClean="0"/>
          </a:p>
        </p:txBody>
      </p:sp>
      <p:sp>
        <p:nvSpPr>
          <p:cNvPr id="4813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2400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9pPr>
          </a:lstStyle>
          <a:p>
            <a:fld id="{7BEEF9D5-BEE9-4613-9EA8-24C00AAF9FE6}" type="slidenum">
              <a:rPr lang="sr-Latn-RS" altLang="en-US" sz="1200" smtClean="0"/>
              <a:pPr/>
              <a:t>29</a:t>
            </a:fld>
            <a:endParaRPr lang="sr-Latn-RS" altLang="en-US" sz="1200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2400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9pPr>
          </a:lstStyle>
          <a:p>
            <a:fld id="{AB64DC75-607E-4A72-BB3C-AB705EE9FEAD}" type="slidenum">
              <a:rPr lang="en-US" altLang="en-US" sz="1200" smtClean="0"/>
              <a:pPr/>
              <a:t>53</a:t>
            </a:fld>
            <a:endParaRPr lang="en-US" altLang="en-US" sz="1200" smtClean="0"/>
          </a:p>
        </p:txBody>
      </p:sp>
      <p:sp>
        <p:nvSpPr>
          <p:cNvPr id="73731" name="Rectangle 2"/>
          <p:cNvSpPr>
            <a:spLocks noChangeArrowheads="1" noTextEdit="1"/>
          </p:cNvSpPr>
          <p:nvPr>
            <p:ph type="sldImg"/>
          </p:nvPr>
        </p:nvSpPr>
        <p:spPr bwMode="auto">
          <a:xfrm>
            <a:off x="1144588" y="687388"/>
            <a:ext cx="4568825" cy="3425825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73732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alt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2400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9pPr>
          </a:lstStyle>
          <a:p>
            <a:fld id="{8C9EDE8D-318E-41E0-BC81-B9D762C45A3C}" type="slidenum">
              <a:rPr lang="en-US" altLang="en-US" sz="1200" smtClean="0"/>
              <a:pPr/>
              <a:t>55</a:t>
            </a:fld>
            <a:endParaRPr lang="en-US" altLang="en-US" sz="1200" smtClean="0"/>
          </a:p>
        </p:txBody>
      </p:sp>
      <p:sp>
        <p:nvSpPr>
          <p:cNvPr id="76803" name="Rectangle 2"/>
          <p:cNvSpPr>
            <a:spLocks noChangeArrowheads="1" noTextEdit="1"/>
          </p:cNvSpPr>
          <p:nvPr>
            <p:ph type="sldImg"/>
          </p:nvPr>
        </p:nvSpPr>
        <p:spPr bwMode="auto">
          <a:xfrm>
            <a:off x="1144588" y="687388"/>
            <a:ext cx="4568825" cy="3425825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76804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alt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2400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9pPr>
          </a:lstStyle>
          <a:p>
            <a:fld id="{3030D6D0-1300-4DDF-860C-08A0A4BFC204}" type="slidenum">
              <a:rPr lang="en-US" altLang="en-US" sz="1200" smtClean="0"/>
              <a:pPr/>
              <a:t>56</a:t>
            </a:fld>
            <a:endParaRPr lang="en-US" altLang="en-US" sz="1200" smtClean="0"/>
          </a:p>
        </p:txBody>
      </p:sp>
      <p:sp>
        <p:nvSpPr>
          <p:cNvPr id="78851" name="Rectangle 2"/>
          <p:cNvSpPr>
            <a:spLocks noChangeArrowheads="1" noTextEdit="1"/>
          </p:cNvSpPr>
          <p:nvPr>
            <p:ph type="sldImg"/>
          </p:nvPr>
        </p:nvSpPr>
        <p:spPr bwMode="auto">
          <a:xfrm>
            <a:off x="1144588" y="687388"/>
            <a:ext cx="4568825" cy="3425825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78852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alt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294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sr-Latn-RS" altLang="en-US" smtClean="0"/>
          </a:p>
        </p:txBody>
      </p:sp>
      <p:sp>
        <p:nvSpPr>
          <p:cNvPr id="8294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2400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9pPr>
          </a:lstStyle>
          <a:p>
            <a:fld id="{3CAA51AD-8473-4BD5-82FC-A64E14080309}" type="slidenum">
              <a:rPr lang="sr-Latn-RS" altLang="en-US" sz="1200" smtClean="0"/>
              <a:pPr/>
              <a:t>59</a:t>
            </a:fld>
            <a:endParaRPr lang="sr-Latn-RS" altLang="en-US" sz="1200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6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336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sr-Latn-RS" altLang="en-US" smtClean="0"/>
          </a:p>
        </p:txBody>
      </p:sp>
      <p:sp>
        <p:nvSpPr>
          <p:cNvPr id="14336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2400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9pPr>
          </a:lstStyle>
          <a:p>
            <a:fld id="{66C80B3D-0787-4E5E-B209-4C4B859D6320}" type="slidenum">
              <a:rPr lang="sr-Latn-RS" altLang="en-US" sz="1200" smtClean="0"/>
              <a:pPr/>
              <a:t>117</a:t>
            </a:fld>
            <a:endParaRPr lang="sr-Latn-RS" altLang="en-US" sz="120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1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9144677" cy="6858000"/>
          </a:xfrm>
        </p:grpSpPr>
        <p:pic>
          <p:nvPicPr>
            <p:cNvPr id="5" name="Picture 12" descr="SD-PanelTitle-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9144000" cy="6858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" name="Rectangle 5"/>
            <p:cNvSpPr/>
            <p:nvPr/>
          </p:nvSpPr>
          <p:spPr>
            <a:xfrm>
              <a:off x="1515532" y="1520422"/>
              <a:ext cx="6112935" cy="3818468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7" name="Picture 14" descr="HDRibbonTitle-UniformTrim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2" r="47958"/>
            <a:stretch>
              <a:fillRect/>
            </a:stretch>
          </p:blipFill>
          <p:spPr bwMode="auto">
            <a:xfrm>
              <a:off x="0" y="3128434"/>
              <a:ext cx="1664208" cy="6126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" name="Picture 15" descr="HDRibbonTitle-UniformTrim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2" r="47958"/>
            <a:stretch>
              <a:fillRect/>
            </a:stretch>
          </p:blipFill>
          <p:spPr bwMode="auto">
            <a:xfrm>
              <a:off x="7480469" y="3128434"/>
              <a:ext cx="1664208" cy="6126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cxnSp>
        <p:nvCxnSpPr>
          <p:cNvPr id="9" name="Straight Connector 8"/>
          <p:cNvCxnSpPr/>
          <p:nvPr/>
        </p:nvCxnSpPr>
        <p:spPr>
          <a:xfrm>
            <a:off x="2019300" y="3471863"/>
            <a:ext cx="511333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21934" y="1811863"/>
            <a:ext cx="5308866" cy="1515533"/>
          </a:xfrm>
        </p:spPr>
        <p:txBody>
          <a:bodyPr anchor="b">
            <a:noAutofit/>
          </a:bodyPr>
          <a:lstStyle>
            <a:lvl1pPr algn="ctr">
              <a:defRPr sz="48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21934" y="3598327"/>
            <a:ext cx="5308866" cy="1377651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>
          <a:xfrm>
            <a:off x="6065838" y="5054600"/>
            <a:ext cx="673100" cy="279400"/>
          </a:xfrm>
        </p:spPr>
        <p:txBody>
          <a:bodyPr/>
          <a:lstStyle>
            <a:lvl1pPr>
              <a:defRPr dirty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22463" y="5054600"/>
            <a:ext cx="4064000" cy="279400"/>
          </a:xfrm>
        </p:spPr>
        <p:txBody>
          <a:bodyPr/>
          <a:lstStyle>
            <a:lvl1pPr>
              <a:defRPr dirty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16725" y="5054600"/>
            <a:ext cx="414338" cy="2794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6A8AAF-CE11-4384-A4A7-E79709BD595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79346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4815415"/>
            <a:ext cx="6798734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26260" y="1032933"/>
            <a:ext cx="7091482" cy="33612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rtlCol="0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noProof="0" dirty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6" y="5382153"/>
            <a:ext cx="6798734" cy="493712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4A7995-2E8F-482E-8061-F2F6620034E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92272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1277938" y="4140200"/>
            <a:ext cx="6607175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906873"/>
            <a:ext cx="6798734" cy="3097860"/>
          </a:xfrm>
        </p:spPr>
        <p:txBody>
          <a:bodyPr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4275666"/>
            <a:ext cx="6798736" cy="1600202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B831D4-D1A5-43A2-8C2E-523A6E963E9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027718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849313" y="904875"/>
            <a:ext cx="457200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 sz="2400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r>
              <a:rPr lang="en-US" sz="7200" dirty="0" smtClean="0"/>
              <a:t>“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7634288" y="2827338"/>
            <a:ext cx="457200" cy="585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 sz="2400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9pPr>
          </a:lstStyle>
          <a:p>
            <a:pPr algn="r" eaLnBrk="1" hangingPunct="1">
              <a:defRPr/>
            </a:pPr>
            <a:r>
              <a:rPr lang="en-US" sz="7200" dirty="0" smtClean="0"/>
              <a:t>”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1277938" y="4140200"/>
            <a:ext cx="6596062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4333" y="982132"/>
            <a:ext cx="6400250" cy="2370668"/>
          </a:xfrm>
        </p:spPr>
        <p:txBody>
          <a:bodyPr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00200" y="3352799"/>
            <a:ext cx="5892798" cy="651933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3" y="4343400"/>
            <a:ext cx="6798738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 dirty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 dirty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5B7AB3-82E0-498B-A21B-E49EA9832D1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232727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9" y="3308581"/>
            <a:ext cx="679872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8" y="4777381"/>
            <a:ext cx="6798730" cy="860400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ADF728-5C70-495D-A1B3-99E092D1253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803225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877888" y="896938"/>
            <a:ext cx="4572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 sz="2400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r>
              <a:rPr lang="en-US" sz="8000" dirty="0" smtClean="0"/>
              <a:t>“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7650163" y="2608263"/>
            <a:ext cx="4572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 sz="2400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9pPr>
          </a:lstStyle>
          <a:p>
            <a:pPr algn="r" eaLnBrk="1" hangingPunct="1">
              <a:defRPr/>
            </a:pPr>
            <a:r>
              <a:rPr lang="en-US" sz="8000" dirty="0" smtClean="0"/>
              <a:t>”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1277938" y="3429000"/>
            <a:ext cx="6596062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9416" y="982132"/>
            <a:ext cx="6325168" cy="2243668"/>
          </a:xfrm>
        </p:spPr>
        <p:txBody>
          <a:bodyPr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8" name="Text Placeholder 2"/>
          <p:cNvSpPr>
            <a:spLocks noGrp="1"/>
          </p:cNvSpPr>
          <p:nvPr>
            <p:ph type="body" idx="13"/>
          </p:nvPr>
        </p:nvSpPr>
        <p:spPr>
          <a:xfrm>
            <a:off x="1176868" y="3639312"/>
            <a:ext cx="6798730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4529667"/>
            <a:ext cx="6798736" cy="1346200"/>
          </a:xfrm>
        </p:spPr>
        <p:txBody>
          <a:bodyPr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 dirty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 dirty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507EB1-F2A7-45BA-B640-E3AE19A97D5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720521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1277938" y="3429000"/>
            <a:ext cx="6607175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982131"/>
            <a:ext cx="6798734" cy="2294467"/>
          </a:xfrm>
        </p:spPr>
        <p:txBody>
          <a:bodyPr rtlCol="0">
            <a:normAutofit/>
          </a:bodyPr>
          <a:lstStyle>
            <a:lvl1pPr>
              <a:defRPr lang="en-US" sz="3200" b="0" dirty="0"/>
            </a:lvl1pPr>
          </a:lstStyle>
          <a:p>
            <a:pPr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1176868" y="3566160"/>
            <a:ext cx="6798730" cy="905256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6" y="4470400"/>
            <a:ext cx="6798734" cy="1405467"/>
          </a:xfrm>
        </p:spPr>
        <p:txBody>
          <a:bodyPr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 dirty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 dirty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EB0D90-DCBB-47A8-A824-29B954ABF11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577024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1277938" y="2354263"/>
            <a:ext cx="6607175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6865" y="2490135"/>
            <a:ext cx="6798736" cy="33857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D393E3-71ED-4305-A78B-E33E5A47F0E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996138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6245225" y="906463"/>
            <a:ext cx="0" cy="4968875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356667" y="906873"/>
            <a:ext cx="1618930" cy="496899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6867" y="906873"/>
            <a:ext cx="4915509" cy="496899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473545-37E4-4233-81C0-C106D04D6B6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299541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371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sr-Latn-R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981200"/>
            <a:ext cx="8229600" cy="4114800"/>
          </a:xfrm>
        </p:spPr>
        <p:txBody>
          <a:bodyPr/>
          <a:lstStyle/>
          <a:p>
            <a:pPr lvl="0"/>
            <a:endParaRPr lang="sr-Latn-RS" noProof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 dirty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 dirty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599118-C500-4C68-BE21-93A414C7FEE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948481"/>
      </p:ext>
    </p:extLst>
  </p:cSld>
  <p:clrMapOvr>
    <a:masterClrMapping/>
  </p:clrMapOvr>
  <p:transition spd="slow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1277938" y="2355850"/>
            <a:ext cx="6596062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CDF64C-25F1-4E25-8990-42161843FAE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03398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1277938" y="3598863"/>
            <a:ext cx="6596062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78465" y="1641413"/>
            <a:ext cx="6595534" cy="1822514"/>
          </a:xfrm>
        </p:spPr>
        <p:txBody>
          <a:bodyPr anchor="b">
            <a:normAutofit/>
          </a:bodyPr>
          <a:lstStyle>
            <a:lvl1pPr algn="ctr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78465" y="3734859"/>
            <a:ext cx="6595534" cy="1090015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FDCB3C-1DE6-4C98-85D2-897B727A8A0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434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1277938" y="2355850"/>
            <a:ext cx="6596062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130386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76866" y="2487168"/>
            <a:ext cx="3337560" cy="3447288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5152" y="2487168"/>
            <a:ext cx="3337560" cy="3447288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A405B5-07FC-4F85-8AA6-7F50DA08F3D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87396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277938" y="2354263"/>
            <a:ext cx="6596062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8" y="2658533"/>
            <a:ext cx="3337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76868" y="3243263"/>
            <a:ext cx="3337560" cy="2706624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1832" y="2658533"/>
            <a:ext cx="3337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1832" y="3243263"/>
            <a:ext cx="3337560" cy="2706624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8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A9EC22-AF40-4B69-8BA3-91127C618BC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92198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/>
        </p:nvCxnSpPr>
        <p:spPr>
          <a:xfrm>
            <a:off x="1277938" y="2354263"/>
            <a:ext cx="6596062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915337"/>
            <a:ext cx="6798735" cy="130386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00AD34-F86D-4821-A970-A69FB16C344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41769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0C6ABF-3B64-4D1D-962E-08BDA7E324D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28753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1277938" y="2913063"/>
            <a:ext cx="2333625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1388534"/>
            <a:ext cx="2536798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20062" y="982132"/>
            <a:ext cx="3855539" cy="4893735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5" y="3031065"/>
            <a:ext cx="2536798" cy="2438404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425A02-4A77-45C6-BCF2-BD4CBD1A64E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61757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1883832"/>
            <a:ext cx="3632202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069" y="1032933"/>
            <a:ext cx="2929463" cy="4792136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rtlCol="0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noProof="0" dirty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5" y="3255432"/>
            <a:ext cx="3632201" cy="18288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D7B947-8825-49F5-A6A8-6F07F6C9D64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87843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0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6"/>
          <p:cNvGrpSpPr>
            <a:grpSpLocks/>
          </p:cNvGrpSpPr>
          <p:nvPr/>
        </p:nvGrpSpPr>
        <p:grpSpPr bwMode="auto">
          <a:xfrm>
            <a:off x="0" y="0"/>
            <a:ext cx="9151938" cy="6858000"/>
            <a:chOff x="0" y="0"/>
            <a:chExt cx="9152467" cy="6858000"/>
          </a:xfrm>
        </p:grpSpPr>
        <p:pic>
          <p:nvPicPr>
            <p:cNvPr id="1032" name="Picture 7" descr="SD-PanelContent.png"/>
            <p:cNvPicPr>
              <a:picLocks noChangeAspect="1"/>
            </p:cNvPicPr>
            <p:nvPr/>
          </p:nvPicPr>
          <p:blipFill>
            <a:blip r:embed="rId2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9144000" cy="6858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" name="Rectangle 8"/>
            <p:cNvSpPr/>
            <p:nvPr/>
          </p:nvSpPr>
          <p:spPr>
            <a:xfrm>
              <a:off x="553888" y="542807"/>
              <a:ext cx="8039776" cy="5756392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36" name="Picture 9" descr="HDRibbonContent-UniformTrim.png"/>
            <p:cNvPicPr>
              <a:picLocks noChangeAspect="1"/>
            </p:cNvPicPr>
            <p:nvPr/>
          </p:nvPicPr>
          <p:blipFill>
            <a:blip r:embed="rId2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" r="14240"/>
            <a:stretch>
              <a:fillRect/>
            </a:stretch>
          </p:blipFill>
          <p:spPr bwMode="auto">
            <a:xfrm>
              <a:off x="0" y="3128434"/>
              <a:ext cx="685800" cy="6064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37" name="Picture 10" descr="HDRibbonContent-UniformTrim.png"/>
            <p:cNvPicPr>
              <a:picLocks noChangeAspect="1"/>
            </p:cNvPicPr>
            <p:nvPr/>
          </p:nvPicPr>
          <p:blipFill>
            <a:blip r:embed="rId2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" r="14240"/>
            <a:stretch>
              <a:fillRect/>
            </a:stretch>
          </p:blipFill>
          <p:spPr bwMode="auto">
            <a:xfrm>
              <a:off x="8466667" y="3128434"/>
              <a:ext cx="685800" cy="6064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auto">
          <a:xfrm>
            <a:off x="1176338" y="915988"/>
            <a:ext cx="6799262" cy="1303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176338" y="2490788"/>
            <a:ext cx="6799262" cy="3444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56350" y="5961063"/>
            <a:ext cx="114935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hangingPunct="1">
              <a:defRPr sz="1000" b="0" i="0" dirty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76338" y="5961063"/>
            <a:ext cx="51054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hangingPunct="1">
              <a:defRPr sz="1000" b="0" i="0" dirty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80313" y="5961063"/>
            <a:ext cx="39528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hangingPunct="1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pPr>
              <a:defRPr/>
            </a:pPr>
            <a:fld id="{D0E652AC-72F2-44E0-A075-3BE22CFD5D9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86" r:id="rId1"/>
    <p:sldLayoutId id="2147483987" r:id="rId2"/>
    <p:sldLayoutId id="2147483988" r:id="rId3"/>
    <p:sldLayoutId id="2147483989" r:id="rId4"/>
    <p:sldLayoutId id="2147483990" r:id="rId5"/>
    <p:sldLayoutId id="2147483991" r:id="rId6"/>
    <p:sldLayoutId id="2147483982" r:id="rId7"/>
    <p:sldLayoutId id="2147483992" r:id="rId8"/>
    <p:sldLayoutId id="2147483983" r:id="rId9"/>
    <p:sldLayoutId id="2147483984" r:id="rId10"/>
    <p:sldLayoutId id="2147483993" r:id="rId11"/>
    <p:sldLayoutId id="2147483994" r:id="rId12"/>
    <p:sldLayoutId id="2147483985" r:id="rId13"/>
    <p:sldLayoutId id="2147483995" r:id="rId14"/>
    <p:sldLayoutId id="2147483996" r:id="rId15"/>
    <p:sldLayoutId id="2147483997" r:id="rId16"/>
    <p:sldLayoutId id="2147483998" r:id="rId17"/>
    <p:sldLayoutId id="2147483999" r:id="rId18"/>
  </p:sldLayoutIdLst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000" kern="1200">
          <a:ln w="3175" cmpd="sng">
            <a:noFill/>
          </a:ln>
          <a:solidFill>
            <a:srgbClr val="262626"/>
          </a:solidFill>
          <a:latin typeface="+mj-lt"/>
          <a:ea typeface="+mj-ea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000">
          <a:solidFill>
            <a:srgbClr val="262626"/>
          </a:solidFill>
          <a:latin typeface="Garamond" panose="02020404030301010803" pitchFamily="18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000">
          <a:solidFill>
            <a:srgbClr val="262626"/>
          </a:solidFill>
          <a:latin typeface="Garamond" panose="02020404030301010803" pitchFamily="18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000">
          <a:solidFill>
            <a:srgbClr val="262626"/>
          </a:solidFill>
          <a:latin typeface="Garamond" panose="02020404030301010803" pitchFamily="18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000">
          <a:solidFill>
            <a:srgbClr val="262626"/>
          </a:solidFill>
          <a:latin typeface="Garamond" panose="02020404030301010803" pitchFamily="18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0" fontAlgn="base" hangingPunct="0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 panose="020B0604020202020204" pitchFamily="34" charset="0"/>
        <a:buChar char="•"/>
        <a:defRPr sz="2400" kern="1200">
          <a:solidFill>
            <a:srgbClr val="262626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 panose="020B0604020202020204" pitchFamily="34" charset="0"/>
        <a:buChar char="•"/>
        <a:defRPr sz="2000" kern="1200">
          <a:solidFill>
            <a:srgbClr val="262626"/>
          </a:solidFill>
          <a:latin typeface="+mn-lt"/>
          <a:ea typeface="+mn-ea"/>
          <a:cs typeface="+mn-cs"/>
        </a:defRPr>
      </a:lvl2pPr>
      <a:lvl3pPr marL="1200150" indent="-285750" algn="l" defTabSz="457200" rtl="0" eaLnBrk="0" fontAlgn="base" hangingPunct="0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 panose="020B0604020202020204" pitchFamily="34" charset="0"/>
        <a:buChar char="•"/>
        <a:defRPr kern="1200">
          <a:solidFill>
            <a:srgbClr val="262626"/>
          </a:solidFill>
          <a:latin typeface="+mn-lt"/>
          <a:ea typeface="+mn-ea"/>
          <a:cs typeface="+mn-cs"/>
        </a:defRPr>
      </a:lvl3pPr>
      <a:lvl4pPr marL="1543050" indent="-171450" algn="l" defTabSz="457200" rtl="0" eaLnBrk="0" fontAlgn="base" hangingPunct="0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 panose="020B0604020202020204" pitchFamily="34" charset="0"/>
        <a:buChar char="•"/>
        <a:defRPr sz="1600" kern="1200">
          <a:solidFill>
            <a:srgbClr val="262626"/>
          </a:solidFill>
          <a:latin typeface="+mn-lt"/>
          <a:ea typeface="+mn-ea"/>
          <a:cs typeface="+mn-cs"/>
        </a:defRPr>
      </a:lvl4pPr>
      <a:lvl5pPr marL="2000250" indent="-171450" algn="l" defTabSz="457200" rtl="0" eaLnBrk="0" fontAlgn="base" hangingPunct="0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 panose="020B0604020202020204" pitchFamily="34" charset="0"/>
        <a:buChar char="•"/>
        <a:defRPr sz="1400" kern="1200">
          <a:solidFill>
            <a:srgbClr val="262626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9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50825" y="692150"/>
            <a:ext cx="8569325" cy="2908300"/>
          </a:xfrm>
        </p:spPr>
        <p:txBody>
          <a:bodyPr/>
          <a:lstStyle/>
          <a:p>
            <a:pPr eaLnBrk="1" hangingPunct="1"/>
            <a:r>
              <a:rPr lang="sr-Cyrl-RS" altLang="en-US" sz="4400" b="1" smtClean="0">
                <a:ln>
                  <a:noFill/>
                </a:ln>
                <a:latin typeface="Comic Sans MS" panose="030F0702030302020204" pitchFamily="66" charset="0"/>
                <a:cs typeface="Times New Roman" panose="02020603050405020304" pitchFamily="18" charset="0"/>
              </a:rPr>
              <a:t>Поремећаји спавања</a:t>
            </a:r>
            <a:br>
              <a:rPr lang="sr-Cyrl-RS" altLang="en-US" sz="4400" b="1" smtClean="0">
                <a:ln>
                  <a:noFill/>
                </a:ln>
                <a:latin typeface="Comic Sans MS" panose="030F0702030302020204" pitchFamily="66" charset="0"/>
                <a:cs typeface="Times New Roman" panose="02020603050405020304" pitchFamily="18" charset="0"/>
              </a:rPr>
            </a:br>
            <a:r>
              <a:rPr lang="sr-Cyrl-CS" altLang="en-US" sz="4400" b="1" smtClean="0">
                <a:ln>
                  <a:noFill/>
                </a:ln>
                <a:latin typeface="Comic Sans MS" panose="030F0702030302020204" pitchFamily="66" charset="0"/>
                <a:cs typeface="Times New Roman" panose="02020603050405020304" pitchFamily="18" charset="0"/>
              </a:rPr>
              <a:t>Главобоље</a:t>
            </a:r>
            <a:r>
              <a:rPr lang="sr-Latn-CS" altLang="en-US" sz="4400" b="1" smtClean="0">
                <a:ln>
                  <a:noFill/>
                </a:ln>
                <a:latin typeface="Comic Sans MS" panose="030F0702030302020204" pitchFamily="66" charset="0"/>
                <a:cs typeface="Times New Roman" panose="02020603050405020304" pitchFamily="18" charset="0"/>
              </a:rPr>
              <a:t/>
            </a:r>
            <a:br>
              <a:rPr lang="sr-Latn-CS" altLang="en-US" sz="4400" b="1" smtClean="0">
                <a:ln>
                  <a:noFill/>
                </a:ln>
                <a:latin typeface="Comic Sans MS" panose="030F0702030302020204" pitchFamily="66" charset="0"/>
                <a:cs typeface="Times New Roman" panose="02020603050405020304" pitchFamily="18" charset="0"/>
              </a:rPr>
            </a:br>
            <a:r>
              <a:rPr lang="sr-Cyrl-CS" altLang="en-US" sz="4400" b="1" smtClean="0">
                <a:ln>
                  <a:noFill/>
                </a:ln>
                <a:latin typeface="Comic Sans MS" panose="030F0702030302020204" pitchFamily="66" charset="0"/>
                <a:cs typeface="Times New Roman" panose="02020603050405020304" pitchFamily="18" charset="0"/>
              </a:rPr>
              <a:t>Вртоглавице</a:t>
            </a:r>
            <a:r>
              <a:rPr lang="sr-Latn-CS" altLang="en-US" sz="4400" b="1" smtClean="0">
                <a:ln>
                  <a:noFill/>
                </a:ln>
                <a:latin typeface="Comic Sans MS" panose="030F0702030302020204" pitchFamily="66" charset="0"/>
                <a:cs typeface="Times New Roman" panose="02020603050405020304" pitchFamily="18" charset="0"/>
              </a:rPr>
              <a:t> </a:t>
            </a:r>
            <a:endParaRPr lang="en-US" altLang="en-US" sz="4400" b="1" smtClean="0">
              <a:ln>
                <a:noFill/>
              </a:ln>
              <a:latin typeface="Comic Sans MS" panose="030F0702030302020204" pitchFamily="66" charset="0"/>
              <a:cs typeface="Times New Roman" panose="02020603050405020304" pitchFamily="18" charset="0"/>
            </a:endParaRP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922463" y="3598863"/>
            <a:ext cx="5308600" cy="1376362"/>
          </a:xfrm>
        </p:spPr>
        <p:txBody>
          <a:bodyPr/>
          <a:lstStyle/>
          <a:p>
            <a:pPr eaLnBrk="1" hangingPunct="1"/>
            <a:endParaRPr lang="sr-Cyrl-CS" altLang="en-US" smtClean="0">
              <a:latin typeface="Comic Sans MS" panose="030F0702030302020204" pitchFamily="66" charset="0"/>
            </a:endParaRPr>
          </a:p>
          <a:p>
            <a:pPr eaLnBrk="1" hangingPunct="1"/>
            <a:r>
              <a:rPr lang="sr-Cyrl-RS" altLang="en-US" sz="2400" smtClean="0">
                <a:latin typeface="Comic Sans MS" panose="030F0702030302020204" pitchFamily="66" charset="0"/>
              </a:rPr>
              <a:t>Доц. др Катарина Весић</a:t>
            </a:r>
            <a:endParaRPr lang="en-US" altLang="en-US" sz="2400" smtClean="0">
              <a:latin typeface="Comic Sans MS" panose="030F0702030302020204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9525" y="1484313"/>
            <a:ext cx="8385175" cy="881062"/>
          </a:xfrm>
        </p:spPr>
        <p:txBody>
          <a:bodyPr/>
          <a:lstStyle/>
          <a:p>
            <a:pPr eaLnBrk="1" hangingPunct="1"/>
            <a:r>
              <a:rPr lang="sr-Cyrl-RS" altLang="en-US" sz="4400" smtClean="0">
                <a:ln>
                  <a:noFill/>
                </a:ln>
                <a:latin typeface="Comic Sans MS" panose="030F0702030302020204" pitchFamily="66" charset="0"/>
              </a:rPr>
              <a:t>Спавање</a:t>
            </a:r>
            <a:endParaRPr lang="en-US" altLang="en-US" sz="4400" smtClean="0">
              <a:ln>
                <a:noFill/>
              </a:ln>
              <a:latin typeface="Comic Sans MS" panose="030F0702030302020204" pitchFamily="66" charset="0"/>
            </a:endParaRPr>
          </a:p>
        </p:txBody>
      </p:sp>
      <p:sp>
        <p:nvSpPr>
          <p:cNvPr id="107523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900113" y="2133600"/>
            <a:ext cx="7416800" cy="4725988"/>
          </a:xfrm>
        </p:spPr>
        <p:txBody>
          <a:bodyPr rtlCol="0">
            <a:normAutofit fontScale="77500" lnSpcReduction="20000"/>
          </a:bodyPr>
          <a:lstStyle/>
          <a:p>
            <a:pPr eaLnBrk="1" fontAlgn="auto" hangingPunct="1">
              <a:lnSpc>
                <a:spcPct val="80000"/>
              </a:lnSpc>
              <a:buFont typeface="Arial"/>
              <a:buChar char="•"/>
              <a:defRPr/>
            </a:pPr>
            <a:endParaRPr lang="sr-Latn-RS" sz="2000" dirty="0" smtClean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fontAlgn="auto" hangingPunct="1">
              <a:lnSpc>
                <a:spcPct val="80000"/>
              </a:lnSpc>
              <a:buFont typeface="Arial"/>
              <a:buChar char="•"/>
              <a:defRPr/>
            </a:pPr>
            <a:endParaRPr lang="sr-Latn-RS" sz="2000" dirty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fontAlgn="auto" hangingPunct="1">
              <a:lnSpc>
                <a:spcPct val="80000"/>
              </a:lnSpc>
              <a:buFont typeface="Arial"/>
              <a:buChar char="•"/>
              <a:defRPr/>
            </a:pPr>
            <a:r>
              <a:rPr lang="sr-Cyrl-RS" sz="3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Циклус</a:t>
            </a:r>
            <a:r>
              <a:rPr lang="sr-Latn-CS" sz="3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RS" sz="3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спавање</a:t>
            </a:r>
            <a:r>
              <a:rPr lang="sr-Latn-CS" sz="3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-</a:t>
            </a:r>
            <a:r>
              <a:rPr lang="sr-Cyrl-RS" sz="3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будност</a:t>
            </a:r>
            <a:r>
              <a:rPr lang="sr-Latn-CS" sz="3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RS" sz="3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понавља</a:t>
            </a:r>
            <a:r>
              <a:rPr lang="sr-Latn-CS" sz="3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RS" sz="3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се</a:t>
            </a:r>
            <a:r>
              <a:rPr lang="sr-Latn-CS" sz="3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RS" sz="3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у</a:t>
            </a:r>
            <a:r>
              <a:rPr lang="sr-Latn-CS" sz="3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24</a:t>
            </a:r>
            <a:r>
              <a:rPr lang="sr-Cyrl-RS" sz="3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ч</a:t>
            </a:r>
            <a:r>
              <a:rPr lang="sr-Latn-CS" sz="3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RS" sz="3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ритму</a:t>
            </a:r>
            <a:r>
              <a:rPr lang="sr-Latn-CS" sz="3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RS" sz="3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а</a:t>
            </a:r>
            <a:r>
              <a:rPr lang="sr-Latn-CS" sz="3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RS" sz="3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у</a:t>
            </a:r>
            <a:r>
              <a:rPr lang="sr-Latn-CS" sz="3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RS" sz="3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складу</a:t>
            </a:r>
            <a:r>
              <a:rPr lang="sr-Latn-CS" sz="3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RS" sz="3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са</a:t>
            </a:r>
            <a:r>
              <a:rPr lang="sr-Latn-CS" sz="3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RS" sz="3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циклусом</a:t>
            </a:r>
            <a:r>
              <a:rPr lang="en-US" sz="3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RS" sz="3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светло</a:t>
            </a:r>
            <a:r>
              <a:rPr lang="sr-Latn-CS" sz="3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– </a:t>
            </a:r>
            <a:r>
              <a:rPr lang="sr-Cyrl-RS" sz="3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мрак</a:t>
            </a:r>
            <a:endParaRPr lang="sr-Latn-CS" sz="31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eaLnBrk="1" fontAlgn="auto" hangingPunct="1">
              <a:lnSpc>
                <a:spcPct val="80000"/>
              </a:lnSpc>
              <a:buFont typeface="Arial"/>
              <a:buChar char="•"/>
              <a:defRPr/>
            </a:pPr>
            <a:r>
              <a:rPr lang="sr-Cyrl-RS" sz="3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Супрахијазматско</a:t>
            </a:r>
            <a:r>
              <a:rPr lang="sr-Latn-CS" sz="3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RS" sz="3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једро</a:t>
            </a:r>
            <a:r>
              <a:rPr lang="sr-Latn-CS" sz="3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RS" sz="3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хипоталамуса</a:t>
            </a:r>
            <a:r>
              <a:rPr lang="sr-Latn-CS" sz="3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– </a:t>
            </a:r>
            <a:r>
              <a:rPr lang="sr-Cyrl-RS" sz="3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разарање</a:t>
            </a:r>
            <a:r>
              <a:rPr lang="sr-Latn-CS" sz="3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RS" sz="3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доводи</a:t>
            </a:r>
            <a:r>
              <a:rPr lang="sr-Latn-CS" sz="3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RS" sz="3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до</a:t>
            </a:r>
            <a:r>
              <a:rPr lang="sr-Latn-CS" sz="3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RS" sz="3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губитка</a:t>
            </a:r>
            <a:r>
              <a:rPr lang="sr-Latn-CS" sz="3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RS" sz="3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циркадијалног</a:t>
            </a:r>
            <a:r>
              <a:rPr lang="sr-Latn-CS" sz="3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RS" sz="3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ритма</a:t>
            </a:r>
            <a:endParaRPr lang="sr-Latn-CS" sz="31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eaLnBrk="1" fontAlgn="auto" hangingPunct="1">
              <a:lnSpc>
                <a:spcPct val="80000"/>
              </a:lnSpc>
              <a:buFont typeface="Arial"/>
              <a:buChar char="•"/>
              <a:defRPr/>
            </a:pPr>
            <a:r>
              <a:rPr lang="sr-Cyrl-RS" sz="3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Овај</a:t>
            </a:r>
            <a:r>
              <a:rPr lang="sr-Latn-CS" sz="3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RS" sz="3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циклус</a:t>
            </a:r>
            <a:r>
              <a:rPr lang="sr-Latn-CS" sz="3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RS" sz="3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утиче</a:t>
            </a:r>
            <a:r>
              <a:rPr lang="sr-Latn-CS" sz="3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RS" sz="3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на</a:t>
            </a:r>
            <a:r>
              <a:rPr lang="sr-Latn-CS" sz="3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RS" sz="3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ритмове</a:t>
            </a:r>
            <a:endParaRPr lang="sr-Latn-CS" sz="31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eaLnBrk="1" fontAlgn="auto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r>
              <a:rPr lang="sr-Latn-CS" sz="3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          - </a:t>
            </a:r>
            <a:r>
              <a:rPr lang="sr-Cyrl-RS" sz="3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секреције</a:t>
            </a:r>
            <a:r>
              <a:rPr lang="sr-Latn-CS" sz="3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RS" sz="3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хормона</a:t>
            </a:r>
            <a:endParaRPr lang="sr-Latn-CS" sz="31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eaLnBrk="1" fontAlgn="auto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r>
              <a:rPr lang="sr-Latn-CS" sz="3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          - </a:t>
            </a:r>
            <a:r>
              <a:rPr lang="sr-Cyrl-RS" sz="3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терморегулације</a:t>
            </a:r>
            <a:endParaRPr lang="sr-Latn-CS" sz="31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eaLnBrk="1" fontAlgn="auto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r>
              <a:rPr lang="sr-Latn-CS" sz="3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          - </a:t>
            </a:r>
            <a:r>
              <a:rPr lang="sr-Cyrl-RS" sz="3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измене</a:t>
            </a:r>
            <a:r>
              <a:rPr lang="sr-Latn-CS" sz="3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RS" sz="3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срчане</a:t>
            </a:r>
            <a:r>
              <a:rPr lang="sr-Latn-CS" sz="3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RS" sz="3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функције</a:t>
            </a:r>
            <a:endParaRPr lang="sr-Latn-CS" sz="31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eaLnBrk="1" fontAlgn="auto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r>
              <a:rPr lang="sr-Latn-CS" sz="3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          - </a:t>
            </a:r>
            <a:r>
              <a:rPr lang="sr-Cyrl-RS" sz="3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измене</a:t>
            </a:r>
            <a:r>
              <a:rPr lang="sr-Latn-CS" sz="3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RS" sz="3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плућне</a:t>
            </a:r>
            <a:r>
              <a:rPr lang="sr-Latn-CS" sz="3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RS" sz="3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функције</a:t>
            </a:r>
            <a:endParaRPr lang="sr-Latn-CS" sz="31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eaLnBrk="1" fontAlgn="auto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r>
              <a:rPr lang="sr-Latn-CS" sz="3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          - </a:t>
            </a:r>
            <a:r>
              <a:rPr lang="sr-Cyrl-RS" sz="3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измене</a:t>
            </a:r>
            <a:r>
              <a:rPr lang="sr-Latn-CS" sz="3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RS" sz="3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ГИТ</a:t>
            </a:r>
            <a:r>
              <a:rPr lang="sr-Latn-CS" sz="3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RS" sz="3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функције</a:t>
            </a:r>
            <a:endParaRPr lang="sr-Latn-CS" sz="31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eaLnBrk="1" fontAlgn="auto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r>
              <a:rPr lang="sr-Latn-CS" sz="3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          - </a:t>
            </a:r>
            <a:r>
              <a:rPr lang="sr-Cyrl-RS" sz="3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понашања</a:t>
            </a:r>
            <a:endParaRPr lang="sr-Latn-CS" sz="31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0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379413" y="1557338"/>
            <a:ext cx="8385175" cy="881062"/>
          </a:xfrm>
        </p:spPr>
        <p:txBody>
          <a:bodyPr/>
          <a:lstStyle/>
          <a:p>
            <a:pPr eaLnBrk="1" hangingPunct="1"/>
            <a:r>
              <a:rPr lang="sr-Cyrl-CS" altLang="en-US" smtClean="0">
                <a:ln>
                  <a:noFill/>
                </a:ln>
                <a:latin typeface="Comic Sans MS" panose="030F0702030302020204" pitchFamily="66" charset="0"/>
              </a:rPr>
              <a:t>Главобоље</a:t>
            </a:r>
            <a:r>
              <a:rPr lang="sr-Latn-CS" altLang="en-US" smtClean="0">
                <a:ln>
                  <a:noFill/>
                </a:ln>
                <a:latin typeface="Comic Sans MS" panose="030F0702030302020204" pitchFamily="66" charset="0"/>
              </a:rPr>
              <a:t> </a:t>
            </a:r>
            <a:r>
              <a:rPr lang="sr-Cyrl-CS" altLang="en-US" smtClean="0">
                <a:ln>
                  <a:noFill/>
                </a:ln>
                <a:latin typeface="Comic Sans MS" panose="030F0702030302020204" pitchFamily="66" charset="0"/>
              </a:rPr>
              <a:t>тензионог</a:t>
            </a:r>
            <a:r>
              <a:rPr lang="sr-Latn-CS" altLang="en-US" smtClean="0">
                <a:ln>
                  <a:noFill/>
                </a:ln>
                <a:latin typeface="Comic Sans MS" panose="030F0702030302020204" pitchFamily="66" charset="0"/>
              </a:rPr>
              <a:t> </a:t>
            </a:r>
            <a:r>
              <a:rPr lang="sr-Cyrl-CS" altLang="en-US" smtClean="0">
                <a:ln>
                  <a:noFill/>
                </a:ln>
                <a:latin typeface="Comic Sans MS" panose="030F0702030302020204" pitchFamily="66" charset="0"/>
              </a:rPr>
              <a:t>типа</a:t>
            </a:r>
            <a:endParaRPr lang="en-US" altLang="en-US" smtClean="0">
              <a:ln>
                <a:noFill/>
              </a:ln>
              <a:latin typeface="Comic Sans MS" panose="030F0702030302020204" pitchFamily="66" charset="0"/>
            </a:endParaRPr>
          </a:p>
        </p:txBody>
      </p:sp>
      <p:sp>
        <p:nvSpPr>
          <p:cNvPr id="48131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331913" y="2781300"/>
            <a:ext cx="6480175" cy="3240088"/>
          </a:xfrm>
        </p:spPr>
        <p:txBody>
          <a:bodyPr rtlCol="0">
            <a:normAutofit fontScale="85000" lnSpcReduction="20000"/>
          </a:bodyPr>
          <a:lstStyle/>
          <a:p>
            <a:pPr eaLnBrk="1" fontAlgn="auto" hangingPunct="1">
              <a:lnSpc>
                <a:spcPct val="90000"/>
              </a:lnSpc>
              <a:buFont typeface="Arial"/>
              <a:buChar char="•"/>
              <a:defRPr/>
            </a:pPr>
            <a:r>
              <a:rPr lang="sr-Latn-CS" sz="2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T</a:t>
            </a:r>
            <a:r>
              <a:rPr lang="sr-Cyrl-RS" sz="2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ерапија епизодичне</a:t>
            </a:r>
          </a:p>
          <a:p>
            <a:pPr marL="0" indent="0" eaLnBrk="1" fontAlgn="auto" hangingPunct="1">
              <a:lnSpc>
                <a:spcPct val="90000"/>
              </a:lnSpc>
              <a:buFont typeface="Arial" panose="020B0604020202020204" pitchFamily="34" charset="0"/>
              <a:buNone/>
              <a:defRPr/>
            </a:pPr>
            <a:endParaRPr lang="sr-Latn-CS" sz="26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eaLnBrk="1" fontAlgn="auto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sr-Latn-CS" sz="2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   - </a:t>
            </a:r>
            <a:r>
              <a:rPr lang="sr-Cyrl-RS" sz="2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Аспирин            </a:t>
            </a:r>
            <a:r>
              <a:rPr lang="sr-Latn-CS" sz="2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            500-1000</a:t>
            </a:r>
            <a:r>
              <a:rPr lang="sr-Cyrl-RS" sz="2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мг</a:t>
            </a:r>
            <a:r>
              <a:rPr lang="sr-Latn-CS" sz="2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       (</a:t>
            </a:r>
            <a:r>
              <a:rPr lang="sr-Cyrl-RS" sz="2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доказ Б</a:t>
            </a:r>
            <a:r>
              <a:rPr lang="sr-Latn-CS" sz="2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)</a:t>
            </a:r>
          </a:p>
          <a:p>
            <a:pPr eaLnBrk="1" fontAlgn="auto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sr-Latn-CS" sz="2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   - </a:t>
            </a:r>
            <a:r>
              <a:rPr lang="sr-Cyrl-RS" sz="2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Парацетамол           </a:t>
            </a:r>
            <a:r>
              <a:rPr lang="sr-Latn-CS" sz="2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    500-1000</a:t>
            </a:r>
            <a:r>
              <a:rPr lang="sr-Cyrl-RS" sz="2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мг</a:t>
            </a:r>
            <a:r>
              <a:rPr lang="sr-Latn-CS" sz="2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       (</a:t>
            </a:r>
            <a:r>
              <a:rPr lang="sr-Cyrl-RS" sz="2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доказ Б</a:t>
            </a:r>
            <a:r>
              <a:rPr lang="sr-Latn-CS" sz="2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)</a:t>
            </a:r>
          </a:p>
          <a:p>
            <a:pPr eaLnBrk="1" fontAlgn="auto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sr-Latn-CS" sz="2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   - </a:t>
            </a:r>
            <a:r>
              <a:rPr lang="sr-Cyrl-RS" sz="2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Ибупрофен              </a:t>
            </a:r>
            <a:r>
              <a:rPr lang="sr-Latn-CS" sz="2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      200-400 </a:t>
            </a:r>
            <a:r>
              <a:rPr lang="sr-Cyrl-RS" sz="2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мг</a:t>
            </a:r>
            <a:r>
              <a:rPr lang="sr-Latn-CS" sz="2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       (</a:t>
            </a:r>
            <a:r>
              <a:rPr lang="sr-Cyrl-RS" sz="2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доказ А</a:t>
            </a:r>
            <a:r>
              <a:rPr lang="sr-Latn-CS" sz="2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, I)</a:t>
            </a:r>
          </a:p>
          <a:p>
            <a:pPr eaLnBrk="1" fontAlgn="auto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sr-Latn-CS" sz="2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   - </a:t>
            </a:r>
            <a:r>
              <a:rPr lang="sr-Cyrl-RS" sz="2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Кетопрофен               </a:t>
            </a:r>
            <a:r>
              <a:rPr lang="sr-Latn-CS" sz="2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      25-50    </a:t>
            </a:r>
            <a:r>
              <a:rPr lang="sr-Cyrl-RS" sz="2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мг</a:t>
            </a:r>
            <a:r>
              <a:rPr lang="sr-Latn-CS" sz="2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       (</a:t>
            </a:r>
            <a:r>
              <a:rPr lang="sr-Cyrl-RS" sz="2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доказ Б</a:t>
            </a:r>
            <a:r>
              <a:rPr lang="sr-Latn-CS" sz="2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)</a:t>
            </a:r>
          </a:p>
          <a:p>
            <a:pPr eaLnBrk="1" fontAlgn="auto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sr-Latn-CS" sz="19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</a:p>
          <a:p>
            <a:pPr eaLnBrk="1" fontAlgn="auto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endParaRPr lang="sr-Latn-CS" dirty="0" smtClean="0">
              <a:solidFill>
                <a:schemeClr val="tx1">
                  <a:lumMod val="85000"/>
                  <a:lumOff val="15000"/>
                </a:schemeClr>
              </a:solidFill>
              <a:latin typeface="Comic Sans MS" pitchFamily="66" charset="0"/>
            </a:endParaRPr>
          </a:p>
          <a:p>
            <a:pPr eaLnBrk="1" fontAlgn="auto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sr-Latn-C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omic Sans MS" pitchFamily="66" charset="0"/>
              </a:rPr>
              <a:t> </a:t>
            </a:r>
            <a:endParaRPr lang="en-US" dirty="0" smtClean="0">
              <a:solidFill>
                <a:schemeClr val="tx1">
                  <a:lumMod val="85000"/>
                  <a:lumOff val="15000"/>
                </a:schemeClr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323850" y="1557338"/>
            <a:ext cx="8385175" cy="881062"/>
          </a:xfrm>
        </p:spPr>
        <p:txBody>
          <a:bodyPr/>
          <a:lstStyle/>
          <a:p>
            <a:pPr eaLnBrk="1" hangingPunct="1"/>
            <a:r>
              <a:rPr lang="sr-Cyrl-CS" altLang="en-US" smtClean="0">
                <a:ln>
                  <a:noFill/>
                </a:ln>
                <a:latin typeface="Comic Sans MS" panose="030F0702030302020204" pitchFamily="66" charset="0"/>
              </a:rPr>
              <a:t>Главобоље</a:t>
            </a:r>
            <a:r>
              <a:rPr lang="sr-Latn-CS" altLang="en-US" smtClean="0">
                <a:ln>
                  <a:noFill/>
                </a:ln>
                <a:latin typeface="Comic Sans MS" panose="030F0702030302020204" pitchFamily="66" charset="0"/>
              </a:rPr>
              <a:t> </a:t>
            </a:r>
            <a:r>
              <a:rPr lang="sr-Cyrl-CS" altLang="en-US" smtClean="0">
                <a:ln>
                  <a:noFill/>
                </a:ln>
                <a:latin typeface="Comic Sans MS" panose="030F0702030302020204" pitchFamily="66" charset="0"/>
              </a:rPr>
              <a:t>тензионог</a:t>
            </a:r>
            <a:r>
              <a:rPr lang="sr-Latn-CS" altLang="en-US" smtClean="0">
                <a:ln>
                  <a:noFill/>
                </a:ln>
                <a:latin typeface="Comic Sans MS" panose="030F0702030302020204" pitchFamily="66" charset="0"/>
              </a:rPr>
              <a:t> </a:t>
            </a:r>
            <a:r>
              <a:rPr lang="sr-Cyrl-CS" altLang="en-US" smtClean="0">
                <a:ln>
                  <a:noFill/>
                </a:ln>
                <a:latin typeface="Comic Sans MS" panose="030F0702030302020204" pitchFamily="66" charset="0"/>
              </a:rPr>
              <a:t>типа</a:t>
            </a:r>
            <a:endParaRPr lang="en-US" altLang="en-US" smtClean="0">
              <a:ln>
                <a:noFill/>
              </a:ln>
              <a:latin typeface="Comic Sans MS" panose="030F0702030302020204" pitchFamily="66" charset="0"/>
            </a:endParaRPr>
          </a:p>
        </p:txBody>
      </p:sp>
      <p:sp>
        <p:nvSpPr>
          <p:cNvPr id="48131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143000" y="2781300"/>
            <a:ext cx="6746875" cy="3384550"/>
          </a:xfrm>
        </p:spPr>
        <p:txBody>
          <a:bodyPr rtlCol="0">
            <a:normAutofit fontScale="62500" lnSpcReduction="20000"/>
          </a:bodyPr>
          <a:lstStyle/>
          <a:p>
            <a:pPr eaLnBrk="1" fontAlgn="auto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sr-Latn-CS" sz="19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endParaRPr lang="sr-Latn-CS" sz="3500" b="1" dirty="0" smtClean="0">
              <a:solidFill>
                <a:schemeClr val="tx1">
                  <a:lumMod val="85000"/>
                  <a:lumOff val="15000"/>
                </a:schemeClr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eaLnBrk="1" fontAlgn="auto" hangingPunct="1">
              <a:lnSpc>
                <a:spcPct val="90000"/>
              </a:lnSpc>
              <a:buFont typeface="Arial"/>
              <a:buChar char="•"/>
              <a:defRPr/>
            </a:pPr>
            <a:r>
              <a:rPr lang="sr-Latn-CS" sz="35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T</a:t>
            </a:r>
            <a:r>
              <a:rPr lang="sr-Cyrl-RS" sz="35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ерапија хроничне</a:t>
            </a:r>
          </a:p>
          <a:p>
            <a:pPr eaLnBrk="1" fontAlgn="auto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endParaRPr lang="sr-Cyrl-RS" sz="3200" dirty="0">
              <a:solidFill>
                <a:schemeClr val="tx1">
                  <a:lumMod val="85000"/>
                  <a:lumOff val="15000"/>
                </a:schemeClr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eaLnBrk="1" fontAlgn="auto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sr-Cyrl-RS" sz="3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      </a:t>
            </a:r>
            <a:r>
              <a:rPr lang="sr-Latn-CS" sz="3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- </a:t>
            </a:r>
            <a:r>
              <a:rPr lang="sr-Cyrl-RS" sz="3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Амитриптилин             </a:t>
            </a:r>
            <a:r>
              <a:rPr lang="sr-Latn-CS" sz="3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      30-75</a:t>
            </a:r>
            <a:r>
              <a:rPr lang="sr-Cyrl-RS" sz="3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мг </a:t>
            </a:r>
            <a:r>
              <a:rPr lang="sr-Latn-CS" sz="3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     (</a:t>
            </a:r>
            <a:r>
              <a:rPr lang="sr-Cyrl-RS" sz="3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доказ </a:t>
            </a:r>
            <a:r>
              <a:rPr lang="sr-Latn-CS" sz="3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A, I)</a:t>
            </a:r>
          </a:p>
          <a:p>
            <a:pPr eaLnBrk="1" fontAlgn="auto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sr-Latn-CS" sz="3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   </a:t>
            </a:r>
            <a:r>
              <a:rPr lang="sr-Cyrl-RS" sz="3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  </a:t>
            </a:r>
            <a:r>
              <a:rPr lang="sr-Latn-CS" sz="3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- </a:t>
            </a:r>
            <a:r>
              <a:rPr lang="sr-Cyrl-RS" sz="3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Ботулински токсин</a:t>
            </a:r>
            <a:r>
              <a:rPr lang="sr-Latn-CS" sz="3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A </a:t>
            </a:r>
            <a:r>
              <a:rPr lang="sr-Cyrl-RS" sz="3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          </a:t>
            </a:r>
            <a:r>
              <a:rPr lang="sr-Latn-CS" sz="3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180</a:t>
            </a:r>
            <a:r>
              <a:rPr lang="sr-Cyrl-RS" sz="3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 иј</a:t>
            </a:r>
            <a:r>
              <a:rPr lang="sr-Latn-CS" sz="3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       (</a:t>
            </a:r>
            <a:r>
              <a:rPr lang="sr-Cyrl-RS" sz="3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доказ Б</a:t>
            </a:r>
            <a:r>
              <a:rPr lang="sr-Latn-CS" sz="3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, II</a:t>
            </a:r>
            <a:r>
              <a:rPr lang="sr-Cyrl-RS" sz="3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б</a:t>
            </a:r>
            <a:r>
              <a:rPr lang="sr-Latn-CS" sz="3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)</a:t>
            </a:r>
            <a:endParaRPr lang="sr-Cyrl-RS" sz="32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eaLnBrk="1" fontAlgn="auto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endParaRPr lang="sr-Latn-CS" sz="32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eaLnBrk="1" fontAlgn="auto" hangingPunct="1">
              <a:lnSpc>
                <a:spcPct val="90000"/>
              </a:lnSpc>
              <a:buFont typeface="Arial"/>
              <a:buChar char="•"/>
              <a:defRPr/>
            </a:pPr>
            <a:r>
              <a:rPr lang="sr-Cyrl-RS" sz="3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Електротерапија кранијалних мишића</a:t>
            </a:r>
            <a:endParaRPr lang="sr-Latn-CS" sz="32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eaLnBrk="1" fontAlgn="auto" hangingPunct="1">
              <a:lnSpc>
                <a:spcPct val="90000"/>
              </a:lnSpc>
              <a:buFont typeface="Arial"/>
              <a:buChar char="•"/>
              <a:defRPr/>
            </a:pPr>
            <a:r>
              <a:rPr lang="sr-Cyrl-RS" sz="3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Бихејвиорална терапија</a:t>
            </a:r>
            <a:endParaRPr lang="sr-Latn-CS" sz="32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eaLnBrk="1" fontAlgn="auto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endParaRPr lang="sr-Latn-CS" dirty="0" smtClean="0">
              <a:solidFill>
                <a:schemeClr val="tx1">
                  <a:lumMod val="85000"/>
                  <a:lumOff val="15000"/>
                </a:schemeClr>
              </a:solidFill>
              <a:latin typeface="Comic Sans MS" pitchFamily="66" charset="0"/>
            </a:endParaRPr>
          </a:p>
          <a:p>
            <a:pPr eaLnBrk="1" fontAlgn="auto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sr-Latn-C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omic Sans MS" pitchFamily="66" charset="0"/>
              </a:rPr>
              <a:t> </a:t>
            </a:r>
            <a:endParaRPr lang="en-US" dirty="0" smtClean="0">
              <a:solidFill>
                <a:schemeClr val="tx1">
                  <a:lumMod val="85000"/>
                  <a:lumOff val="15000"/>
                </a:schemeClr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287338" y="1060450"/>
            <a:ext cx="8842375" cy="1431925"/>
          </a:xfrm>
        </p:spPr>
        <p:txBody>
          <a:bodyPr/>
          <a:lstStyle/>
          <a:p>
            <a:pPr eaLnBrk="1" hangingPunct="1"/>
            <a:r>
              <a:rPr lang="sr-Cyrl-CS" altLang="en-US" sz="3600" smtClean="0">
                <a:ln>
                  <a:noFill/>
                </a:ln>
                <a:latin typeface="Comic Sans MS" panose="030F0702030302020204" pitchFamily="66" charset="0"/>
              </a:rPr>
              <a:t>Кластер</a:t>
            </a:r>
            <a:r>
              <a:rPr lang="sr-Latn-CS" altLang="en-US" sz="3600" smtClean="0">
                <a:ln>
                  <a:noFill/>
                </a:ln>
                <a:latin typeface="Comic Sans MS" panose="030F0702030302020204" pitchFamily="66" charset="0"/>
              </a:rPr>
              <a:t> </a:t>
            </a:r>
            <a:r>
              <a:rPr lang="sr-Cyrl-CS" altLang="en-US" sz="3600" smtClean="0">
                <a:ln>
                  <a:noFill/>
                </a:ln>
                <a:latin typeface="Comic Sans MS" panose="030F0702030302020204" pitchFamily="66" charset="0"/>
              </a:rPr>
              <a:t>главобоља</a:t>
            </a:r>
            <a:r>
              <a:rPr lang="sr-Latn-CS" altLang="en-US" sz="3600" smtClean="0">
                <a:ln>
                  <a:noFill/>
                </a:ln>
                <a:latin typeface="Comic Sans MS" panose="030F0702030302020204" pitchFamily="66" charset="0"/>
              </a:rPr>
              <a:t> </a:t>
            </a:r>
            <a:r>
              <a:rPr lang="sr-Cyrl-CS" altLang="en-US" sz="3600" smtClean="0">
                <a:ln>
                  <a:noFill/>
                </a:ln>
                <a:latin typeface="Comic Sans MS" panose="030F0702030302020204" pitchFamily="66" charset="0"/>
              </a:rPr>
              <a:t>и</a:t>
            </a:r>
            <a:r>
              <a:rPr lang="sr-Latn-CS" altLang="en-US" sz="3600" smtClean="0">
                <a:ln>
                  <a:noFill/>
                </a:ln>
                <a:latin typeface="Comic Sans MS" panose="030F0702030302020204" pitchFamily="66" charset="0"/>
              </a:rPr>
              <a:t> </a:t>
            </a:r>
            <a:r>
              <a:rPr lang="sr-Cyrl-CS" altLang="en-US" sz="3600" smtClean="0">
                <a:ln>
                  <a:noFill/>
                </a:ln>
                <a:latin typeface="Comic Sans MS" panose="030F0702030302020204" pitchFamily="66" charset="0"/>
              </a:rPr>
              <a:t>тригемино</a:t>
            </a:r>
            <a:r>
              <a:rPr lang="sr-Latn-CS" altLang="en-US" sz="3600" smtClean="0">
                <a:ln>
                  <a:noFill/>
                </a:ln>
                <a:latin typeface="Comic Sans MS" panose="030F0702030302020204" pitchFamily="66" charset="0"/>
              </a:rPr>
              <a:t> </a:t>
            </a:r>
            <a:r>
              <a:rPr lang="sr-Cyrl-CS" altLang="en-US" sz="3600" smtClean="0">
                <a:ln>
                  <a:noFill/>
                </a:ln>
                <a:latin typeface="Comic Sans MS" panose="030F0702030302020204" pitchFamily="66" charset="0"/>
              </a:rPr>
              <a:t>аутономне</a:t>
            </a:r>
            <a:r>
              <a:rPr lang="sr-Latn-CS" altLang="en-US" sz="3600" smtClean="0">
                <a:ln>
                  <a:noFill/>
                </a:ln>
                <a:latin typeface="Comic Sans MS" panose="030F0702030302020204" pitchFamily="66" charset="0"/>
              </a:rPr>
              <a:t> </a:t>
            </a:r>
            <a:r>
              <a:rPr lang="sr-Cyrl-CS" altLang="en-US" sz="3600" smtClean="0">
                <a:ln>
                  <a:noFill/>
                </a:ln>
                <a:latin typeface="Comic Sans MS" panose="030F0702030302020204" pitchFamily="66" charset="0"/>
              </a:rPr>
              <a:t>главобоље</a:t>
            </a:r>
            <a:endParaRPr lang="en-US" altLang="en-US" sz="3600" smtClean="0">
              <a:ln>
                <a:noFill/>
              </a:ln>
              <a:latin typeface="Comic Sans MS" panose="030F0702030302020204" pitchFamily="66" charset="0"/>
            </a:endParaRPr>
          </a:p>
        </p:txBody>
      </p:sp>
      <p:sp>
        <p:nvSpPr>
          <p:cNvPr id="49155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835025" y="2492375"/>
            <a:ext cx="8007350" cy="4191000"/>
          </a:xfrm>
        </p:spPr>
        <p:txBody>
          <a:bodyPr rtlCol="0">
            <a:normAutofit/>
          </a:bodyPr>
          <a:lstStyle/>
          <a:p>
            <a:pPr eaLnBrk="1" fontAlgn="auto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sr-Latn-CS" sz="1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sr-Cyrl-CS" sz="1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sr-Cyrl-C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omic Sans MS" pitchFamily="66" charset="0"/>
              </a:rPr>
              <a:t> </a:t>
            </a:r>
            <a:r>
              <a:rPr lang="sr-Cyrl-CS" sz="1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Кластер главобоља</a:t>
            </a:r>
          </a:p>
          <a:p>
            <a:pPr eaLnBrk="1" fontAlgn="auto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sr-Cyrl-CS" sz="1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Пароксизмална хемикранија</a:t>
            </a:r>
          </a:p>
          <a:p>
            <a:pPr eaLnBrk="1" fontAlgn="auto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sr-Cyrl-CS" sz="1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Синдром краткотрајних неуралгиформних главобоља са коњуктивалном ињекцијом и сузењем</a:t>
            </a:r>
          </a:p>
          <a:p>
            <a:pPr eaLnBrk="1" fontAlgn="auto" hangingPunct="1">
              <a:lnSpc>
                <a:spcPct val="90000"/>
              </a:lnSpc>
              <a:buFont typeface="Arial"/>
              <a:buChar char="•"/>
              <a:defRPr/>
            </a:pPr>
            <a:r>
              <a:rPr lang="sr-Cyrl-CS" sz="1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Ретке, најчешћа кластер 0,1-0,4%</a:t>
            </a:r>
          </a:p>
          <a:p>
            <a:pPr eaLnBrk="1" fontAlgn="auto" hangingPunct="1">
              <a:lnSpc>
                <a:spcPct val="90000"/>
              </a:lnSpc>
              <a:buFont typeface="Arial"/>
              <a:buChar char="•"/>
              <a:defRPr/>
            </a:pPr>
            <a:r>
              <a:rPr lang="sr-Cyrl-CS" sz="1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Епизодична и хронична</a:t>
            </a:r>
          </a:p>
          <a:p>
            <a:pPr eaLnBrk="1" fontAlgn="auto" hangingPunct="1">
              <a:lnSpc>
                <a:spcPct val="90000"/>
              </a:lnSpc>
              <a:buFont typeface="Arial"/>
              <a:buChar char="•"/>
              <a:defRPr/>
            </a:pPr>
            <a:r>
              <a:rPr lang="sr-Cyrl-CS" sz="1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Симптоматска (васкуларна, инфективна, нео етиологија)</a:t>
            </a:r>
          </a:p>
          <a:p>
            <a:pPr eaLnBrk="1" fontAlgn="auto" hangingPunct="1">
              <a:lnSpc>
                <a:spcPct val="90000"/>
              </a:lnSpc>
              <a:buFont typeface="Arial"/>
              <a:buChar char="•"/>
              <a:defRPr/>
            </a:pPr>
            <a:r>
              <a:rPr lang="sr-Cyrl-CS" sz="1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Ддг – мигрена, неуралгиа н. В, темпорални артеритис)</a:t>
            </a:r>
          </a:p>
          <a:p>
            <a:pPr eaLnBrk="1" fontAlgn="auto" hangingPunct="1">
              <a:lnSpc>
                <a:spcPct val="90000"/>
              </a:lnSpc>
              <a:buFont typeface="Arial"/>
              <a:buChar char="•"/>
              <a:defRPr/>
            </a:pPr>
            <a:r>
              <a:rPr lang="sr-Cyrl-CS" sz="1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Због релативно великог броја симптоматских главобоља код свих треба радити МРИ</a:t>
            </a:r>
          </a:p>
          <a:p>
            <a:pPr eaLnBrk="1" fontAlgn="auto" hangingPunct="1">
              <a:lnSpc>
                <a:spcPct val="90000"/>
              </a:lnSpc>
              <a:buFont typeface="Arial"/>
              <a:buChar char="•"/>
              <a:defRPr/>
            </a:pPr>
            <a:endParaRPr lang="en-US" dirty="0" smtClean="0">
              <a:solidFill>
                <a:schemeClr val="tx1">
                  <a:lumMod val="85000"/>
                  <a:lumOff val="15000"/>
                </a:schemeClr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92075" y="1700213"/>
            <a:ext cx="8385175" cy="692150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sr-Cyrl-C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omic Sans MS" pitchFamily="66" charset="0"/>
              </a:rPr>
              <a:t>Кластер</a:t>
            </a:r>
            <a:r>
              <a:rPr lang="sr-Latn-C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omic Sans MS" pitchFamily="66" charset="0"/>
              </a:rPr>
              <a:t> </a:t>
            </a:r>
            <a:r>
              <a:rPr lang="sr-Cyrl-C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omic Sans MS" pitchFamily="66" charset="0"/>
              </a:rPr>
              <a:t>главобоља</a:t>
            </a:r>
            <a:endParaRPr lang="en-US" dirty="0" smtClean="0">
              <a:solidFill>
                <a:schemeClr val="tx1">
                  <a:lumMod val="85000"/>
                  <a:lumOff val="15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50179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815975" y="2781300"/>
            <a:ext cx="7643813" cy="2878138"/>
          </a:xfrm>
        </p:spPr>
        <p:txBody>
          <a:bodyPr rtlCol="0">
            <a:normAutofit/>
          </a:bodyPr>
          <a:lstStyle/>
          <a:p>
            <a:pPr eaLnBrk="1" fontAlgn="auto" hangingPunct="1">
              <a:buFont typeface="Arial"/>
              <a:buChar char="•"/>
              <a:defRPr/>
            </a:pP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Почиње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у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четвртој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деценији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чешћа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код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мушкараца</a:t>
            </a:r>
          </a:p>
          <a:p>
            <a:pPr marL="0" indent="0" eaLnBrk="1" fontAlgn="auto" hangingPunct="1">
              <a:buFont typeface="Arial" panose="020B0604020202020204" pitchFamily="34" charset="0"/>
              <a:buNone/>
              <a:defRPr/>
            </a:pPr>
            <a:endParaRPr lang="sr-Latn-CS" sz="22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eaLnBrk="1" fontAlgn="auto" hangingPunct="1">
              <a:buFont typeface="Arial"/>
              <a:buChar char="•"/>
              <a:defRPr/>
            </a:pPr>
            <a:r>
              <a:rPr lang="sr-Cyrl-CS" sz="2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Дијагностички</a:t>
            </a:r>
            <a:r>
              <a:rPr lang="sr-Latn-CS" sz="2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критеријуми:</a:t>
            </a:r>
            <a:endParaRPr lang="sr-Latn-CS" sz="2200" b="1" dirty="0" smtClean="0">
              <a:solidFill>
                <a:schemeClr val="tx1">
                  <a:lumMod val="85000"/>
                  <a:lumOff val="15000"/>
                </a:schemeClr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eaLnBrk="1" fontAlgn="auto" hangingPunct="1">
              <a:buFont typeface="Wingdings" panose="05000000000000000000" pitchFamily="2" charset="2"/>
              <a:buNone/>
              <a:defRPr/>
            </a:pP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    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А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најмање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5 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атака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који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испуњавају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критеријуме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Б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-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Д</a:t>
            </a:r>
            <a:endParaRPr lang="sr-Latn-CS" sz="22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eaLnBrk="1" fontAlgn="auto" hangingPunct="1">
              <a:buFont typeface="Wingdings" panose="05000000000000000000" pitchFamily="2" charset="2"/>
              <a:buNone/>
              <a:defRPr/>
            </a:pP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    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Б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Жесток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бол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унилатерално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орбитално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супраорбитално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 </a:t>
            </a:r>
            <a:r>
              <a:rPr lang="sr-Cyrl-R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  <a:p>
            <a:pPr eaLnBrk="1" fontAlgn="auto" hangingPunct="1">
              <a:buFont typeface="Wingdings" panose="05000000000000000000" pitchFamily="2" charset="2"/>
              <a:buNone/>
              <a:defRPr/>
            </a:pPr>
            <a:r>
              <a:rPr lang="sr-Cyrl-RS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R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       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и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/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или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темпорално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који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траје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15 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м-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3</a:t>
            </a:r>
            <a:r>
              <a:rPr lang="sr-Cyrl-R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с</a:t>
            </a:r>
            <a:endParaRPr lang="sr-Latn-CS" sz="22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107950" y="1628775"/>
            <a:ext cx="8385175" cy="692150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sr-Cyrl-C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omic Sans MS" pitchFamily="66" charset="0"/>
              </a:rPr>
              <a:t>Кластер</a:t>
            </a:r>
            <a:r>
              <a:rPr lang="sr-Latn-C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omic Sans MS" pitchFamily="66" charset="0"/>
              </a:rPr>
              <a:t> </a:t>
            </a:r>
            <a:r>
              <a:rPr lang="sr-Cyrl-C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omic Sans MS" pitchFamily="66" charset="0"/>
              </a:rPr>
              <a:t>главобоља</a:t>
            </a:r>
            <a:endParaRPr lang="en-US" dirty="0" smtClean="0">
              <a:solidFill>
                <a:schemeClr val="tx1">
                  <a:lumMod val="85000"/>
                  <a:lumOff val="15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50179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900113" y="2492375"/>
            <a:ext cx="7593012" cy="4103688"/>
          </a:xfrm>
        </p:spPr>
        <p:txBody>
          <a:bodyPr rtlCol="0">
            <a:normAutofit/>
          </a:bodyPr>
          <a:lstStyle/>
          <a:p>
            <a:pPr eaLnBrk="1" fontAlgn="auto" hangingPunct="1">
              <a:buFont typeface="Arial"/>
              <a:buChar char="•"/>
              <a:defRPr/>
            </a:pP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Главобоља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удружена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бар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једним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од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следећег</a:t>
            </a:r>
            <a:endParaRPr lang="sr-Latn-CS" sz="2000" dirty="0" smtClean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fontAlgn="auto" hangingPunct="1">
              <a:buFont typeface="Wingdings" panose="05000000000000000000" pitchFamily="2" charset="2"/>
              <a:buNone/>
              <a:defRPr/>
            </a:pP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1. 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коњуктивална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хиперемија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или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лакримација</a:t>
            </a:r>
            <a:endParaRPr lang="sr-Latn-CS" sz="2000" dirty="0" smtClean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fontAlgn="auto" hangingPunct="1">
              <a:buFont typeface="Wingdings" panose="05000000000000000000" pitchFamily="2" charset="2"/>
              <a:buNone/>
              <a:defRPr/>
            </a:pP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2. 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назална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конгестија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или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ринореја</a:t>
            </a:r>
            <a:endParaRPr lang="sr-Latn-CS" sz="2000" dirty="0" smtClean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fontAlgn="auto" hangingPunct="1">
              <a:buFont typeface="Wingdings" panose="05000000000000000000" pitchFamily="2" charset="2"/>
              <a:buNone/>
              <a:defRPr/>
            </a:pP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3. 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едем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капка</a:t>
            </a:r>
            <a:endParaRPr lang="sr-Latn-CS" sz="2000" dirty="0" smtClean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fontAlgn="auto" hangingPunct="1">
              <a:buFont typeface="Wingdings" panose="05000000000000000000" pitchFamily="2" charset="2"/>
              <a:buNone/>
              <a:defRPr/>
            </a:pP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4. 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знојење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чела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или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лица</a:t>
            </a:r>
            <a:endParaRPr lang="sr-Latn-CS" sz="2000" dirty="0" smtClean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fontAlgn="auto" hangingPunct="1">
              <a:buFont typeface="Wingdings" panose="05000000000000000000" pitchFamily="2" charset="2"/>
              <a:buNone/>
              <a:defRPr/>
            </a:pP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5. 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миоза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или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птоза</a:t>
            </a:r>
            <a:endParaRPr lang="sr-Latn-CS" sz="2000" dirty="0" smtClean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fontAlgn="auto" hangingPunct="1">
              <a:buFont typeface="Wingdings" panose="05000000000000000000" pitchFamily="2" charset="2"/>
              <a:buNone/>
              <a:defRPr/>
            </a:pP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6. 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осећај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немира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или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агитације</a:t>
            </a:r>
            <a:endParaRPr lang="sr-Latn-CS" sz="2000" dirty="0" smtClean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fontAlgn="auto" hangingPunct="1">
              <a:buFont typeface="Wingdings" panose="05000000000000000000" pitchFamily="2" charset="2"/>
              <a:buNone/>
              <a:defRPr/>
            </a:pP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1 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други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дан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8 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атака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дневно</a:t>
            </a:r>
            <a:endParaRPr lang="sr-Latn-CS" sz="2000" dirty="0" smtClean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fontAlgn="auto" hangingPunct="1">
              <a:buFont typeface="Wingdings" panose="05000000000000000000" pitchFamily="2" charset="2"/>
              <a:buNone/>
              <a:defRPr/>
            </a:pP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Нису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изазвани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другим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поремећајима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endParaRPr lang="en-US" sz="2000" dirty="0" smtClean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50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179388" y="1628775"/>
            <a:ext cx="8385175" cy="736600"/>
          </a:xfrm>
        </p:spPr>
        <p:txBody>
          <a:bodyPr/>
          <a:lstStyle/>
          <a:p>
            <a:pPr eaLnBrk="1" hangingPunct="1"/>
            <a:r>
              <a:rPr lang="sr-Cyrl-CS" altLang="en-US" smtClean="0">
                <a:ln>
                  <a:noFill/>
                </a:ln>
                <a:latin typeface="Comic Sans MS" panose="030F0702030302020204" pitchFamily="66" charset="0"/>
              </a:rPr>
              <a:t>Кластер</a:t>
            </a:r>
            <a:r>
              <a:rPr lang="sr-Latn-CS" altLang="en-US" smtClean="0">
                <a:ln>
                  <a:noFill/>
                </a:ln>
                <a:latin typeface="Comic Sans MS" panose="030F0702030302020204" pitchFamily="66" charset="0"/>
              </a:rPr>
              <a:t> </a:t>
            </a:r>
            <a:r>
              <a:rPr lang="sr-Cyrl-CS" altLang="en-US" smtClean="0">
                <a:ln>
                  <a:noFill/>
                </a:ln>
                <a:latin typeface="Comic Sans MS" panose="030F0702030302020204" pitchFamily="66" charset="0"/>
              </a:rPr>
              <a:t>главобоља</a:t>
            </a:r>
            <a:endParaRPr lang="en-US" altLang="en-US" smtClean="0">
              <a:ln>
                <a:noFill/>
              </a:ln>
              <a:latin typeface="Comic Sans MS" panose="030F0702030302020204" pitchFamily="66" charset="0"/>
            </a:endParaRPr>
          </a:p>
        </p:txBody>
      </p:sp>
      <p:sp>
        <p:nvSpPr>
          <p:cNvPr id="51203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755650" y="2565400"/>
            <a:ext cx="7921625" cy="3683000"/>
          </a:xfrm>
        </p:spPr>
        <p:txBody>
          <a:bodyPr rtlCol="0">
            <a:normAutofit/>
          </a:bodyPr>
          <a:lstStyle/>
          <a:p>
            <a:pPr eaLnBrk="1" fontAlgn="auto" hangingPunct="1">
              <a:lnSpc>
                <a:spcPct val="90000"/>
              </a:lnSpc>
              <a:buFont typeface="Arial"/>
              <a:buChar char="•"/>
              <a:defRPr/>
            </a:pPr>
            <a:r>
              <a:rPr lang="en-U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T</a:t>
            </a:r>
            <a:r>
              <a:rPr lang="sr-Cyrl-R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ерапија напада:</a:t>
            </a:r>
          </a:p>
          <a:p>
            <a:pPr eaLnBrk="1" fontAlgn="auto" hangingPunct="1">
              <a:lnSpc>
                <a:spcPct val="90000"/>
              </a:lnSpc>
              <a:buFont typeface="Arial"/>
              <a:buChar char="•"/>
              <a:defRPr/>
            </a:pPr>
            <a:endParaRPr lang="sr-Latn-CS" sz="20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eaLnBrk="1" fontAlgn="auto" hangingPunct="1">
              <a:lnSpc>
                <a:spcPct val="90000"/>
              </a:lnSpc>
              <a:buFontTx/>
              <a:buChar char="-"/>
              <a:defRPr/>
            </a:pPr>
            <a:r>
              <a:rPr lang="sr-Cyrl-R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Суматриптан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6</a:t>
            </a:r>
            <a:r>
              <a:rPr lang="sr-Cyrl-R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R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мг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R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ск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sr-Cyrl-R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назални спреј</a:t>
            </a:r>
            <a:endParaRPr lang="sr-Latn-CS" sz="20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eaLnBrk="1" fontAlgn="auto" hangingPunct="1">
              <a:lnSpc>
                <a:spcPct val="90000"/>
              </a:lnSpc>
              <a:buFontTx/>
              <a:buChar char="-"/>
              <a:defRPr/>
            </a:pPr>
            <a:r>
              <a:rPr lang="sr-Cyrl-R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Кисеоник -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7-15</a:t>
            </a:r>
            <a:r>
              <a:rPr lang="sr-Cyrl-R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л/м током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10-20 </a:t>
            </a:r>
            <a:r>
              <a:rPr lang="sr-Cyrl-R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мин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sr-Cyrl-R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поновити након паузе од 5 мин</a:t>
            </a:r>
            <a:endParaRPr lang="sr-Latn-CS" sz="20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eaLnBrk="1" fontAlgn="auto" hangingPunct="1">
              <a:lnSpc>
                <a:spcPct val="90000"/>
              </a:lnSpc>
              <a:buFontTx/>
              <a:buChar char="-"/>
              <a:defRPr/>
            </a:pPr>
            <a:r>
              <a:rPr lang="sr-Cyrl-R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Лидокаин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1</a:t>
            </a:r>
            <a:r>
              <a:rPr lang="sr-Cyrl-R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мл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(20-60</a:t>
            </a:r>
            <a:r>
              <a:rPr lang="sr-Cyrl-R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мг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) 4-6%</a:t>
            </a:r>
            <a:r>
              <a:rPr lang="sr-Cyrl-R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раствор на вати у ноздрву</a:t>
            </a:r>
            <a:endParaRPr lang="sr-Latn-CS" sz="20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eaLnBrk="1" fontAlgn="auto" hangingPunct="1">
              <a:lnSpc>
                <a:spcPct val="90000"/>
              </a:lnSpc>
              <a:buFontTx/>
              <a:buChar char="-"/>
              <a:defRPr/>
            </a:pPr>
            <a:r>
              <a:rPr lang="sr-Cyrl-R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Дексаметазон 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8</a:t>
            </a:r>
            <a:r>
              <a:rPr lang="sr-Cyrl-R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R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мг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R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R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и.м.</a:t>
            </a:r>
            <a:endParaRPr lang="sr-Latn-CS" sz="20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eaLnBrk="1" fontAlgn="auto" hangingPunct="1">
              <a:lnSpc>
                <a:spcPct val="90000"/>
              </a:lnSpc>
              <a:buFontTx/>
              <a:buChar char="-"/>
              <a:defRPr/>
            </a:pPr>
            <a:r>
              <a:rPr lang="sr-Cyrl-R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ДХЕ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 1</a:t>
            </a:r>
            <a:r>
              <a:rPr lang="sr-Cyrl-R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мг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R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и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.</a:t>
            </a:r>
            <a:r>
              <a:rPr lang="sr-Cyrl-R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в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., </a:t>
            </a:r>
            <a:r>
              <a:rPr lang="sr-Cyrl-R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и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.</a:t>
            </a:r>
            <a:r>
              <a:rPr lang="sr-Cyrl-R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м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., </a:t>
            </a:r>
            <a:r>
              <a:rPr lang="sr-Cyrl-R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ск или назални спреј</a:t>
            </a:r>
            <a:endParaRPr lang="sr-Latn-CS" sz="20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eaLnBrk="1" fontAlgn="auto" hangingPunct="1">
              <a:lnSpc>
                <a:spcPct val="90000"/>
              </a:lnSpc>
              <a:buFontTx/>
              <a:buChar char="-"/>
              <a:defRPr/>
            </a:pPr>
            <a:r>
              <a:rPr lang="sr-Cyrl-R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Золмитриптан 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5</a:t>
            </a:r>
            <a:r>
              <a:rPr lang="sr-Cyrl-R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мг</a:t>
            </a:r>
            <a:endParaRPr lang="en-US" sz="20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07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168275" y="1268413"/>
            <a:ext cx="8385175" cy="1431925"/>
          </a:xfrm>
        </p:spPr>
        <p:txBody>
          <a:bodyPr/>
          <a:lstStyle/>
          <a:p>
            <a:pPr eaLnBrk="1" hangingPunct="1"/>
            <a:r>
              <a:rPr lang="sr-Cyrl-CS" altLang="en-US" smtClean="0">
                <a:ln>
                  <a:noFill/>
                </a:ln>
                <a:latin typeface="Comic Sans MS" panose="030F0702030302020204" pitchFamily="66" charset="0"/>
              </a:rPr>
              <a:t>Кластер</a:t>
            </a:r>
            <a:r>
              <a:rPr lang="sr-Latn-CS" altLang="en-US" smtClean="0">
                <a:ln>
                  <a:noFill/>
                </a:ln>
                <a:latin typeface="Comic Sans MS" panose="030F0702030302020204" pitchFamily="66" charset="0"/>
              </a:rPr>
              <a:t> </a:t>
            </a:r>
            <a:r>
              <a:rPr lang="sr-Cyrl-CS" altLang="en-US" smtClean="0">
                <a:ln>
                  <a:noFill/>
                </a:ln>
                <a:latin typeface="Comic Sans MS" panose="030F0702030302020204" pitchFamily="66" charset="0"/>
              </a:rPr>
              <a:t>главобоља</a:t>
            </a:r>
            <a:endParaRPr lang="en-US" altLang="en-US" smtClean="0">
              <a:ln>
                <a:noFill/>
              </a:ln>
              <a:latin typeface="Comic Sans MS" panose="030F0702030302020204" pitchFamily="66" charset="0"/>
            </a:endParaRPr>
          </a:p>
        </p:txBody>
      </p:sp>
      <p:sp>
        <p:nvSpPr>
          <p:cNvPr id="53251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992188" y="2924175"/>
            <a:ext cx="7561262" cy="2952750"/>
          </a:xfrm>
        </p:spPr>
        <p:txBody>
          <a:bodyPr rtlCol="0">
            <a:normAutofit/>
          </a:bodyPr>
          <a:lstStyle/>
          <a:p>
            <a:pPr eaLnBrk="1" fontAlgn="auto" hangingPunct="1">
              <a:lnSpc>
                <a:spcPct val="90000"/>
              </a:lnSpc>
              <a:buFont typeface="Arial"/>
              <a:buChar char="•"/>
              <a:defRPr/>
            </a:pPr>
            <a:r>
              <a:rPr lang="sr-Cyrl-RS" sz="2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Профилактичка терапија</a:t>
            </a:r>
            <a:endParaRPr lang="sr-Latn-CS" sz="2200" b="1" dirty="0" smtClean="0">
              <a:solidFill>
                <a:schemeClr val="tx1">
                  <a:lumMod val="85000"/>
                  <a:lumOff val="15000"/>
                </a:schemeClr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eaLnBrk="1" fontAlgn="auto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sr-Cyrl-RS" sz="2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     Краткотрајна</a:t>
            </a:r>
            <a:r>
              <a:rPr lang="sr-Latn-CS" sz="2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  <a:p>
            <a:pPr eaLnBrk="1" fontAlgn="auto" hangingPunct="1">
              <a:lnSpc>
                <a:spcPct val="90000"/>
              </a:lnSpc>
              <a:buFontTx/>
              <a:buChar char="-"/>
              <a:defRPr/>
            </a:pPr>
            <a:r>
              <a:rPr lang="sr-Cyrl-R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Пронизон таблете  60-80 мг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3-5 </a:t>
            </a:r>
            <a:r>
              <a:rPr lang="sr-Cyrl-R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дана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R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уз смањење дозе</a:t>
            </a:r>
          </a:p>
          <a:p>
            <a:pPr eaLnBrk="1" fontAlgn="auto" hangingPunct="1">
              <a:lnSpc>
                <a:spcPct val="90000"/>
              </a:lnSpc>
              <a:buFontTx/>
              <a:buChar char="-"/>
              <a:defRPr/>
            </a:pPr>
            <a:r>
              <a:rPr lang="sr-Cyrl-R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Дексаметазон 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8</a:t>
            </a:r>
            <a:r>
              <a:rPr lang="sr-Cyrl-R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мг и.м. 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R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Уз постепено смањење дозе</a:t>
            </a:r>
            <a:endParaRPr lang="sr-Latn-CS" sz="22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eaLnBrk="1" fontAlgn="auto" hangingPunct="1">
              <a:lnSpc>
                <a:spcPct val="90000"/>
              </a:lnSpc>
              <a:buFontTx/>
              <a:buChar char="-"/>
              <a:defRPr/>
            </a:pPr>
            <a:r>
              <a:rPr lang="sr-Cyrl-R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ДХЕ ампуле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0,5-</a:t>
            </a:r>
            <a:r>
              <a:rPr lang="sr-Cyrl-R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1 мг и.в. Или с.к.на 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8-12 </a:t>
            </a:r>
            <a:r>
              <a:rPr lang="sr-Cyrl-RS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R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сати</a:t>
            </a:r>
            <a:endParaRPr lang="sr-Latn-CS" sz="22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eaLnBrk="1" fontAlgn="auto" hangingPunct="1">
              <a:lnSpc>
                <a:spcPct val="90000"/>
              </a:lnSpc>
              <a:buFontTx/>
              <a:buNone/>
              <a:defRPr/>
            </a:pPr>
            <a:endParaRPr lang="sr-Latn-CS" sz="1800" dirty="0" smtClean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09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250825" y="1204913"/>
            <a:ext cx="8385175" cy="1431925"/>
          </a:xfrm>
        </p:spPr>
        <p:txBody>
          <a:bodyPr/>
          <a:lstStyle/>
          <a:p>
            <a:pPr eaLnBrk="1" hangingPunct="1"/>
            <a:r>
              <a:rPr lang="sr-Cyrl-CS" altLang="en-US" smtClean="0">
                <a:ln>
                  <a:noFill/>
                </a:ln>
                <a:latin typeface="Comic Sans MS" panose="030F0702030302020204" pitchFamily="66" charset="0"/>
              </a:rPr>
              <a:t>Кластер</a:t>
            </a:r>
            <a:r>
              <a:rPr lang="sr-Latn-CS" altLang="en-US" smtClean="0">
                <a:ln>
                  <a:noFill/>
                </a:ln>
                <a:latin typeface="Comic Sans MS" panose="030F0702030302020204" pitchFamily="66" charset="0"/>
              </a:rPr>
              <a:t> </a:t>
            </a:r>
            <a:r>
              <a:rPr lang="sr-Cyrl-CS" altLang="en-US" smtClean="0">
                <a:ln>
                  <a:noFill/>
                </a:ln>
                <a:latin typeface="Comic Sans MS" panose="030F0702030302020204" pitchFamily="66" charset="0"/>
              </a:rPr>
              <a:t>главобоља</a:t>
            </a:r>
            <a:endParaRPr lang="en-US" altLang="en-US" smtClean="0">
              <a:ln>
                <a:noFill/>
              </a:ln>
              <a:latin typeface="Comic Sans MS" panose="030F0702030302020204" pitchFamily="66" charset="0"/>
            </a:endParaRPr>
          </a:p>
        </p:txBody>
      </p:sp>
      <p:sp>
        <p:nvSpPr>
          <p:cNvPr id="53251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900113" y="2636838"/>
            <a:ext cx="7416800" cy="3573462"/>
          </a:xfrm>
        </p:spPr>
        <p:txBody>
          <a:bodyPr rtlCol="0">
            <a:normAutofit/>
          </a:bodyPr>
          <a:lstStyle/>
          <a:p>
            <a:pPr eaLnBrk="1" fontAlgn="auto" hangingPunct="1">
              <a:lnSpc>
                <a:spcPct val="90000"/>
              </a:lnSpc>
              <a:buFontTx/>
              <a:buNone/>
              <a:defRPr/>
            </a:pPr>
            <a:r>
              <a:rPr lang="sr-Cyrl-R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1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sr-Cyrl-RS" sz="2200" b="1" dirty="0" smtClean="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Дуготрајна</a:t>
            </a:r>
            <a:endParaRPr lang="sr-Latn-CS" sz="2200" b="1" dirty="0" smtClean="0">
              <a:solidFill>
                <a:schemeClr val="tx1"/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eaLnBrk="1" fontAlgn="auto" hangingPunct="1">
              <a:lnSpc>
                <a:spcPct val="90000"/>
              </a:lnSpc>
              <a:buFontTx/>
              <a:buChar char="-"/>
              <a:defRPr/>
            </a:pPr>
            <a:r>
              <a:rPr lang="sr-Cyrl-R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Верапамил 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240-720</a:t>
            </a:r>
            <a:r>
              <a:rPr lang="sr-Cyrl-RS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мг</a:t>
            </a:r>
            <a:endParaRPr lang="sr-Latn-CS" sz="2200" dirty="0" smtClean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fontAlgn="auto" hangingPunct="1">
              <a:lnSpc>
                <a:spcPct val="90000"/>
              </a:lnSpc>
              <a:buFontTx/>
              <a:buChar char="-"/>
              <a:defRPr/>
            </a:pPr>
            <a:r>
              <a:rPr lang="sr-Cyrl-R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Литијум карбонат 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300-1200</a:t>
            </a:r>
            <a:r>
              <a:rPr lang="sr-Cyrl-R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мг</a:t>
            </a:r>
            <a:endParaRPr lang="sr-Latn-CS" sz="2200" dirty="0" smtClean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fontAlgn="auto" hangingPunct="1">
              <a:lnSpc>
                <a:spcPct val="90000"/>
              </a:lnSpc>
              <a:buFontTx/>
              <a:buChar char="-"/>
              <a:defRPr/>
            </a:pPr>
            <a:r>
              <a:rPr lang="sr-Cyrl-R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Валпроати 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500-2000</a:t>
            </a:r>
            <a:r>
              <a:rPr lang="sr-Cyrl-RS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мг</a:t>
            </a:r>
            <a:endParaRPr lang="sr-Latn-CS" sz="2200" dirty="0" smtClean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fontAlgn="auto" hangingPunct="1">
              <a:lnSpc>
                <a:spcPct val="90000"/>
              </a:lnSpc>
              <a:buFontTx/>
              <a:buChar char="-"/>
              <a:defRPr/>
            </a:pPr>
            <a:r>
              <a:rPr lang="sr-Cyrl-R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Топирамат 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50-150</a:t>
            </a:r>
            <a:r>
              <a:rPr lang="sr-Cyrl-RS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мг</a:t>
            </a:r>
            <a:endParaRPr lang="sr-Latn-CS" sz="2200" dirty="0" smtClean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fontAlgn="auto" hangingPunct="1">
              <a:lnSpc>
                <a:spcPct val="90000"/>
              </a:lnSpc>
              <a:buFontTx/>
              <a:buChar char="-"/>
              <a:defRPr/>
            </a:pPr>
            <a:r>
              <a:rPr lang="sr-Cyrl-R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Пропранолол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12</a:t>
            </a:r>
            <a:r>
              <a:rPr lang="sr-Cyrl-R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 мг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sr-Cyrl-R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ако постоје КИ за другу Тх</a:t>
            </a:r>
            <a:endParaRPr lang="sr-Latn-CS" sz="2200" dirty="0" smtClean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fontAlgn="auto" hangingPunct="1">
              <a:lnSpc>
                <a:spcPct val="90000"/>
              </a:lnSpc>
              <a:buFontTx/>
              <a:buChar char="-"/>
              <a:defRPr/>
            </a:pPr>
            <a:endParaRPr lang="sr-Latn-CS" sz="2200" dirty="0" smtClean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fontAlgn="auto" hangingPunct="1">
              <a:lnSpc>
                <a:spcPct val="90000"/>
              </a:lnSpc>
              <a:buFontTx/>
              <a:buNone/>
              <a:defRPr/>
            </a:pPr>
            <a:r>
              <a:rPr lang="sr-Cyrl-R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Оперативно лечење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sr-Cyrl-R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када се исцрпи медикаментозно</a:t>
            </a:r>
            <a:endParaRPr lang="en-US" sz="2200" dirty="0" smtClean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22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1176338" y="1341438"/>
            <a:ext cx="6799262" cy="1303337"/>
          </a:xfrm>
        </p:spPr>
        <p:txBody>
          <a:bodyPr/>
          <a:lstStyle/>
          <a:p>
            <a:pPr eaLnBrk="1" hangingPunct="1"/>
            <a:r>
              <a:rPr lang="sr-Cyrl-CS" altLang="en-US" smtClean="0">
                <a:ln>
                  <a:noFill/>
                </a:ln>
                <a:latin typeface="Comic Sans MS" panose="030F0702030302020204" pitchFamily="66" charset="0"/>
              </a:rPr>
              <a:t>Неуралгије</a:t>
            </a:r>
            <a:r>
              <a:rPr lang="sr-Latn-CS" altLang="en-US" smtClean="0">
                <a:ln>
                  <a:noFill/>
                </a:ln>
                <a:latin typeface="Comic Sans MS" panose="030F0702030302020204" pitchFamily="66" charset="0"/>
              </a:rPr>
              <a:t> </a:t>
            </a:r>
            <a:r>
              <a:rPr lang="sr-Cyrl-CS" altLang="en-US" smtClean="0">
                <a:ln>
                  <a:noFill/>
                </a:ln>
                <a:latin typeface="Comic Sans MS" panose="030F0702030302020204" pitchFamily="66" charset="0"/>
              </a:rPr>
              <a:t>главе</a:t>
            </a:r>
            <a:r>
              <a:rPr lang="sr-Latn-CS" altLang="en-US" smtClean="0">
                <a:ln>
                  <a:noFill/>
                </a:ln>
                <a:latin typeface="Comic Sans MS" panose="030F0702030302020204" pitchFamily="66" charset="0"/>
              </a:rPr>
              <a:t> </a:t>
            </a:r>
            <a:r>
              <a:rPr lang="sr-Cyrl-CS" altLang="en-US" smtClean="0">
                <a:ln>
                  <a:noFill/>
                </a:ln>
                <a:latin typeface="Comic Sans MS" panose="030F0702030302020204" pitchFamily="66" charset="0"/>
              </a:rPr>
              <a:t>и</a:t>
            </a:r>
            <a:r>
              <a:rPr lang="sr-Latn-CS" altLang="en-US" smtClean="0">
                <a:ln>
                  <a:noFill/>
                </a:ln>
                <a:latin typeface="Comic Sans MS" panose="030F0702030302020204" pitchFamily="66" charset="0"/>
              </a:rPr>
              <a:t> </a:t>
            </a:r>
            <a:r>
              <a:rPr lang="sr-Cyrl-CS" altLang="en-US" smtClean="0">
                <a:ln>
                  <a:noFill/>
                </a:ln>
                <a:latin typeface="Comic Sans MS" panose="030F0702030302020204" pitchFamily="66" charset="0"/>
              </a:rPr>
              <a:t>врата</a:t>
            </a:r>
            <a:endParaRPr lang="en-US" altLang="en-US" smtClean="0">
              <a:ln>
                <a:noFill/>
              </a:ln>
              <a:latin typeface="Comic Sans MS" panose="030F0702030302020204" pitchFamily="66" charset="0"/>
            </a:endParaRPr>
          </a:p>
        </p:txBody>
      </p:sp>
      <p:sp>
        <p:nvSpPr>
          <p:cNvPr id="133123" name="Rectangle 3"/>
          <p:cNvSpPr>
            <a:spLocks noGrp="1" noRot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en-US" altLang="en-US" sz="200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/>
            <a:r>
              <a:rPr lang="sr-Cyrl-CS" altLang="en-US" sz="2200" b="1" smtClean="0">
                <a:solidFill>
                  <a:srgbClr val="FF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Неуралгија</a:t>
            </a:r>
            <a:r>
              <a:rPr lang="sr-Latn-CS" altLang="en-US" sz="2200" b="1" smtClean="0">
                <a:solidFill>
                  <a:srgbClr val="FF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– </a:t>
            </a:r>
            <a:r>
              <a:rPr lang="sr-Cyrl-CS" altLang="en-US" sz="2200" b="1" smtClean="0">
                <a:solidFill>
                  <a:srgbClr val="FF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бол</a:t>
            </a:r>
            <a:r>
              <a:rPr lang="sr-Latn-CS" altLang="en-US" sz="2200" b="1" smtClean="0">
                <a:solidFill>
                  <a:srgbClr val="FF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altLang="en-US" sz="2200" b="1" smtClean="0">
                <a:solidFill>
                  <a:srgbClr val="FF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у</a:t>
            </a:r>
            <a:r>
              <a:rPr lang="sr-Latn-CS" altLang="en-US" sz="2200" b="1" smtClean="0">
                <a:solidFill>
                  <a:srgbClr val="FF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altLang="en-US" sz="2200" b="1" smtClean="0">
                <a:solidFill>
                  <a:srgbClr val="FF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дистрибуцији</a:t>
            </a:r>
            <a:r>
              <a:rPr lang="sr-Latn-CS" altLang="en-US" sz="2200" b="1" smtClean="0">
                <a:solidFill>
                  <a:srgbClr val="FF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altLang="en-US" sz="2200" b="1" smtClean="0">
                <a:solidFill>
                  <a:srgbClr val="FF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појединачног</a:t>
            </a:r>
            <a:r>
              <a:rPr lang="sr-Latn-CS" altLang="en-US" sz="2200" b="1" smtClean="0">
                <a:solidFill>
                  <a:srgbClr val="FF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altLang="en-US" sz="2200" b="1" smtClean="0">
                <a:solidFill>
                  <a:srgbClr val="FF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периферног</a:t>
            </a:r>
            <a:r>
              <a:rPr lang="sr-Latn-CS" altLang="en-US" sz="2200" b="1" smtClean="0">
                <a:solidFill>
                  <a:srgbClr val="FF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altLang="en-US" sz="2200" b="1" smtClean="0">
                <a:solidFill>
                  <a:srgbClr val="FF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нерва</a:t>
            </a:r>
            <a:r>
              <a:rPr lang="sr-Latn-CS" altLang="en-US" sz="2200" b="1" smtClean="0">
                <a:solidFill>
                  <a:srgbClr val="FF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altLang="en-US" sz="2200" b="1" smtClean="0">
                <a:solidFill>
                  <a:srgbClr val="FF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без</a:t>
            </a:r>
            <a:r>
              <a:rPr lang="sr-Latn-CS" altLang="en-US" sz="2200" b="1" smtClean="0">
                <a:solidFill>
                  <a:srgbClr val="FF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altLang="en-US" sz="2200" b="1" smtClean="0">
                <a:solidFill>
                  <a:srgbClr val="FF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његовог</a:t>
            </a:r>
            <a:r>
              <a:rPr lang="sr-Latn-CS" altLang="en-US" sz="2200" b="1" smtClean="0">
                <a:solidFill>
                  <a:srgbClr val="FF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altLang="en-US" sz="2200" b="1" smtClean="0">
                <a:solidFill>
                  <a:srgbClr val="FF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анатомског</a:t>
            </a:r>
            <a:r>
              <a:rPr lang="sr-Latn-CS" altLang="en-US" sz="2200" b="1" smtClean="0">
                <a:solidFill>
                  <a:srgbClr val="FF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altLang="en-US" sz="2200" b="1" smtClean="0">
                <a:solidFill>
                  <a:srgbClr val="FF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оштећења</a:t>
            </a:r>
            <a:endParaRPr lang="sr-Latn-CS" altLang="en-US" sz="2200" b="1" smtClean="0">
              <a:solidFill>
                <a:srgbClr val="FF0000"/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eaLnBrk="1" hangingPunct="1"/>
            <a:endParaRPr lang="sr-Cyrl-CS" altLang="en-US" sz="2200" smtClean="0"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eaLnBrk="1" hangingPunct="1"/>
            <a:r>
              <a:rPr lang="sr-Cyrl-CS" altLang="en-US" sz="2200" b="1" smtClean="0">
                <a:latin typeface="Calibri" panose="020F0502020204030204" pitchFamily="34" charset="0"/>
                <a:cs typeface="Times New Roman" panose="02020603050405020304" pitchFamily="18" charset="0"/>
              </a:rPr>
              <a:t>Неуралгија</a:t>
            </a:r>
            <a:r>
              <a:rPr lang="sr-Latn-CS" altLang="en-US" sz="2200" b="1" smtClean="0"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altLang="en-US" sz="2200" b="1" smtClean="0">
                <a:latin typeface="Calibri" panose="020F0502020204030204" pitchFamily="34" charset="0"/>
                <a:cs typeface="Times New Roman" panose="02020603050405020304" pitchFamily="18" charset="0"/>
              </a:rPr>
              <a:t>тригеминуса</a:t>
            </a:r>
            <a:endParaRPr lang="sr-Latn-CS" altLang="en-US" sz="2200" b="1" smtClean="0"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eaLnBrk="1" hangingPunct="1"/>
            <a:r>
              <a:rPr lang="sr-Cyrl-CS" altLang="en-US" sz="2200" b="1" smtClean="0">
                <a:latin typeface="Calibri" panose="020F0502020204030204" pitchFamily="34" charset="0"/>
                <a:cs typeface="Times New Roman" panose="02020603050405020304" pitchFamily="18" charset="0"/>
              </a:rPr>
              <a:t>Глософарингеална</a:t>
            </a:r>
            <a:r>
              <a:rPr lang="sr-Latn-CS" altLang="en-US" sz="2200" b="1" smtClean="0"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altLang="en-US" sz="2200" b="1" smtClean="0">
                <a:latin typeface="Calibri" panose="020F0502020204030204" pitchFamily="34" charset="0"/>
                <a:cs typeface="Times New Roman" panose="02020603050405020304" pitchFamily="18" charset="0"/>
              </a:rPr>
              <a:t>неуралгија</a:t>
            </a:r>
            <a:endParaRPr lang="sr-Latn-CS" altLang="en-US" sz="2200" b="1" smtClean="0"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eaLnBrk="1" hangingPunct="1"/>
            <a:r>
              <a:rPr lang="sr-Cyrl-CS" altLang="en-US" sz="2200" b="1" smtClean="0">
                <a:latin typeface="Calibri" panose="020F0502020204030204" pitchFamily="34" charset="0"/>
                <a:cs typeface="Times New Roman" panose="02020603050405020304" pitchFamily="18" charset="0"/>
              </a:rPr>
              <a:t>Окципитална</a:t>
            </a:r>
            <a:r>
              <a:rPr lang="sr-Latn-CS" altLang="en-US" sz="2200" b="1" smtClean="0"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altLang="en-US" sz="2200" b="1" smtClean="0">
                <a:latin typeface="Calibri" panose="020F0502020204030204" pitchFamily="34" charset="0"/>
                <a:cs typeface="Times New Roman" panose="02020603050405020304" pitchFamily="18" charset="0"/>
              </a:rPr>
              <a:t>неуралгија</a:t>
            </a:r>
            <a:endParaRPr lang="sr-Latn-CS" altLang="en-US" sz="2200" b="1" smtClean="0"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eaLnBrk="1" hangingPunct="1"/>
            <a:endParaRPr lang="sr-Latn-CS" altLang="en-US" sz="200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buFont typeface="Wingdings" panose="05000000000000000000" pitchFamily="2" charset="2"/>
              <a:buNone/>
            </a:pPr>
            <a:endParaRPr lang="en-US" alt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146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1206500" y="1341438"/>
            <a:ext cx="6799263" cy="1303337"/>
          </a:xfrm>
        </p:spPr>
        <p:txBody>
          <a:bodyPr/>
          <a:lstStyle/>
          <a:p>
            <a:pPr eaLnBrk="1" hangingPunct="1"/>
            <a:r>
              <a:rPr lang="sr-Cyrl-CS" altLang="en-US" smtClean="0">
                <a:ln>
                  <a:noFill/>
                </a:ln>
                <a:latin typeface="Comic Sans MS" panose="030F0702030302020204" pitchFamily="66" charset="0"/>
              </a:rPr>
              <a:t>Неуралгије</a:t>
            </a:r>
            <a:r>
              <a:rPr lang="sr-Latn-CS" altLang="en-US" smtClean="0">
                <a:ln>
                  <a:noFill/>
                </a:ln>
                <a:latin typeface="Comic Sans MS" panose="030F0702030302020204" pitchFamily="66" charset="0"/>
              </a:rPr>
              <a:t> </a:t>
            </a:r>
            <a:r>
              <a:rPr lang="sr-Cyrl-CS" altLang="en-US" smtClean="0">
                <a:ln>
                  <a:noFill/>
                </a:ln>
                <a:latin typeface="Comic Sans MS" panose="030F0702030302020204" pitchFamily="66" charset="0"/>
              </a:rPr>
              <a:t>главе</a:t>
            </a:r>
            <a:r>
              <a:rPr lang="sr-Latn-CS" altLang="en-US" smtClean="0">
                <a:ln>
                  <a:noFill/>
                </a:ln>
                <a:latin typeface="Comic Sans MS" panose="030F0702030302020204" pitchFamily="66" charset="0"/>
              </a:rPr>
              <a:t> </a:t>
            </a:r>
            <a:r>
              <a:rPr lang="sr-Cyrl-CS" altLang="en-US" smtClean="0">
                <a:ln>
                  <a:noFill/>
                </a:ln>
                <a:latin typeface="Comic Sans MS" panose="030F0702030302020204" pitchFamily="66" charset="0"/>
              </a:rPr>
              <a:t>и</a:t>
            </a:r>
            <a:r>
              <a:rPr lang="sr-Latn-CS" altLang="en-US" smtClean="0">
                <a:ln>
                  <a:noFill/>
                </a:ln>
                <a:latin typeface="Comic Sans MS" panose="030F0702030302020204" pitchFamily="66" charset="0"/>
              </a:rPr>
              <a:t> </a:t>
            </a:r>
            <a:r>
              <a:rPr lang="sr-Cyrl-CS" altLang="en-US" smtClean="0">
                <a:ln>
                  <a:noFill/>
                </a:ln>
                <a:latin typeface="Comic Sans MS" panose="030F0702030302020204" pitchFamily="66" charset="0"/>
              </a:rPr>
              <a:t>врата</a:t>
            </a:r>
            <a:endParaRPr lang="en-US" altLang="en-US" smtClean="0">
              <a:ln>
                <a:noFill/>
              </a:ln>
              <a:latin typeface="Comic Sans MS" panose="030F0702030302020204" pitchFamily="66" charset="0"/>
            </a:endParaRPr>
          </a:p>
        </p:txBody>
      </p:sp>
      <p:sp>
        <p:nvSpPr>
          <p:cNvPr id="131075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239838" y="2420938"/>
            <a:ext cx="6408737" cy="2879725"/>
          </a:xfrm>
        </p:spPr>
        <p:txBody>
          <a:bodyPr/>
          <a:lstStyle/>
          <a:p>
            <a:pPr marL="0" indent="0" eaLnBrk="1" hangingPunct="1">
              <a:buFont typeface="Arial" panose="020B0604020202020204" pitchFamily="34" charset="0"/>
              <a:buNone/>
              <a:defRPr/>
            </a:pPr>
            <a:endParaRPr lang="en-US" altLang="en-US" dirty="0" smtClean="0">
              <a:latin typeface="Comic Sans MS" panose="030F0702030302020204" pitchFamily="66" charset="0"/>
            </a:endParaRPr>
          </a:p>
          <a:p>
            <a:pPr eaLnBrk="1" hangingPunct="1">
              <a:defRPr/>
            </a:pPr>
            <a:r>
              <a:rPr lang="sr-Cyrl-CS" altLang="en-US" sz="2200" dirty="0" smtClean="0">
                <a:solidFill>
                  <a:srgbClr val="FF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Неуралгија</a:t>
            </a:r>
            <a:r>
              <a:rPr lang="sr-Latn-CS" altLang="en-US" sz="2200" dirty="0" smtClean="0">
                <a:solidFill>
                  <a:srgbClr val="FF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altLang="en-US" sz="2200" dirty="0" smtClean="0">
                <a:solidFill>
                  <a:srgbClr val="FF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тригеминуса</a:t>
            </a:r>
            <a:r>
              <a:rPr lang="sr-Latn-CS" altLang="en-US" sz="2200" dirty="0" smtClean="0">
                <a:solidFill>
                  <a:srgbClr val="FF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sr-Cyrl-RS" altLang="en-US" sz="2200" dirty="0" smtClean="0">
              <a:solidFill>
                <a:srgbClr val="FF0000"/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eaLnBrk="1" hangingPunct="1">
              <a:buFont typeface="Arial" panose="020B0604020202020204" pitchFamily="34" charset="0"/>
              <a:buNone/>
              <a:defRPr/>
            </a:pPr>
            <a:endParaRPr lang="sr-Latn-CS" altLang="en-US" sz="2200" dirty="0" smtClean="0">
              <a:solidFill>
                <a:srgbClr val="FF0000"/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sr-Latn-CS" altLang="en-US" sz="22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        – 10-40 </a:t>
            </a:r>
            <a:r>
              <a:rPr lang="sr-Cyrl-CS" altLang="en-US" sz="22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на</a:t>
            </a:r>
            <a:r>
              <a:rPr lang="sr-Latn-CS" altLang="en-US" sz="22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 100 000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sr-Latn-CS" altLang="en-US" sz="22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        - </a:t>
            </a:r>
            <a:r>
              <a:rPr lang="sr-Cyrl-CS" altLang="en-US" sz="22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драматична</a:t>
            </a:r>
            <a:r>
              <a:rPr lang="sr-Latn-CS" altLang="en-US" sz="22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altLang="en-US" sz="22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тежина</a:t>
            </a:r>
            <a:r>
              <a:rPr lang="sr-Latn-CS" altLang="en-US" sz="22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altLang="en-US" sz="22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бола</a:t>
            </a:r>
            <a:endParaRPr lang="en-US" altLang="en-US" sz="2200" dirty="0" smtClean="0">
              <a:latin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itle 1"/>
          <p:cNvSpPr>
            <a:spLocks noGrp="1"/>
          </p:cNvSpPr>
          <p:nvPr>
            <p:ph type="title"/>
          </p:nvPr>
        </p:nvSpPr>
        <p:spPr>
          <a:xfrm>
            <a:off x="1162050" y="915988"/>
            <a:ext cx="6813550" cy="1303337"/>
          </a:xfrm>
        </p:spPr>
        <p:txBody>
          <a:bodyPr/>
          <a:lstStyle/>
          <a:p>
            <a:pPr eaLnBrk="1" hangingPunct="1"/>
            <a:r>
              <a:rPr lang="sr-Cyrl-RS" altLang="en-US" sz="3600" smtClean="0">
                <a:ln>
                  <a:noFill/>
                </a:ln>
                <a:latin typeface="Comic Sans MS" panose="030F0702030302020204" pitchFamily="66" charset="0"/>
              </a:rPr>
              <a:t>Поремећај циркадијалног ритма</a:t>
            </a:r>
            <a:endParaRPr lang="en-US" altLang="en-US" sz="3600" smtClean="0">
              <a:ln>
                <a:noFill/>
              </a:ln>
              <a:latin typeface="Comic Sans MS" panose="030F0702030302020204" pitchFamily="66" charset="0"/>
            </a:endParaRPr>
          </a:p>
        </p:txBody>
      </p:sp>
      <p:sp>
        <p:nvSpPr>
          <p:cNvPr id="28675" name="Content Placeholder 2"/>
          <p:cNvSpPr>
            <a:spLocks noGrp="1"/>
          </p:cNvSpPr>
          <p:nvPr>
            <p:ph idx="1"/>
          </p:nvPr>
        </p:nvSpPr>
        <p:spPr>
          <a:xfrm>
            <a:off x="1162050" y="3068638"/>
            <a:ext cx="6799263" cy="3444875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sr-Cyrl-RS" altLang="en-US" smtClean="0">
                <a:latin typeface="Calibri" panose="020F0502020204030204" pitchFamily="34" charset="0"/>
                <a:cs typeface="Times New Roman" panose="02020603050405020304" pitchFamily="18" charset="0"/>
              </a:rPr>
              <a:t>Значајна</a:t>
            </a:r>
            <a:r>
              <a:rPr lang="sr-Latn-CS" altLang="en-US" smtClean="0"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RS" altLang="en-US" smtClean="0">
                <a:latin typeface="Calibri" panose="020F0502020204030204" pitchFamily="34" charset="0"/>
                <a:cs typeface="Times New Roman" panose="02020603050405020304" pitchFamily="18" charset="0"/>
              </a:rPr>
              <a:t>улога</a:t>
            </a:r>
            <a:r>
              <a:rPr lang="sr-Latn-CS" altLang="en-US" smtClean="0"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RS" altLang="en-US" smtClean="0">
                <a:latin typeface="Calibri" panose="020F0502020204030204" pitchFamily="34" charset="0"/>
                <a:cs typeface="Times New Roman" panose="02020603050405020304" pitchFamily="18" charset="0"/>
              </a:rPr>
              <a:t>у</a:t>
            </a:r>
            <a:r>
              <a:rPr lang="sr-Latn-CS" altLang="en-US" smtClean="0"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RS" altLang="en-US" smtClean="0">
                <a:latin typeface="Calibri" panose="020F0502020204030204" pitchFamily="34" charset="0"/>
                <a:cs typeface="Times New Roman" panose="02020603050405020304" pitchFamily="18" charset="0"/>
              </a:rPr>
              <a:t>инциденци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endParaRPr lang="sr-Latn-CS" altLang="en-US" smtClean="0"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sr-Latn-CS" altLang="en-US" smtClean="0">
                <a:latin typeface="Calibri" panose="020F0502020204030204" pitchFamily="34" charset="0"/>
                <a:cs typeface="Times New Roman" panose="02020603050405020304" pitchFamily="18" charset="0"/>
              </a:rPr>
              <a:t>              - </a:t>
            </a:r>
            <a:r>
              <a:rPr lang="sr-Cyrl-RS" altLang="en-US" smtClean="0">
                <a:latin typeface="Calibri" panose="020F0502020204030204" pitchFamily="34" charset="0"/>
                <a:cs typeface="Times New Roman" panose="02020603050405020304" pitchFamily="18" charset="0"/>
              </a:rPr>
              <a:t>акутног</a:t>
            </a:r>
            <a:r>
              <a:rPr lang="sr-Latn-CS" altLang="en-US" smtClean="0"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RS" altLang="en-US" smtClean="0">
                <a:latin typeface="Calibri" panose="020F0502020204030204" pitchFamily="34" charset="0"/>
                <a:cs typeface="Times New Roman" panose="02020603050405020304" pitchFamily="18" charset="0"/>
              </a:rPr>
              <a:t>инфаркта</a:t>
            </a:r>
            <a:r>
              <a:rPr lang="sr-Latn-CS" altLang="en-US" smtClean="0"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RS" altLang="en-US" smtClean="0">
                <a:latin typeface="Calibri" panose="020F0502020204030204" pitchFamily="34" charset="0"/>
                <a:cs typeface="Times New Roman" panose="02020603050405020304" pitchFamily="18" charset="0"/>
              </a:rPr>
              <a:t>миокарда</a:t>
            </a:r>
            <a:endParaRPr lang="sr-Latn-CS" altLang="en-US" smtClean="0"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sr-Latn-CS" altLang="en-US" smtClean="0">
                <a:latin typeface="Calibri" panose="020F0502020204030204" pitchFamily="34" charset="0"/>
                <a:cs typeface="Times New Roman" panose="02020603050405020304" pitchFamily="18" charset="0"/>
              </a:rPr>
              <a:t>              - </a:t>
            </a:r>
            <a:r>
              <a:rPr lang="sr-Cyrl-RS" altLang="en-US" smtClean="0">
                <a:latin typeface="Calibri" panose="020F0502020204030204" pitchFamily="34" charset="0"/>
                <a:cs typeface="Times New Roman" panose="02020603050405020304" pitchFamily="18" charset="0"/>
              </a:rPr>
              <a:t>можданог</a:t>
            </a:r>
            <a:r>
              <a:rPr lang="sr-Latn-CS" altLang="en-US" smtClean="0"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RS" altLang="en-US" smtClean="0">
                <a:latin typeface="Calibri" panose="020F0502020204030204" pitchFamily="34" charset="0"/>
                <a:cs typeface="Times New Roman" panose="02020603050405020304" pitchFamily="18" charset="0"/>
              </a:rPr>
              <a:t>удара</a:t>
            </a:r>
            <a:endParaRPr lang="sr-Latn-CS" altLang="en-US" smtClean="0"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sr-Latn-CS" altLang="en-US" smtClean="0">
                <a:latin typeface="Calibri" panose="020F0502020204030204" pitchFamily="34" charset="0"/>
                <a:cs typeface="Times New Roman" panose="02020603050405020304" pitchFamily="18" charset="0"/>
              </a:rPr>
              <a:t>              - </a:t>
            </a:r>
            <a:r>
              <a:rPr lang="sr-Cyrl-RS" altLang="en-US" smtClean="0">
                <a:latin typeface="Calibri" panose="020F0502020204030204" pitchFamily="34" charset="0"/>
                <a:cs typeface="Times New Roman" panose="02020603050405020304" pitchFamily="18" charset="0"/>
              </a:rPr>
              <a:t>изненадне</a:t>
            </a:r>
            <a:r>
              <a:rPr lang="sr-Latn-CS" altLang="en-US" smtClean="0"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RS" altLang="en-US" smtClean="0">
                <a:latin typeface="Calibri" panose="020F0502020204030204" pitchFamily="34" charset="0"/>
                <a:cs typeface="Times New Roman" panose="02020603050405020304" pitchFamily="18" charset="0"/>
              </a:rPr>
              <a:t>мождане</a:t>
            </a:r>
            <a:r>
              <a:rPr lang="sr-Latn-CS" altLang="en-US" smtClean="0"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RS" altLang="en-US" smtClean="0">
                <a:latin typeface="Calibri" panose="020F0502020204030204" pitchFamily="34" charset="0"/>
                <a:cs typeface="Times New Roman" panose="02020603050405020304" pitchFamily="18" charset="0"/>
              </a:rPr>
              <a:t>смрти</a:t>
            </a:r>
            <a:endParaRPr lang="en-US" altLang="en-US" smtClean="0"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eaLnBrk="1" hangingPunct="1"/>
            <a:endParaRPr lang="en-US" altLang="en-US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0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323850" y="1628775"/>
            <a:ext cx="8385175" cy="736600"/>
          </a:xfrm>
        </p:spPr>
        <p:txBody>
          <a:bodyPr/>
          <a:lstStyle/>
          <a:p>
            <a:pPr eaLnBrk="1" hangingPunct="1"/>
            <a:r>
              <a:rPr lang="sr-Cyrl-CS" altLang="en-US" smtClean="0">
                <a:ln>
                  <a:noFill/>
                </a:ln>
                <a:latin typeface="Comic Sans MS" panose="030F0702030302020204" pitchFamily="66" charset="0"/>
              </a:rPr>
              <a:t>Неуралгије</a:t>
            </a:r>
            <a:r>
              <a:rPr lang="sr-Latn-CS" altLang="en-US" smtClean="0">
                <a:ln>
                  <a:noFill/>
                </a:ln>
                <a:latin typeface="Comic Sans MS" panose="030F0702030302020204" pitchFamily="66" charset="0"/>
              </a:rPr>
              <a:t> </a:t>
            </a:r>
            <a:r>
              <a:rPr lang="sr-Cyrl-CS" altLang="en-US" smtClean="0">
                <a:ln>
                  <a:noFill/>
                </a:ln>
                <a:latin typeface="Comic Sans MS" panose="030F0702030302020204" pitchFamily="66" charset="0"/>
              </a:rPr>
              <a:t>главе</a:t>
            </a:r>
            <a:r>
              <a:rPr lang="sr-Latn-CS" altLang="en-US" smtClean="0">
                <a:ln>
                  <a:noFill/>
                </a:ln>
                <a:latin typeface="Comic Sans MS" panose="030F0702030302020204" pitchFamily="66" charset="0"/>
              </a:rPr>
              <a:t> </a:t>
            </a:r>
            <a:r>
              <a:rPr lang="sr-Cyrl-CS" altLang="en-US" smtClean="0">
                <a:ln>
                  <a:noFill/>
                </a:ln>
                <a:latin typeface="Comic Sans MS" panose="030F0702030302020204" pitchFamily="66" charset="0"/>
              </a:rPr>
              <a:t>и</a:t>
            </a:r>
            <a:r>
              <a:rPr lang="sr-Latn-CS" altLang="en-US" smtClean="0">
                <a:ln>
                  <a:noFill/>
                </a:ln>
                <a:latin typeface="Comic Sans MS" panose="030F0702030302020204" pitchFamily="66" charset="0"/>
              </a:rPr>
              <a:t> </a:t>
            </a:r>
            <a:r>
              <a:rPr lang="sr-Cyrl-CS" altLang="en-US" smtClean="0">
                <a:ln>
                  <a:noFill/>
                </a:ln>
                <a:latin typeface="Comic Sans MS" panose="030F0702030302020204" pitchFamily="66" charset="0"/>
              </a:rPr>
              <a:t>врата</a:t>
            </a:r>
            <a:endParaRPr lang="en-US" altLang="en-US" smtClean="0">
              <a:ln>
                <a:noFill/>
              </a:ln>
              <a:latin typeface="Comic Sans MS" panose="030F0702030302020204" pitchFamily="66" charset="0"/>
            </a:endParaRPr>
          </a:p>
        </p:txBody>
      </p:sp>
      <p:sp>
        <p:nvSpPr>
          <p:cNvPr id="55299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971550" y="2636838"/>
            <a:ext cx="7489825" cy="3949700"/>
          </a:xfrm>
        </p:spPr>
        <p:txBody>
          <a:bodyPr rtlCol="0">
            <a:normAutofit/>
          </a:bodyPr>
          <a:lstStyle/>
          <a:p>
            <a:pPr eaLnBrk="1" fontAlgn="auto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1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  </a:t>
            </a:r>
            <a:r>
              <a:rPr lang="sr-Cyrl-CS" sz="2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Класична</a:t>
            </a:r>
            <a:r>
              <a:rPr lang="sr-Latn-CS" sz="2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(</a:t>
            </a:r>
            <a:r>
              <a:rPr lang="sr-Cyrl-CS" sz="2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примарна</a:t>
            </a:r>
            <a:r>
              <a:rPr lang="sr-Latn-CS" sz="2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sr-Cyrl-CS" sz="2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идиопатска</a:t>
            </a:r>
            <a:r>
              <a:rPr lang="sr-Latn-CS" sz="2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sr-Cyrl-CS" sz="2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есенцијална</a:t>
            </a:r>
            <a:r>
              <a:rPr lang="sr-Latn-CS" sz="2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)</a:t>
            </a:r>
          </a:p>
          <a:p>
            <a:pPr eaLnBrk="1" fontAlgn="auto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    - 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старији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од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50 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година</a:t>
            </a:r>
            <a:endParaRPr lang="sr-Latn-CS" sz="20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eaLnBrk="1" fontAlgn="auto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    - 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максиларна/мандибуларна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грана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ретко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офталмичка</a:t>
            </a:r>
            <a:endParaRPr lang="sr-Latn-CS" sz="20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eaLnBrk="1" fontAlgn="auto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    - 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бол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једностран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(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болни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грч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лица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), 3% 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обостран</a:t>
            </a:r>
            <a:endParaRPr lang="sr-Latn-CS" sz="20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eaLnBrk="1" fontAlgn="auto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    - 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убод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ножем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(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ланцинирајући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), 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неколико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секунди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али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се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  <a:p>
            <a:pPr eaLnBrk="1" fontAlgn="auto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      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понавља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на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неколико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минута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(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стотинак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дневно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)</a:t>
            </a:r>
          </a:p>
          <a:p>
            <a:pPr eaLnBrk="1" fontAlgn="auto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    - 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лош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квалитет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живота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депресија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суицидалне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идеје</a:t>
            </a:r>
            <a:endParaRPr lang="sr-Latn-CS" sz="20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eaLnBrk="1" fontAlgn="auto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    - 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напад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провоцира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говор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прање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зуба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бријање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додир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усне</a:t>
            </a:r>
            <a:endParaRPr lang="sr-Latn-CS" sz="20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eaLnBrk="1" fontAlgn="auto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    - 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неуролошки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налаз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уредан</a:t>
            </a:r>
            <a:endParaRPr lang="sr-Latn-CS" sz="20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9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0850" y="1628775"/>
            <a:ext cx="8385175" cy="736600"/>
          </a:xfrm>
        </p:spPr>
        <p:txBody>
          <a:bodyPr/>
          <a:lstStyle/>
          <a:p>
            <a:pPr eaLnBrk="1" hangingPunct="1"/>
            <a:r>
              <a:rPr lang="sr-Cyrl-CS" altLang="en-US" smtClean="0">
                <a:ln>
                  <a:noFill/>
                </a:ln>
                <a:latin typeface="Comic Sans MS" panose="030F0702030302020204" pitchFamily="66" charset="0"/>
              </a:rPr>
              <a:t>Неуралгије</a:t>
            </a:r>
            <a:r>
              <a:rPr lang="sr-Latn-CS" altLang="en-US" smtClean="0">
                <a:ln>
                  <a:noFill/>
                </a:ln>
                <a:latin typeface="Comic Sans MS" panose="030F0702030302020204" pitchFamily="66" charset="0"/>
              </a:rPr>
              <a:t> </a:t>
            </a:r>
            <a:r>
              <a:rPr lang="sr-Cyrl-CS" altLang="en-US" smtClean="0">
                <a:ln>
                  <a:noFill/>
                </a:ln>
                <a:latin typeface="Comic Sans MS" panose="030F0702030302020204" pitchFamily="66" charset="0"/>
              </a:rPr>
              <a:t>главе</a:t>
            </a:r>
            <a:r>
              <a:rPr lang="sr-Latn-CS" altLang="en-US" smtClean="0">
                <a:ln>
                  <a:noFill/>
                </a:ln>
                <a:latin typeface="Comic Sans MS" panose="030F0702030302020204" pitchFamily="66" charset="0"/>
              </a:rPr>
              <a:t> </a:t>
            </a:r>
            <a:r>
              <a:rPr lang="sr-Cyrl-CS" altLang="en-US" smtClean="0">
                <a:ln>
                  <a:noFill/>
                </a:ln>
                <a:latin typeface="Comic Sans MS" panose="030F0702030302020204" pitchFamily="66" charset="0"/>
              </a:rPr>
              <a:t>и</a:t>
            </a:r>
            <a:r>
              <a:rPr lang="sr-Latn-CS" altLang="en-US" smtClean="0">
                <a:ln>
                  <a:noFill/>
                </a:ln>
                <a:latin typeface="Comic Sans MS" panose="030F0702030302020204" pitchFamily="66" charset="0"/>
              </a:rPr>
              <a:t> </a:t>
            </a:r>
            <a:r>
              <a:rPr lang="sr-Cyrl-CS" altLang="en-US" smtClean="0">
                <a:ln>
                  <a:noFill/>
                </a:ln>
                <a:latin typeface="Comic Sans MS" panose="030F0702030302020204" pitchFamily="66" charset="0"/>
              </a:rPr>
              <a:t>врата</a:t>
            </a:r>
            <a:endParaRPr lang="en-US" altLang="en-US" smtClean="0">
              <a:ln>
                <a:noFill/>
              </a:ln>
              <a:latin typeface="Comic Sans MS" panose="030F0702030302020204" pitchFamily="66" charset="0"/>
            </a:endParaRPr>
          </a:p>
        </p:txBody>
      </p:sp>
      <p:sp>
        <p:nvSpPr>
          <p:cNvPr id="55299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042988" y="3141663"/>
            <a:ext cx="7200900" cy="2159000"/>
          </a:xfrm>
        </p:spPr>
        <p:txBody>
          <a:bodyPr rtlCol="0">
            <a:normAutofit/>
          </a:bodyPr>
          <a:lstStyle/>
          <a:p>
            <a:pPr eaLnBrk="1" fontAlgn="auto" hangingPunct="1">
              <a:lnSpc>
                <a:spcPct val="90000"/>
              </a:lnSpc>
              <a:buFont typeface="Arial"/>
              <a:buChar char="•"/>
              <a:defRPr/>
            </a:pPr>
            <a:r>
              <a:rPr lang="sr-Cyrl-CS" sz="2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Симптоматска</a:t>
            </a:r>
            <a:r>
              <a:rPr lang="sr-Latn-CS" sz="2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  <a:p>
            <a:pPr eaLnBrk="1" fontAlgn="auto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    - 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млађи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од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40 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година</a:t>
            </a:r>
            <a:endParaRPr lang="sr-Latn-CS" sz="22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eaLnBrk="1" fontAlgn="auto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    - 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патолошки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налаз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у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неуролошком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налазу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  <a:p>
            <a:pPr eaLnBrk="1" fontAlgn="auto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    - 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тумор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МС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херпес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зостер</a:t>
            </a:r>
            <a:endParaRPr lang="en-US" sz="22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1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971550" y="1341438"/>
            <a:ext cx="6799263" cy="1303337"/>
          </a:xfrm>
        </p:spPr>
        <p:txBody>
          <a:bodyPr/>
          <a:lstStyle/>
          <a:p>
            <a:pPr eaLnBrk="1" hangingPunct="1"/>
            <a:r>
              <a:rPr lang="sr-Cyrl-CS" altLang="en-US" smtClean="0">
                <a:ln>
                  <a:noFill/>
                </a:ln>
                <a:latin typeface="Comic Sans MS" panose="030F0702030302020204" pitchFamily="66" charset="0"/>
              </a:rPr>
              <a:t>Неуралгије-терапија</a:t>
            </a:r>
            <a:endParaRPr lang="en-US" altLang="en-US" smtClean="0">
              <a:ln>
                <a:noFill/>
              </a:ln>
              <a:latin typeface="Comic Sans MS" panose="030F0702030302020204" pitchFamily="66" charset="0"/>
            </a:endParaRPr>
          </a:p>
        </p:txBody>
      </p:sp>
      <p:sp>
        <p:nvSpPr>
          <p:cNvPr id="56323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971550" y="2420938"/>
            <a:ext cx="8007350" cy="3455987"/>
          </a:xfrm>
        </p:spPr>
        <p:txBody>
          <a:bodyPr rtlCol="0">
            <a:noAutofit/>
          </a:bodyPr>
          <a:lstStyle/>
          <a:p>
            <a:pPr marL="0" indent="0" eaLnBrk="1" fontAlgn="auto" hangingPunct="1">
              <a:buFont typeface="Arial" panose="020B0604020202020204" pitchFamily="34" charset="0"/>
              <a:buNone/>
              <a:defRPr/>
            </a:pPr>
            <a:endParaRPr lang="sr-Latn-CS" sz="22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eaLnBrk="1" fontAlgn="auto" hangingPunct="1">
              <a:buFont typeface="Wingdings" panose="05000000000000000000" pitchFamily="2" charset="2"/>
              <a:buNone/>
              <a:defRPr/>
            </a:pP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 - </a:t>
            </a:r>
            <a:r>
              <a:rPr lang="sr-Cyrl-R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Карбамазепин 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600-1600 </a:t>
            </a:r>
            <a:r>
              <a:rPr lang="sr-Cyrl-R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мг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/24</a:t>
            </a:r>
            <a:r>
              <a:rPr lang="sr-Cyrl-RS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ч</a:t>
            </a:r>
            <a:endParaRPr lang="sr-Latn-CS" sz="22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eaLnBrk="1" fontAlgn="auto" hangingPunct="1">
              <a:buFont typeface="Wingdings" panose="05000000000000000000" pitchFamily="2" charset="2"/>
              <a:buNone/>
              <a:defRPr/>
            </a:pP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 - </a:t>
            </a:r>
            <a:r>
              <a:rPr lang="sr-Cyrl-R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Габапентин 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900-2400 </a:t>
            </a:r>
            <a:r>
              <a:rPr lang="sr-Cyrl-R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мг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/24</a:t>
            </a:r>
            <a:r>
              <a:rPr lang="sr-Cyrl-R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ч</a:t>
            </a:r>
            <a:endParaRPr lang="sr-Latn-CS" sz="22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eaLnBrk="1" fontAlgn="auto" hangingPunct="1">
              <a:buFont typeface="Wingdings" panose="05000000000000000000" pitchFamily="2" charset="2"/>
              <a:buNone/>
              <a:defRPr/>
            </a:pP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 - </a:t>
            </a:r>
            <a:r>
              <a:rPr lang="sr-Cyrl-R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Ламотригин</a:t>
            </a:r>
            <a:endParaRPr lang="sr-Latn-CS" sz="22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eaLnBrk="1" fontAlgn="auto" hangingPunct="1">
              <a:buFont typeface="Wingdings" panose="05000000000000000000" pitchFamily="2" charset="2"/>
              <a:buNone/>
              <a:defRPr/>
            </a:pP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 - </a:t>
            </a:r>
            <a:r>
              <a:rPr lang="sr-Cyrl-R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Топирамат</a:t>
            </a:r>
            <a:endParaRPr lang="sr-Latn-CS" sz="22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eaLnBrk="1" fontAlgn="auto" hangingPunct="1">
              <a:buFont typeface="Wingdings" panose="05000000000000000000" pitchFamily="2" charset="2"/>
              <a:buNone/>
              <a:defRPr/>
            </a:pP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 - </a:t>
            </a:r>
            <a:r>
              <a:rPr lang="sr-Cyrl-R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Хируршо: термокоагулација Гасеровог гангиона</a:t>
            </a:r>
            <a:endParaRPr lang="sr-Latn-CS" sz="22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eaLnBrk="1" fontAlgn="auto" hangingPunct="1">
              <a:buFont typeface="Wingdings" panose="05000000000000000000" pitchFamily="2" charset="2"/>
              <a:buNone/>
              <a:defRPr/>
            </a:pP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            </a:t>
            </a:r>
            <a:r>
              <a:rPr lang="sr-Cyrl-RS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R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         декомпресија </a:t>
            </a:r>
            <a:r>
              <a:rPr lang="sr-Latn-R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V</a:t>
            </a:r>
            <a:r>
              <a:rPr lang="sr-Cyrl-R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кн</a:t>
            </a:r>
            <a:endParaRPr lang="sr-Latn-CS" sz="22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eaLnBrk="1" fontAlgn="auto" hangingPunct="1">
              <a:buFont typeface="Wingdings" panose="05000000000000000000" pitchFamily="2" charset="2"/>
              <a:buNone/>
              <a:defRPr/>
            </a:pP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            </a:t>
            </a:r>
            <a:r>
              <a:rPr lang="sr-Cyrl-RS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R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         стереотаксична радиохирургија</a:t>
            </a:r>
            <a:endParaRPr lang="en-US" sz="22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42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1187450" y="1268413"/>
            <a:ext cx="6799263" cy="1303337"/>
          </a:xfrm>
        </p:spPr>
        <p:txBody>
          <a:bodyPr/>
          <a:lstStyle/>
          <a:p>
            <a:pPr eaLnBrk="1" hangingPunct="1"/>
            <a:r>
              <a:rPr lang="sr-Cyrl-CS" altLang="en-US" smtClean="0">
                <a:ln>
                  <a:noFill/>
                </a:ln>
                <a:latin typeface="Comic Sans MS" panose="030F0702030302020204" pitchFamily="66" charset="0"/>
              </a:rPr>
              <a:t>Неуралгије</a:t>
            </a:r>
            <a:r>
              <a:rPr lang="sr-Latn-CS" altLang="en-US" smtClean="0">
                <a:ln>
                  <a:noFill/>
                </a:ln>
                <a:latin typeface="Comic Sans MS" panose="030F0702030302020204" pitchFamily="66" charset="0"/>
              </a:rPr>
              <a:t> </a:t>
            </a:r>
            <a:r>
              <a:rPr lang="sr-Cyrl-CS" altLang="en-US" smtClean="0">
                <a:ln>
                  <a:noFill/>
                </a:ln>
                <a:latin typeface="Comic Sans MS" panose="030F0702030302020204" pitchFamily="66" charset="0"/>
              </a:rPr>
              <a:t>главе</a:t>
            </a:r>
            <a:r>
              <a:rPr lang="sr-Latn-CS" altLang="en-US" smtClean="0">
                <a:ln>
                  <a:noFill/>
                </a:ln>
                <a:latin typeface="Comic Sans MS" panose="030F0702030302020204" pitchFamily="66" charset="0"/>
              </a:rPr>
              <a:t> </a:t>
            </a:r>
            <a:r>
              <a:rPr lang="sr-Cyrl-CS" altLang="en-US" smtClean="0">
                <a:ln>
                  <a:noFill/>
                </a:ln>
                <a:latin typeface="Comic Sans MS" panose="030F0702030302020204" pitchFamily="66" charset="0"/>
              </a:rPr>
              <a:t>и</a:t>
            </a:r>
            <a:r>
              <a:rPr lang="sr-Latn-CS" altLang="en-US" smtClean="0">
                <a:ln>
                  <a:noFill/>
                </a:ln>
                <a:latin typeface="Comic Sans MS" panose="030F0702030302020204" pitchFamily="66" charset="0"/>
              </a:rPr>
              <a:t> </a:t>
            </a:r>
            <a:r>
              <a:rPr lang="sr-Cyrl-CS" altLang="en-US" smtClean="0">
                <a:ln>
                  <a:noFill/>
                </a:ln>
                <a:latin typeface="Comic Sans MS" panose="030F0702030302020204" pitchFamily="66" charset="0"/>
              </a:rPr>
              <a:t>врата</a:t>
            </a:r>
            <a:endParaRPr lang="en-US" altLang="en-US" smtClean="0">
              <a:ln>
                <a:noFill/>
              </a:ln>
              <a:latin typeface="Comic Sans MS" panose="030F0702030302020204" pitchFamily="66" charset="0"/>
            </a:endParaRPr>
          </a:p>
        </p:txBody>
      </p:sp>
      <p:sp>
        <p:nvSpPr>
          <p:cNvPr id="138243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971550" y="2997200"/>
            <a:ext cx="7561263" cy="3095625"/>
          </a:xfrm>
        </p:spPr>
        <p:txBody>
          <a:bodyPr/>
          <a:lstStyle/>
          <a:p>
            <a:pPr eaLnBrk="1" hangingPunct="1"/>
            <a:r>
              <a:rPr lang="sr-Cyrl-CS" altLang="en-US" sz="2200" b="1" smtClean="0">
                <a:solidFill>
                  <a:srgbClr val="FF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Глософарингеална</a:t>
            </a:r>
            <a:r>
              <a:rPr lang="sr-Latn-CS" altLang="en-US" sz="2200" b="1" smtClean="0">
                <a:solidFill>
                  <a:srgbClr val="FF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altLang="en-US" sz="2200" b="1" smtClean="0">
                <a:solidFill>
                  <a:srgbClr val="FF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неуралгија</a:t>
            </a:r>
            <a:endParaRPr lang="sr-Latn-CS" altLang="en-US" sz="2200" b="1" smtClean="0">
              <a:solidFill>
                <a:srgbClr val="FF0000"/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sr-Latn-CS" altLang="en-US" sz="2200" smtClean="0">
                <a:latin typeface="Calibri" panose="020F0502020204030204" pitchFamily="34" charset="0"/>
                <a:cs typeface="Times New Roman" panose="02020603050405020304" pitchFamily="18" charset="0"/>
              </a:rPr>
              <a:t>        - </a:t>
            </a:r>
            <a:r>
              <a:rPr lang="sr-Cyrl-CS" altLang="en-US" sz="2200" smtClean="0">
                <a:latin typeface="Calibri" panose="020F0502020204030204" pitchFamily="34" charset="0"/>
                <a:cs typeface="Times New Roman" panose="02020603050405020304" pitchFamily="18" charset="0"/>
              </a:rPr>
              <a:t>код</a:t>
            </a:r>
            <a:r>
              <a:rPr lang="sr-Latn-CS" altLang="en-US" sz="2200" smtClean="0"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altLang="en-US" sz="2200" smtClean="0">
                <a:latin typeface="Calibri" panose="020F0502020204030204" pitchFamily="34" charset="0"/>
                <a:cs typeface="Times New Roman" panose="02020603050405020304" pitchFamily="18" charset="0"/>
              </a:rPr>
              <a:t>старијих</a:t>
            </a:r>
            <a:r>
              <a:rPr lang="sr-Latn-CS" altLang="en-US" sz="2200" smtClean="0"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altLang="en-US" sz="2200" smtClean="0">
                <a:latin typeface="Calibri" panose="020F0502020204030204" pitchFamily="34" charset="0"/>
                <a:cs typeface="Times New Roman" panose="02020603050405020304" pitchFamily="18" charset="0"/>
              </a:rPr>
              <a:t>особа</a:t>
            </a:r>
            <a:endParaRPr lang="sr-Latn-CS" altLang="en-US" sz="2200" smtClean="0"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sr-Latn-CS" altLang="en-US" sz="2200" smtClean="0">
                <a:latin typeface="Calibri" panose="020F0502020204030204" pitchFamily="34" charset="0"/>
                <a:cs typeface="Times New Roman" panose="02020603050405020304" pitchFamily="18" charset="0"/>
              </a:rPr>
              <a:t>        - </a:t>
            </a:r>
            <a:r>
              <a:rPr lang="sr-Cyrl-CS" altLang="en-US" sz="2200" smtClean="0">
                <a:latin typeface="Calibri" panose="020F0502020204030204" pitchFamily="34" charset="0"/>
                <a:cs typeface="Times New Roman" panose="02020603050405020304" pitchFamily="18" charset="0"/>
              </a:rPr>
              <a:t>нагли</a:t>
            </a:r>
            <a:r>
              <a:rPr lang="sr-Latn-CS" altLang="en-US" sz="2200" smtClean="0"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altLang="en-US" sz="2200" smtClean="0">
                <a:latin typeface="Calibri" panose="020F0502020204030204" pitchFamily="34" charset="0"/>
                <a:cs typeface="Times New Roman" panose="02020603050405020304" pitchFamily="18" charset="0"/>
              </a:rPr>
              <a:t>напади</a:t>
            </a:r>
            <a:r>
              <a:rPr lang="sr-Latn-CS" altLang="en-US" sz="2200" smtClean="0"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altLang="en-US" sz="2200" smtClean="0">
                <a:latin typeface="Calibri" panose="020F0502020204030204" pitchFamily="34" charset="0"/>
                <a:cs typeface="Times New Roman" panose="02020603050405020304" pitchFamily="18" charset="0"/>
              </a:rPr>
              <a:t>јаког</a:t>
            </a:r>
            <a:r>
              <a:rPr lang="sr-Latn-CS" altLang="en-US" sz="2200" smtClean="0"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altLang="en-US" sz="2200" smtClean="0">
                <a:latin typeface="Calibri" panose="020F0502020204030204" pitchFamily="34" charset="0"/>
                <a:cs typeface="Times New Roman" panose="02020603050405020304" pitchFamily="18" charset="0"/>
              </a:rPr>
              <a:t>једностраног</a:t>
            </a:r>
            <a:r>
              <a:rPr lang="sr-Latn-CS" altLang="en-US" sz="2200" smtClean="0"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altLang="en-US" sz="2200" smtClean="0">
                <a:latin typeface="Calibri" panose="020F0502020204030204" pitchFamily="34" charset="0"/>
                <a:cs typeface="Times New Roman" panose="02020603050405020304" pitchFamily="18" charset="0"/>
              </a:rPr>
              <a:t>бола</a:t>
            </a:r>
            <a:r>
              <a:rPr lang="sr-Latn-CS" altLang="en-US" sz="2200" smtClean="0"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altLang="en-US" sz="2200" smtClean="0">
                <a:latin typeface="Calibri" panose="020F0502020204030204" pitchFamily="34" charset="0"/>
                <a:cs typeface="Times New Roman" panose="02020603050405020304" pitchFamily="18" charset="0"/>
              </a:rPr>
              <a:t>на</a:t>
            </a:r>
            <a:r>
              <a:rPr lang="sr-Latn-CS" altLang="en-US" sz="2200" smtClean="0"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altLang="en-US" sz="2200" smtClean="0">
                <a:latin typeface="Calibri" panose="020F0502020204030204" pitchFamily="34" charset="0"/>
                <a:cs typeface="Times New Roman" panose="02020603050405020304" pitchFamily="18" charset="0"/>
              </a:rPr>
              <a:t>бази језика</a:t>
            </a:r>
            <a:r>
              <a:rPr lang="sr-Latn-CS" altLang="en-US" sz="2200" smtClean="0">
                <a:latin typeface="Calibri" panose="020F0502020204030204" pitchFamily="34" charset="0"/>
                <a:cs typeface="Times New Roman" panose="02020603050405020304" pitchFamily="18" charset="0"/>
              </a:rPr>
              <a:t>, 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sr-Latn-CS" altLang="en-US" sz="2200" smtClean="0">
                <a:latin typeface="Calibri" panose="020F0502020204030204" pitchFamily="34" charset="0"/>
                <a:cs typeface="Times New Roman" panose="02020603050405020304" pitchFamily="18" charset="0"/>
              </a:rPr>
              <a:t>          </a:t>
            </a:r>
            <a:r>
              <a:rPr lang="sr-Cyrl-CS" altLang="en-US" sz="2200" smtClean="0">
                <a:latin typeface="Calibri" panose="020F0502020204030204" pitchFamily="34" charset="0"/>
                <a:cs typeface="Times New Roman" panose="02020603050405020304" pitchFamily="18" charset="0"/>
              </a:rPr>
              <a:t>крајника</a:t>
            </a:r>
            <a:r>
              <a:rPr lang="sr-Latn-CS" altLang="en-US" sz="2200" smtClean="0"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altLang="en-US" sz="2200" smtClean="0">
                <a:latin typeface="Calibri" panose="020F0502020204030204" pitchFamily="34" charset="0"/>
                <a:cs typeface="Times New Roman" panose="02020603050405020304" pitchFamily="18" charset="0"/>
              </a:rPr>
              <a:t>и</a:t>
            </a:r>
            <a:r>
              <a:rPr lang="sr-Latn-CS" altLang="en-US" sz="2200" smtClean="0"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altLang="en-US" sz="2200" smtClean="0">
                <a:latin typeface="Calibri" panose="020F0502020204030204" pitchFamily="34" charset="0"/>
                <a:cs typeface="Times New Roman" panose="02020603050405020304" pitchFamily="18" charset="0"/>
              </a:rPr>
              <a:t>хипофарингса</a:t>
            </a:r>
            <a:r>
              <a:rPr lang="sr-Latn-CS" altLang="en-US" sz="2200" smtClean="0"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altLang="en-US" sz="2200" smtClean="0">
                <a:latin typeface="Calibri" panose="020F0502020204030204" pitchFamily="34" charset="0"/>
                <a:cs typeface="Times New Roman" panose="02020603050405020304" pitchFamily="18" charset="0"/>
              </a:rPr>
              <a:t>са</a:t>
            </a:r>
            <a:r>
              <a:rPr lang="sr-Latn-CS" altLang="en-US" sz="2200" smtClean="0"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altLang="en-US" sz="2200" smtClean="0">
                <a:latin typeface="Calibri" panose="020F0502020204030204" pitchFamily="34" charset="0"/>
                <a:cs typeface="Times New Roman" panose="02020603050405020304" pitchFamily="18" charset="0"/>
              </a:rPr>
              <a:t>ширењем</a:t>
            </a:r>
            <a:r>
              <a:rPr lang="sr-Latn-CS" altLang="en-US" sz="2200" smtClean="0"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altLang="en-US" sz="2200" smtClean="0">
                <a:latin typeface="Calibri" panose="020F0502020204030204" pitchFamily="34" charset="0"/>
                <a:cs typeface="Times New Roman" panose="02020603050405020304" pitchFamily="18" charset="0"/>
              </a:rPr>
              <a:t>ка</a:t>
            </a:r>
            <a:r>
              <a:rPr lang="sr-Latn-CS" altLang="en-US" sz="2200" smtClean="0"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altLang="en-US" sz="2200" smtClean="0">
                <a:latin typeface="Calibri" panose="020F0502020204030204" pitchFamily="34" charset="0"/>
                <a:cs typeface="Times New Roman" panose="02020603050405020304" pitchFamily="18" charset="0"/>
              </a:rPr>
              <a:t>уху</a:t>
            </a:r>
            <a:endParaRPr lang="sr-Latn-CS" altLang="en-US" sz="2200" smtClean="0"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sr-Latn-CS" altLang="en-US" sz="2200" smtClean="0">
                <a:latin typeface="Calibri" panose="020F0502020204030204" pitchFamily="34" charset="0"/>
                <a:cs typeface="Times New Roman" panose="02020603050405020304" pitchFamily="18" charset="0"/>
              </a:rPr>
              <a:t>        - </a:t>
            </a:r>
            <a:r>
              <a:rPr lang="sr-Cyrl-CS" altLang="en-US" sz="2200" smtClean="0">
                <a:latin typeface="Calibri" panose="020F0502020204030204" pitchFamily="34" charset="0"/>
                <a:cs typeface="Times New Roman" panose="02020603050405020304" pitchFamily="18" charset="0"/>
              </a:rPr>
              <a:t>бол</a:t>
            </a:r>
            <a:r>
              <a:rPr lang="sr-Latn-CS" altLang="en-US" sz="2200" smtClean="0"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altLang="en-US" sz="2200" smtClean="0">
                <a:latin typeface="Calibri" panose="020F0502020204030204" pitchFamily="34" charset="0"/>
                <a:cs typeface="Times New Roman" panose="02020603050405020304" pitchFamily="18" charset="0"/>
              </a:rPr>
              <a:t>провоцира</a:t>
            </a:r>
            <a:r>
              <a:rPr lang="sr-Latn-CS" altLang="en-US" sz="2200" smtClean="0"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altLang="en-US" sz="2200" smtClean="0">
                <a:latin typeface="Calibri" panose="020F0502020204030204" pitchFamily="34" charset="0"/>
                <a:cs typeface="Times New Roman" panose="02020603050405020304" pitchFamily="18" charset="0"/>
              </a:rPr>
              <a:t>гутање</a:t>
            </a:r>
            <a:r>
              <a:rPr lang="sr-Latn-CS" altLang="en-US" sz="2200" smtClean="0"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altLang="en-US" sz="2200" smtClean="0">
                <a:latin typeface="Calibri" panose="020F0502020204030204" pitchFamily="34" charset="0"/>
                <a:cs typeface="Times New Roman" panose="02020603050405020304" pitchFamily="18" charset="0"/>
              </a:rPr>
              <a:t>посебно</a:t>
            </a:r>
            <a:r>
              <a:rPr lang="sr-Latn-CS" altLang="en-US" sz="2200" smtClean="0"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altLang="en-US" sz="2200" smtClean="0">
                <a:latin typeface="Calibri" panose="020F0502020204030204" pitchFamily="34" charset="0"/>
                <a:cs typeface="Times New Roman" panose="02020603050405020304" pitchFamily="18" charset="0"/>
              </a:rPr>
              <a:t>хладне</a:t>
            </a:r>
            <a:r>
              <a:rPr lang="sr-Latn-CS" altLang="en-US" sz="2200" smtClean="0"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altLang="en-US" sz="2200" smtClean="0">
                <a:latin typeface="Calibri" panose="020F0502020204030204" pitchFamily="34" charset="0"/>
                <a:cs typeface="Times New Roman" panose="02020603050405020304" pitchFamily="18" charset="0"/>
              </a:rPr>
              <a:t>течности</a:t>
            </a:r>
            <a:endParaRPr lang="sr-Latn-CS" altLang="en-US" sz="2200" smtClean="0">
              <a:latin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1187450" y="1341438"/>
            <a:ext cx="6799263" cy="1303337"/>
          </a:xfrm>
        </p:spPr>
        <p:txBody>
          <a:bodyPr/>
          <a:lstStyle/>
          <a:p>
            <a:pPr eaLnBrk="1" hangingPunct="1"/>
            <a:r>
              <a:rPr lang="sr-Cyrl-CS" altLang="en-US" smtClean="0">
                <a:ln>
                  <a:noFill/>
                </a:ln>
                <a:latin typeface="Comic Sans MS" panose="030F0702030302020204" pitchFamily="66" charset="0"/>
              </a:rPr>
              <a:t>Неуралгије</a:t>
            </a:r>
            <a:r>
              <a:rPr lang="sr-Latn-CS" altLang="en-US" smtClean="0">
                <a:ln>
                  <a:noFill/>
                </a:ln>
                <a:latin typeface="Comic Sans MS" panose="030F0702030302020204" pitchFamily="66" charset="0"/>
              </a:rPr>
              <a:t> </a:t>
            </a:r>
            <a:r>
              <a:rPr lang="sr-Cyrl-CS" altLang="en-US" smtClean="0">
                <a:ln>
                  <a:noFill/>
                </a:ln>
                <a:latin typeface="Comic Sans MS" panose="030F0702030302020204" pitchFamily="66" charset="0"/>
              </a:rPr>
              <a:t>главе</a:t>
            </a:r>
            <a:r>
              <a:rPr lang="sr-Latn-CS" altLang="en-US" smtClean="0">
                <a:ln>
                  <a:noFill/>
                </a:ln>
                <a:latin typeface="Comic Sans MS" panose="030F0702030302020204" pitchFamily="66" charset="0"/>
              </a:rPr>
              <a:t> </a:t>
            </a:r>
            <a:r>
              <a:rPr lang="sr-Cyrl-CS" altLang="en-US" smtClean="0">
                <a:ln>
                  <a:noFill/>
                </a:ln>
                <a:latin typeface="Comic Sans MS" panose="030F0702030302020204" pitchFamily="66" charset="0"/>
              </a:rPr>
              <a:t>и</a:t>
            </a:r>
            <a:r>
              <a:rPr lang="sr-Latn-CS" altLang="en-US" smtClean="0">
                <a:ln>
                  <a:noFill/>
                </a:ln>
                <a:latin typeface="Comic Sans MS" panose="030F0702030302020204" pitchFamily="66" charset="0"/>
              </a:rPr>
              <a:t> </a:t>
            </a:r>
            <a:r>
              <a:rPr lang="sr-Cyrl-CS" altLang="en-US" smtClean="0">
                <a:ln>
                  <a:noFill/>
                </a:ln>
                <a:latin typeface="Comic Sans MS" panose="030F0702030302020204" pitchFamily="66" charset="0"/>
              </a:rPr>
              <a:t>врата</a:t>
            </a:r>
            <a:endParaRPr lang="en-US" altLang="en-US" smtClean="0">
              <a:ln>
                <a:noFill/>
              </a:ln>
              <a:latin typeface="Comic Sans MS" panose="030F0702030302020204" pitchFamily="66" charset="0"/>
            </a:endParaRPr>
          </a:p>
        </p:txBody>
      </p:sp>
      <p:sp>
        <p:nvSpPr>
          <p:cNvPr id="139267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042988" y="2924175"/>
            <a:ext cx="6799262" cy="3444875"/>
          </a:xfrm>
        </p:spPr>
        <p:txBody>
          <a:bodyPr/>
          <a:lstStyle/>
          <a:p>
            <a:pPr eaLnBrk="1" hangingPunct="1"/>
            <a:r>
              <a:rPr lang="sr-Cyrl-CS" altLang="en-US" sz="2200" b="1" smtClean="0">
                <a:solidFill>
                  <a:srgbClr val="FF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Окципитална</a:t>
            </a:r>
            <a:r>
              <a:rPr lang="sr-Latn-CS" altLang="en-US" sz="2200" b="1" smtClean="0">
                <a:solidFill>
                  <a:srgbClr val="FF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altLang="en-US" sz="2200" b="1" smtClean="0">
                <a:solidFill>
                  <a:srgbClr val="FF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неуралгија</a:t>
            </a:r>
            <a:endParaRPr lang="sr-Latn-CS" altLang="en-US" sz="2200" b="1" smtClean="0">
              <a:solidFill>
                <a:srgbClr val="FF0000"/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sr-Latn-CS" altLang="en-US" sz="2200" smtClean="0">
                <a:latin typeface="Calibri" panose="020F0502020204030204" pitchFamily="34" charset="0"/>
                <a:cs typeface="Times New Roman" panose="02020603050405020304" pitchFamily="18" charset="0"/>
              </a:rPr>
              <a:t>       - </a:t>
            </a:r>
            <a:r>
              <a:rPr lang="sr-Cyrl-CS" altLang="en-US" sz="2200" smtClean="0">
                <a:latin typeface="Calibri" panose="020F0502020204030204" pitchFamily="34" charset="0"/>
                <a:cs typeface="Times New Roman" panose="02020603050405020304" pitchFamily="18" charset="0"/>
              </a:rPr>
              <a:t>болови</a:t>
            </a:r>
            <a:r>
              <a:rPr lang="sr-Latn-CS" altLang="en-US" sz="2200" smtClean="0"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altLang="en-US" sz="2200" smtClean="0">
                <a:latin typeface="Calibri" panose="020F0502020204030204" pitchFamily="34" charset="0"/>
                <a:cs typeface="Times New Roman" panose="02020603050405020304" pitchFamily="18" charset="0"/>
              </a:rPr>
              <a:t>се</a:t>
            </a:r>
            <a:r>
              <a:rPr lang="sr-Latn-CS" altLang="en-US" sz="2200" smtClean="0"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altLang="en-US" sz="2200" smtClean="0">
                <a:latin typeface="Calibri" panose="020F0502020204030204" pitchFamily="34" charset="0"/>
                <a:cs typeface="Times New Roman" panose="02020603050405020304" pitchFamily="18" charset="0"/>
              </a:rPr>
              <a:t>шире</a:t>
            </a:r>
            <a:r>
              <a:rPr lang="sr-Latn-CS" altLang="en-US" sz="2200" smtClean="0"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altLang="en-US" sz="2200" smtClean="0">
                <a:latin typeface="Calibri" panose="020F0502020204030204" pitchFamily="34" charset="0"/>
                <a:cs typeface="Times New Roman" panose="02020603050405020304" pitchFamily="18" charset="0"/>
              </a:rPr>
              <a:t>ка</a:t>
            </a:r>
            <a:r>
              <a:rPr lang="sr-Latn-CS" altLang="en-US" sz="2200" smtClean="0"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altLang="en-US" sz="2200" smtClean="0">
                <a:latin typeface="Calibri" panose="020F0502020204030204" pitchFamily="34" charset="0"/>
                <a:cs typeface="Times New Roman" panose="02020603050405020304" pitchFamily="18" charset="0"/>
              </a:rPr>
              <a:t>вертексу</a:t>
            </a:r>
            <a:endParaRPr lang="sr-Latn-CS" altLang="en-US" sz="2200" smtClean="0"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sr-Latn-CS" altLang="en-US" sz="2200" smtClean="0">
                <a:latin typeface="Calibri" panose="020F0502020204030204" pitchFamily="34" charset="0"/>
                <a:cs typeface="Times New Roman" panose="02020603050405020304" pitchFamily="18" charset="0"/>
              </a:rPr>
              <a:t>       - </a:t>
            </a:r>
            <a:r>
              <a:rPr lang="sr-Cyrl-CS" altLang="en-US" sz="2200" smtClean="0">
                <a:latin typeface="Calibri" panose="020F0502020204030204" pitchFamily="34" charset="0"/>
                <a:cs typeface="Times New Roman" panose="02020603050405020304" pitchFamily="18" charset="0"/>
              </a:rPr>
              <a:t>настаје</a:t>
            </a:r>
            <a:r>
              <a:rPr lang="sr-Latn-CS" altLang="en-US" sz="2200" smtClean="0"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altLang="en-US" sz="2200" smtClean="0">
                <a:latin typeface="Calibri" panose="020F0502020204030204" pitchFamily="34" charset="0"/>
                <a:cs typeface="Times New Roman" panose="02020603050405020304" pitchFamily="18" charset="0"/>
              </a:rPr>
              <a:t>услед</a:t>
            </a:r>
            <a:r>
              <a:rPr lang="sr-Latn-CS" altLang="en-US" sz="2200" smtClean="0"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altLang="en-US" sz="2200" smtClean="0">
                <a:latin typeface="Calibri" panose="020F0502020204030204" pitchFamily="34" charset="0"/>
                <a:cs typeface="Times New Roman" panose="02020603050405020304" pitchFamily="18" charset="0"/>
              </a:rPr>
              <a:t>компресије</a:t>
            </a:r>
            <a:r>
              <a:rPr lang="sr-Latn-CS" altLang="en-US" sz="2200" smtClean="0"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altLang="en-US" sz="2200" smtClean="0">
                <a:latin typeface="Calibri" panose="020F0502020204030204" pitchFamily="34" charset="0"/>
                <a:cs typeface="Times New Roman" panose="02020603050405020304" pitchFamily="18" charset="0"/>
              </a:rPr>
              <a:t>малог</a:t>
            </a:r>
            <a:r>
              <a:rPr lang="sr-Latn-CS" altLang="en-US" sz="2200" smtClean="0"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altLang="en-US" sz="2200" smtClean="0">
                <a:latin typeface="Calibri" panose="020F0502020204030204" pitchFamily="34" charset="0"/>
                <a:cs typeface="Times New Roman" panose="02020603050405020304" pitchFamily="18" charset="0"/>
              </a:rPr>
              <a:t>или</a:t>
            </a:r>
            <a:r>
              <a:rPr lang="sr-Latn-CS" altLang="en-US" sz="2200" smtClean="0"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altLang="en-US" sz="2200" smtClean="0">
                <a:latin typeface="Calibri" panose="020F0502020204030204" pitchFamily="34" charset="0"/>
                <a:cs typeface="Times New Roman" panose="02020603050405020304" pitchFamily="18" charset="0"/>
              </a:rPr>
              <a:t>великог</a:t>
            </a:r>
            <a:r>
              <a:rPr lang="sr-Latn-CS" altLang="en-US" sz="2200" smtClean="0">
                <a:latin typeface="Calibri" panose="020F0502020204030204" pitchFamily="34" charset="0"/>
                <a:cs typeface="Times New Roman" panose="02020603050405020304" pitchFamily="18" charset="0"/>
              </a:rPr>
              <a:t>  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sr-Latn-CS" altLang="en-US" sz="2200" smtClean="0">
                <a:latin typeface="Calibri" panose="020F0502020204030204" pitchFamily="34" charset="0"/>
                <a:cs typeface="Times New Roman" panose="02020603050405020304" pitchFamily="18" charset="0"/>
              </a:rPr>
              <a:t>          </a:t>
            </a:r>
            <a:r>
              <a:rPr lang="sr-Cyrl-CS" altLang="en-US" sz="2200" smtClean="0">
                <a:latin typeface="Calibri" panose="020F0502020204030204" pitchFamily="34" charset="0"/>
                <a:cs typeface="Times New Roman" panose="02020603050405020304" pitchFamily="18" charset="0"/>
              </a:rPr>
              <a:t>окципиталног</a:t>
            </a:r>
            <a:r>
              <a:rPr lang="sr-Latn-CS" altLang="en-US" sz="2200" smtClean="0"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altLang="en-US" sz="2200" smtClean="0">
                <a:latin typeface="Calibri" panose="020F0502020204030204" pitchFamily="34" charset="0"/>
                <a:cs typeface="Times New Roman" panose="02020603050405020304" pitchFamily="18" charset="0"/>
              </a:rPr>
              <a:t>нерва</a:t>
            </a:r>
            <a:endParaRPr lang="en-US" altLang="en-US" sz="2200" smtClean="0"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eaLnBrk="1" hangingPunct="1"/>
            <a:endParaRPr lang="en-US" alt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68313" y="765175"/>
            <a:ext cx="8135937" cy="1725613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omic Sans MS" pitchFamily="66" charset="0"/>
              </a:rPr>
              <a:t/>
            </a:r>
            <a:br>
              <a:rPr lang="en-U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omic Sans MS" pitchFamily="66" charset="0"/>
              </a:rPr>
            </a:br>
            <a:r>
              <a:rPr lang="sr-Cyrl-CS" sz="3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omic Sans MS" pitchFamily="66" charset="0"/>
              </a:rPr>
              <a:t>Главобоље</a:t>
            </a:r>
            <a:r>
              <a:rPr lang="sr-Latn-CS" sz="3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omic Sans MS" pitchFamily="66" charset="0"/>
              </a:rPr>
              <a:t> – </a:t>
            </a:r>
            <a:r>
              <a:rPr lang="sr-Cyrl-CS" sz="3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omic Sans MS" pitchFamily="66" charset="0"/>
              </a:rPr>
              <a:t>дијагностички</a:t>
            </a:r>
            <a:r>
              <a:rPr lang="sr-Latn-CS" sz="3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omic Sans MS" pitchFamily="66" charset="0"/>
              </a:rPr>
              <a:t> </a:t>
            </a:r>
            <a:r>
              <a:rPr lang="sr-Cyrl-CS" sz="3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omic Sans MS" pitchFamily="66" charset="0"/>
              </a:rPr>
              <a:t>поступак</a:t>
            </a:r>
            <a:endParaRPr lang="en-US" sz="3600" dirty="0" smtClean="0">
              <a:solidFill>
                <a:schemeClr val="tx1">
                  <a:lumMod val="85000"/>
                  <a:lumOff val="15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140291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136650" y="2463800"/>
            <a:ext cx="6799263" cy="3444875"/>
          </a:xfrm>
        </p:spPr>
        <p:txBody>
          <a:bodyPr/>
          <a:lstStyle/>
          <a:p>
            <a:pPr eaLnBrk="1" hangingPunct="1"/>
            <a:endParaRPr lang="sr-Latn-CS" altLang="en-US" smtClean="0">
              <a:latin typeface="Comic Sans MS" panose="030F0702030302020204" pitchFamily="66" charset="0"/>
            </a:endParaRPr>
          </a:p>
          <a:p>
            <a:pPr eaLnBrk="1" hangingPunct="1"/>
            <a:r>
              <a:rPr lang="sr-Cyrl-CS" altLang="en-US" smtClean="0">
                <a:latin typeface="Calibri" panose="020F0502020204030204" pitchFamily="34" charset="0"/>
                <a:cs typeface="Times New Roman" panose="02020603050405020304" pitchFamily="18" charset="0"/>
              </a:rPr>
              <a:t>Анамнеза</a:t>
            </a:r>
            <a:endParaRPr lang="sr-Latn-CS" altLang="en-US" smtClean="0"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eaLnBrk="1" hangingPunct="1"/>
            <a:endParaRPr lang="sr-Latn-CS" altLang="en-US" smtClean="0"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eaLnBrk="1" hangingPunct="1"/>
            <a:r>
              <a:rPr lang="sr-Cyrl-CS" altLang="en-US" smtClean="0">
                <a:latin typeface="Calibri" panose="020F0502020204030204" pitchFamily="34" charset="0"/>
                <a:cs typeface="Times New Roman" panose="02020603050405020304" pitchFamily="18" charset="0"/>
              </a:rPr>
              <a:t>Неуролошки</a:t>
            </a:r>
            <a:r>
              <a:rPr lang="sr-Latn-CS" altLang="en-US" smtClean="0"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altLang="en-US" smtClean="0">
                <a:latin typeface="Calibri" panose="020F0502020204030204" pitchFamily="34" charset="0"/>
                <a:cs typeface="Times New Roman" panose="02020603050405020304" pitchFamily="18" charset="0"/>
              </a:rPr>
              <a:t>налаз</a:t>
            </a:r>
            <a:endParaRPr lang="sr-Latn-CS" altLang="en-US" smtClean="0"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eaLnBrk="1" hangingPunct="1"/>
            <a:endParaRPr lang="sr-Latn-CS" altLang="en-US" smtClean="0"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eaLnBrk="1" hangingPunct="1"/>
            <a:r>
              <a:rPr lang="sr-Cyrl-CS" altLang="en-US" smtClean="0">
                <a:latin typeface="Calibri" panose="020F0502020204030204" pitchFamily="34" charset="0"/>
                <a:cs typeface="Times New Roman" panose="02020603050405020304" pitchFamily="18" charset="0"/>
              </a:rPr>
              <a:t>Допунска</a:t>
            </a:r>
            <a:r>
              <a:rPr lang="sr-Latn-CS" altLang="en-US" smtClean="0"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altLang="en-US" smtClean="0">
                <a:latin typeface="Calibri" panose="020F0502020204030204" pitchFamily="34" charset="0"/>
                <a:cs typeface="Times New Roman" panose="02020603050405020304" pitchFamily="18" charset="0"/>
              </a:rPr>
              <a:t>испитивања</a:t>
            </a:r>
            <a:endParaRPr lang="en-US" altLang="en-US" smtClean="0">
              <a:latin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31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827088" y="1268413"/>
            <a:ext cx="6799262" cy="1303337"/>
          </a:xfrm>
        </p:spPr>
        <p:txBody>
          <a:bodyPr/>
          <a:lstStyle/>
          <a:p>
            <a:pPr eaLnBrk="1" hangingPunct="1"/>
            <a:r>
              <a:rPr lang="sr-Cyrl-CS" altLang="en-US" smtClean="0">
                <a:ln>
                  <a:noFill/>
                </a:ln>
                <a:latin typeface="Comic Sans MS" panose="030F0702030302020204" pitchFamily="66" charset="0"/>
              </a:rPr>
              <a:t>Анамнеза</a:t>
            </a:r>
            <a:r>
              <a:rPr lang="sr-Latn-CS" altLang="en-US" smtClean="0">
                <a:ln>
                  <a:noFill/>
                </a:ln>
                <a:latin typeface="Comic Sans MS" panose="030F0702030302020204" pitchFamily="66" charset="0"/>
              </a:rPr>
              <a:t> </a:t>
            </a:r>
            <a:endParaRPr lang="en-US" altLang="en-US" smtClean="0">
              <a:ln>
                <a:noFill/>
              </a:ln>
              <a:latin typeface="Comic Sans MS" panose="030F0702030302020204" pitchFamily="66" charset="0"/>
            </a:endParaRPr>
          </a:p>
        </p:txBody>
      </p:sp>
      <p:sp>
        <p:nvSpPr>
          <p:cNvPr id="141315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176338" y="2781300"/>
            <a:ext cx="6996112" cy="3314700"/>
          </a:xfrm>
        </p:spPr>
        <p:txBody>
          <a:bodyPr/>
          <a:lstStyle/>
          <a:p>
            <a:pPr eaLnBrk="1" hangingPunct="1"/>
            <a:endParaRPr lang="sr-Latn-CS" altLang="en-US" smtClean="0">
              <a:latin typeface="Comic Sans MS" panose="030F0702030302020204" pitchFamily="66" charset="0"/>
            </a:endParaRPr>
          </a:p>
          <a:p>
            <a:pPr eaLnBrk="1" hangingPunct="1"/>
            <a:r>
              <a:rPr lang="sr-Cyrl-CS" altLang="en-US" smtClean="0">
                <a:latin typeface="Calibri" panose="020F0502020204030204" pitchFamily="34" charset="0"/>
                <a:cs typeface="Times New Roman" panose="02020603050405020304" pitchFamily="18" charset="0"/>
              </a:rPr>
              <a:t>неуролошки</a:t>
            </a:r>
            <a:r>
              <a:rPr lang="sr-Latn-CS" altLang="en-US" smtClean="0"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altLang="en-US" smtClean="0">
                <a:latin typeface="Calibri" panose="020F0502020204030204" pitchFamily="34" charset="0"/>
                <a:cs typeface="Times New Roman" panose="02020603050405020304" pitchFamily="18" charset="0"/>
              </a:rPr>
              <a:t>налаз</a:t>
            </a:r>
            <a:r>
              <a:rPr lang="sr-Latn-CS" altLang="en-US" smtClean="0"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altLang="en-US" smtClean="0">
                <a:latin typeface="Calibri" panose="020F0502020204030204" pitchFamily="34" charset="0"/>
                <a:cs typeface="Times New Roman" panose="02020603050405020304" pitchFamily="18" charset="0"/>
              </a:rPr>
              <a:t>често</a:t>
            </a:r>
            <a:r>
              <a:rPr lang="sr-Latn-CS" altLang="en-US" smtClean="0"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altLang="en-US" smtClean="0">
                <a:latin typeface="Calibri" panose="020F0502020204030204" pitchFamily="34" charset="0"/>
                <a:cs typeface="Times New Roman" panose="02020603050405020304" pitchFamily="18" charset="0"/>
              </a:rPr>
              <a:t>уредан</a:t>
            </a:r>
            <a:endParaRPr lang="sr-Latn-CS" altLang="en-US" smtClean="0"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eaLnBrk="1" hangingPunct="1"/>
            <a:endParaRPr lang="sr-Latn-CS" altLang="en-US" smtClean="0"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eaLnBrk="1" hangingPunct="1"/>
            <a:r>
              <a:rPr lang="sr-Cyrl-CS" altLang="en-US" smtClean="0">
                <a:latin typeface="Calibri" panose="020F0502020204030204" pitchFamily="34" charset="0"/>
                <a:cs typeface="Times New Roman" panose="02020603050405020304" pitchFamily="18" charset="0"/>
              </a:rPr>
              <a:t>кључ</a:t>
            </a:r>
            <a:r>
              <a:rPr lang="sr-Latn-CS" altLang="en-US" smtClean="0"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altLang="en-US" smtClean="0">
                <a:latin typeface="Calibri" panose="020F0502020204030204" pitchFamily="34" charset="0"/>
                <a:cs typeface="Times New Roman" panose="02020603050405020304" pitchFamily="18" charset="0"/>
              </a:rPr>
              <a:t>за</a:t>
            </a:r>
            <a:r>
              <a:rPr lang="sr-Latn-CS" altLang="en-US" smtClean="0"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altLang="en-US" smtClean="0">
                <a:latin typeface="Calibri" panose="020F0502020204030204" pitchFamily="34" charset="0"/>
                <a:cs typeface="Times New Roman" panose="02020603050405020304" pitchFamily="18" charset="0"/>
              </a:rPr>
              <a:t>дијагнозу</a:t>
            </a:r>
            <a:r>
              <a:rPr lang="sr-Latn-CS" altLang="en-US" smtClean="0"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altLang="en-US" smtClean="0">
                <a:latin typeface="Calibri" panose="020F0502020204030204" pitchFamily="34" charset="0"/>
                <a:cs typeface="Times New Roman" panose="02020603050405020304" pitchFamily="18" charset="0"/>
              </a:rPr>
              <a:t>је</a:t>
            </a:r>
            <a:r>
              <a:rPr lang="sr-Latn-CS" altLang="en-US" smtClean="0"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altLang="en-US" smtClean="0">
                <a:latin typeface="Calibri" panose="020F0502020204030204" pitchFamily="34" charset="0"/>
                <a:cs typeface="Times New Roman" panose="02020603050405020304" pitchFamily="18" charset="0"/>
              </a:rPr>
              <a:t>детаљна</a:t>
            </a:r>
            <a:r>
              <a:rPr lang="sr-Latn-CS" altLang="en-US" smtClean="0"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altLang="en-US" smtClean="0">
                <a:latin typeface="Calibri" panose="020F0502020204030204" pitchFamily="34" charset="0"/>
                <a:cs typeface="Times New Roman" panose="02020603050405020304" pitchFamily="18" charset="0"/>
              </a:rPr>
              <a:t>и</a:t>
            </a:r>
            <a:r>
              <a:rPr lang="sr-Latn-CS" altLang="en-US" smtClean="0"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altLang="en-US" smtClean="0">
                <a:latin typeface="Calibri" panose="020F0502020204030204" pitchFamily="34" charset="0"/>
                <a:cs typeface="Times New Roman" panose="02020603050405020304" pitchFamily="18" charset="0"/>
              </a:rPr>
              <a:t>структурирана</a:t>
            </a:r>
            <a:r>
              <a:rPr lang="sr-Latn-CS" altLang="en-US" smtClean="0">
                <a:latin typeface="Calibri" panose="020F0502020204030204" pitchFamily="34" charset="0"/>
                <a:cs typeface="Times New Roman" panose="02020603050405020304" pitchFamily="18" charset="0"/>
              </a:rPr>
              <a:t> (</a:t>
            </a:r>
            <a:r>
              <a:rPr lang="sr-Cyrl-CS" altLang="en-US" smtClean="0">
                <a:latin typeface="Calibri" panose="020F0502020204030204" pitchFamily="34" charset="0"/>
                <a:cs typeface="Times New Roman" panose="02020603050405020304" pitchFamily="18" charset="0"/>
              </a:rPr>
              <a:t>вођена</a:t>
            </a:r>
            <a:r>
              <a:rPr lang="sr-Latn-CS" altLang="en-US" smtClean="0">
                <a:latin typeface="Calibri" panose="020F0502020204030204" pitchFamily="34" charset="0"/>
                <a:cs typeface="Times New Roman" panose="02020603050405020304" pitchFamily="18" charset="0"/>
              </a:rPr>
              <a:t>) </a:t>
            </a:r>
            <a:r>
              <a:rPr lang="sr-Cyrl-CS" altLang="en-US" smtClean="0">
                <a:latin typeface="Calibri" panose="020F0502020204030204" pitchFamily="34" charset="0"/>
                <a:cs typeface="Times New Roman" panose="02020603050405020304" pitchFamily="18" charset="0"/>
              </a:rPr>
              <a:t>анамнеза</a:t>
            </a:r>
            <a:r>
              <a:rPr lang="sr-Latn-CS" altLang="en-US" smtClean="0"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  <a:p>
            <a:pPr eaLnBrk="1" hangingPunct="1"/>
            <a:endParaRPr lang="sr-Latn-CS" altLang="en-US" smtClean="0">
              <a:latin typeface="Comic Sans MS" panose="030F0702030302020204" pitchFamily="66" charset="0"/>
            </a:endParaRP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sr-Latn-CS" altLang="en-US" smtClean="0">
                <a:latin typeface="Comic Sans MS" panose="030F0702030302020204" pitchFamily="66" charset="0"/>
              </a:rPr>
              <a:t>  </a:t>
            </a:r>
            <a:endParaRPr lang="en-US" altLang="en-US" smtClean="0">
              <a:latin typeface="Comic Sans MS" panose="030F0702030302020204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33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1116013" y="1268413"/>
            <a:ext cx="6799262" cy="1303337"/>
          </a:xfrm>
        </p:spPr>
        <p:txBody>
          <a:bodyPr/>
          <a:lstStyle/>
          <a:p>
            <a:pPr eaLnBrk="1" hangingPunct="1"/>
            <a:r>
              <a:rPr lang="sr-Cyrl-CS" altLang="en-US" smtClean="0">
                <a:ln>
                  <a:noFill/>
                </a:ln>
                <a:latin typeface="Comic Sans MS" panose="030F0702030302020204" pitchFamily="66" charset="0"/>
              </a:rPr>
              <a:t>Анамнеза</a:t>
            </a:r>
            <a:r>
              <a:rPr lang="sr-Latn-CS" altLang="en-US" smtClean="0">
                <a:ln>
                  <a:noFill/>
                </a:ln>
                <a:latin typeface="Comic Sans MS" panose="030F0702030302020204" pitchFamily="66" charset="0"/>
              </a:rPr>
              <a:t> - </a:t>
            </a:r>
            <a:r>
              <a:rPr lang="sr-Cyrl-CS" altLang="en-US" smtClean="0">
                <a:ln>
                  <a:noFill/>
                </a:ln>
                <a:latin typeface="Comic Sans MS" panose="030F0702030302020204" pitchFamily="66" charset="0"/>
              </a:rPr>
              <a:t>з</a:t>
            </a:r>
            <a:r>
              <a:rPr lang="sr-Cyrl-CS" altLang="en-US" sz="3600" smtClean="0">
                <a:ln>
                  <a:noFill/>
                </a:ln>
                <a:latin typeface="Comic Sans MS" panose="030F0702030302020204" pitchFamily="66" charset="0"/>
              </a:rPr>
              <a:t>начајна</a:t>
            </a:r>
            <a:r>
              <a:rPr lang="sr-Latn-CS" altLang="en-US" sz="3600" smtClean="0">
                <a:ln>
                  <a:noFill/>
                </a:ln>
                <a:latin typeface="Comic Sans MS" panose="030F0702030302020204" pitchFamily="66" charset="0"/>
              </a:rPr>
              <a:t> </a:t>
            </a:r>
            <a:r>
              <a:rPr lang="sr-Cyrl-CS" altLang="en-US" sz="3600" smtClean="0">
                <a:ln>
                  <a:noFill/>
                </a:ln>
                <a:latin typeface="Comic Sans MS" panose="030F0702030302020204" pitchFamily="66" charset="0"/>
              </a:rPr>
              <a:t>питања</a:t>
            </a:r>
            <a:endParaRPr lang="en-US" altLang="en-US" sz="3600" smtClean="0">
              <a:ln>
                <a:noFill/>
              </a:ln>
              <a:latin typeface="Comic Sans MS" panose="030F0702030302020204" pitchFamily="66" charset="0"/>
            </a:endParaRPr>
          </a:p>
        </p:txBody>
      </p:sp>
      <p:sp>
        <p:nvSpPr>
          <p:cNvPr id="15363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755650" y="1773238"/>
            <a:ext cx="8007350" cy="4738687"/>
          </a:xfrm>
        </p:spPr>
        <p:txBody>
          <a:bodyPr rtlCol="0">
            <a:noAutofit/>
          </a:bodyPr>
          <a:lstStyle/>
          <a:p>
            <a:pPr eaLnBrk="1" fontAlgn="auto" hangingPunct="1">
              <a:lnSpc>
                <a:spcPct val="90000"/>
              </a:lnSpc>
              <a:buFont typeface="Arial"/>
              <a:buChar char="•"/>
              <a:defRPr/>
            </a:pPr>
            <a:endParaRPr lang="en-US" sz="1800" b="1" dirty="0" smtClean="0">
              <a:solidFill>
                <a:schemeClr val="tx1">
                  <a:lumMod val="85000"/>
                  <a:lumOff val="15000"/>
                </a:schemeClr>
              </a:solidFill>
              <a:latin typeface="Comic Sans MS" pitchFamily="66" charset="0"/>
            </a:endParaRPr>
          </a:p>
          <a:p>
            <a:pPr marL="0" indent="0" eaLnBrk="1" fontAlgn="auto" hangingPunct="1">
              <a:lnSpc>
                <a:spcPct val="90000"/>
              </a:lnSpc>
              <a:buFont typeface="Arial" panose="020B0604020202020204" pitchFamily="34" charset="0"/>
              <a:buNone/>
              <a:defRPr/>
            </a:pPr>
            <a:endParaRPr lang="en-US" sz="1800" b="1" dirty="0" smtClean="0">
              <a:solidFill>
                <a:schemeClr val="tx1">
                  <a:lumMod val="85000"/>
                  <a:lumOff val="15000"/>
                </a:schemeClr>
              </a:solidFill>
              <a:latin typeface="Comic Sans MS" pitchFamily="66" charset="0"/>
            </a:endParaRPr>
          </a:p>
          <a:p>
            <a:pPr eaLnBrk="1" fontAlgn="auto" hangingPunct="1">
              <a:lnSpc>
                <a:spcPct val="90000"/>
              </a:lnSpc>
              <a:buFont typeface="Arial"/>
              <a:buChar char="•"/>
              <a:defRPr/>
            </a:pPr>
            <a:r>
              <a:rPr lang="sr-Cyrl-CS" sz="20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Животно</a:t>
            </a:r>
            <a:r>
              <a:rPr lang="sr-Latn-CS" sz="20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0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доба</a:t>
            </a:r>
            <a:r>
              <a:rPr lang="sr-Latn-CS" sz="20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0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почетка</a:t>
            </a:r>
            <a:r>
              <a:rPr lang="sr-Latn-CS" sz="20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0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главобоље</a:t>
            </a:r>
            <a:r>
              <a:rPr lang="sr-Latn-CS" sz="20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  <a:p>
            <a:pPr eaLnBrk="1" fontAlgn="auto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   - 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примарне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до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треће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деценије</a:t>
            </a:r>
            <a:endParaRPr lang="sr-Latn-CS" sz="20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eaLnBrk="1" fontAlgn="auto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   - 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после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50. 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године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– 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органицитет</a:t>
            </a:r>
          </a:p>
          <a:p>
            <a:pPr eaLnBrk="1" fontAlgn="auto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endParaRPr lang="sr-Latn-CS" sz="20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eaLnBrk="1" fontAlgn="auto" hangingPunct="1">
              <a:lnSpc>
                <a:spcPct val="90000"/>
              </a:lnSpc>
              <a:buFont typeface="Arial"/>
              <a:buChar char="•"/>
              <a:defRPr/>
            </a:pPr>
            <a:r>
              <a:rPr lang="sr-Cyrl-CS" sz="20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Трајање</a:t>
            </a:r>
            <a:r>
              <a:rPr lang="sr-Latn-CS" sz="20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  <a:p>
            <a:pPr eaLnBrk="1" fontAlgn="auto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   - 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мигрена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1-3 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дана</a:t>
            </a:r>
            <a:endParaRPr lang="sr-Latn-CS" sz="20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eaLnBrk="1" fontAlgn="auto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   - 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тензиона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дуже</a:t>
            </a:r>
            <a:endParaRPr lang="sr-Latn-CS" sz="20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eaLnBrk="1" fontAlgn="auto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   - 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тригемино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-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аутономне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краће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од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3 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сата</a:t>
            </a:r>
            <a:endParaRPr lang="sr-Latn-CS" sz="20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eaLnBrk="1" fontAlgn="auto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   - 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неуралгије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‹1 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мин</a:t>
            </a:r>
          </a:p>
          <a:p>
            <a:pPr eaLnBrk="1" fontAlgn="auto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endParaRPr lang="sr-Latn-CS" sz="1800" dirty="0" smtClean="0">
              <a:solidFill>
                <a:schemeClr val="tx1">
                  <a:lumMod val="85000"/>
                  <a:lumOff val="15000"/>
                </a:schemeClr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386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320675" y="1403350"/>
            <a:ext cx="8385175" cy="957263"/>
          </a:xfrm>
        </p:spPr>
        <p:txBody>
          <a:bodyPr/>
          <a:lstStyle/>
          <a:p>
            <a:pPr eaLnBrk="1" hangingPunct="1"/>
            <a:r>
              <a:rPr lang="sr-Cyrl-CS" altLang="en-US" smtClean="0">
                <a:ln>
                  <a:noFill/>
                </a:ln>
                <a:latin typeface="Comic Sans MS" panose="030F0702030302020204" pitchFamily="66" charset="0"/>
              </a:rPr>
              <a:t>Анамнеза</a:t>
            </a:r>
            <a:r>
              <a:rPr lang="sr-Latn-CS" altLang="en-US" smtClean="0">
                <a:ln>
                  <a:noFill/>
                </a:ln>
                <a:latin typeface="Comic Sans MS" panose="030F0702030302020204" pitchFamily="66" charset="0"/>
              </a:rPr>
              <a:t> - </a:t>
            </a:r>
            <a:r>
              <a:rPr lang="sr-Cyrl-CS" altLang="en-US" smtClean="0">
                <a:ln>
                  <a:noFill/>
                </a:ln>
                <a:latin typeface="Comic Sans MS" panose="030F0702030302020204" pitchFamily="66" charset="0"/>
              </a:rPr>
              <a:t>з</a:t>
            </a:r>
            <a:r>
              <a:rPr lang="sr-Cyrl-CS" altLang="en-US" sz="3600" smtClean="0">
                <a:ln>
                  <a:noFill/>
                </a:ln>
                <a:latin typeface="Comic Sans MS" panose="030F0702030302020204" pitchFamily="66" charset="0"/>
              </a:rPr>
              <a:t>начајна</a:t>
            </a:r>
            <a:r>
              <a:rPr lang="sr-Latn-CS" altLang="en-US" sz="3600" smtClean="0">
                <a:ln>
                  <a:noFill/>
                </a:ln>
                <a:latin typeface="Comic Sans MS" panose="030F0702030302020204" pitchFamily="66" charset="0"/>
              </a:rPr>
              <a:t> </a:t>
            </a:r>
            <a:r>
              <a:rPr lang="sr-Cyrl-CS" altLang="en-US" sz="3600" smtClean="0">
                <a:ln>
                  <a:noFill/>
                </a:ln>
                <a:latin typeface="Comic Sans MS" panose="030F0702030302020204" pitchFamily="66" charset="0"/>
              </a:rPr>
              <a:t>питања</a:t>
            </a:r>
            <a:endParaRPr lang="en-US" altLang="en-US" sz="3600" smtClean="0">
              <a:ln>
                <a:noFill/>
              </a:ln>
              <a:latin typeface="Comic Sans MS" panose="030F0702030302020204" pitchFamily="66" charset="0"/>
            </a:endParaRPr>
          </a:p>
        </p:txBody>
      </p:sp>
      <p:sp>
        <p:nvSpPr>
          <p:cNvPr id="16387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755650" y="2349500"/>
            <a:ext cx="7920038" cy="4508500"/>
          </a:xfrm>
        </p:spPr>
        <p:txBody>
          <a:bodyPr rtlCol="0">
            <a:normAutofit fontScale="77500" lnSpcReduction="20000"/>
          </a:bodyPr>
          <a:lstStyle/>
          <a:p>
            <a:pPr eaLnBrk="1" fontAlgn="auto" hangingPunct="1">
              <a:lnSpc>
                <a:spcPct val="90000"/>
              </a:lnSpc>
              <a:buFont typeface="Arial"/>
              <a:buChar char="•"/>
              <a:defRPr/>
            </a:pPr>
            <a:endParaRPr lang="en-US" b="1" dirty="0" smtClean="0">
              <a:solidFill>
                <a:schemeClr val="tx1">
                  <a:lumMod val="85000"/>
                  <a:lumOff val="15000"/>
                </a:schemeClr>
              </a:solidFill>
              <a:latin typeface="Comic Sans MS" pitchFamily="66" charset="0"/>
            </a:endParaRPr>
          </a:p>
          <a:p>
            <a:pPr eaLnBrk="1" fontAlgn="auto" hangingPunct="1">
              <a:lnSpc>
                <a:spcPct val="90000"/>
              </a:lnSpc>
              <a:buFont typeface="Arial"/>
              <a:buChar char="•"/>
              <a:defRPr/>
            </a:pPr>
            <a:r>
              <a:rPr lang="sr-Cyrl-CS" sz="2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Начин</a:t>
            </a:r>
            <a:r>
              <a:rPr lang="sr-Latn-CS" sz="2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настанка</a:t>
            </a:r>
            <a:r>
              <a:rPr lang="sr-Latn-CS" sz="2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  <a:p>
            <a:pPr eaLnBrk="1" fontAlgn="auto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sr-Latn-CS" sz="26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   - </a:t>
            </a:r>
            <a:r>
              <a:rPr lang="sr-Cyrl-CS" sz="26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нагло</a:t>
            </a:r>
            <a:r>
              <a:rPr lang="sr-Latn-CS" sz="26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– </a:t>
            </a:r>
            <a:r>
              <a:rPr lang="sr-Cyrl-CS" sz="26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САХ</a:t>
            </a:r>
            <a:r>
              <a:rPr lang="sr-Latn-CS" sz="26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sr-Cyrl-CS" sz="26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мигрена</a:t>
            </a:r>
            <a:r>
              <a:rPr lang="sr-Latn-CS" sz="26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sr-Cyrl-CS" sz="26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кластер</a:t>
            </a:r>
            <a:endParaRPr lang="sr-Latn-CS" sz="2600" dirty="0">
              <a:solidFill>
                <a:schemeClr val="tx1">
                  <a:lumMod val="85000"/>
                  <a:lumOff val="15000"/>
                </a:schemeClr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eaLnBrk="1" fontAlgn="auto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sr-Latn-CS" sz="26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   - </a:t>
            </a:r>
            <a:r>
              <a:rPr lang="sr-Cyrl-CS" sz="26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постепено</a:t>
            </a:r>
            <a:r>
              <a:rPr lang="sr-Latn-CS" sz="26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– </a:t>
            </a:r>
            <a:r>
              <a:rPr lang="sr-Cyrl-CS" sz="26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тензионе</a:t>
            </a:r>
            <a:r>
              <a:rPr lang="sr-Latn-CS" sz="26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sr-Cyrl-CS" sz="26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инфекције</a:t>
            </a:r>
            <a:r>
              <a:rPr lang="sr-Latn-CS" sz="26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sr-Cyrl-CS" sz="26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експанзије</a:t>
            </a:r>
            <a:endParaRPr lang="en-US" sz="2600" dirty="0">
              <a:solidFill>
                <a:schemeClr val="tx1">
                  <a:lumMod val="85000"/>
                  <a:lumOff val="15000"/>
                </a:schemeClr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eaLnBrk="1" fontAlgn="auto" hangingPunct="1">
              <a:lnSpc>
                <a:spcPct val="90000"/>
              </a:lnSpc>
              <a:buFont typeface="Arial"/>
              <a:buChar char="•"/>
              <a:defRPr/>
            </a:pPr>
            <a:endParaRPr lang="en-US" sz="2600" b="1" dirty="0" smtClean="0">
              <a:solidFill>
                <a:schemeClr val="tx1">
                  <a:lumMod val="85000"/>
                  <a:lumOff val="15000"/>
                </a:schemeClr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eaLnBrk="1" fontAlgn="auto" hangingPunct="1">
              <a:lnSpc>
                <a:spcPct val="90000"/>
              </a:lnSpc>
              <a:buFont typeface="Arial"/>
              <a:buChar char="•"/>
              <a:defRPr/>
            </a:pPr>
            <a:r>
              <a:rPr lang="sr-Cyrl-CS" sz="2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Локализација бола</a:t>
            </a:r>
            <a:endParaRPr lang="sr-Latn-CS" sz="2600" b="1" dirty="0" smtClean="0">
              <a:solidFill>
                <a:schemeClr val="tx1">
                  <a:lumMod val="85000"/>
                  <a:lumOff val="15000"/>
                </a:schemeClr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eaLnBrk="1" fontAlgn="auto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sr-Latn-CS" sz="2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    - </a:t>
            </a:r>
            <a:r>
              <a:rPr lang="sr-Cyrl-CS" sz="2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мигрена</a:t>
            </a:r>
            <a:r>
              <a:rPr lang="sr-Latn-CS" sz="2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– </a:t>
            </a:r>
            <a:r>
              <a:rPr lang="sr-Cyrl-CS" sz="2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унилатерално</a:t>
            </a:r>
            <a:r>
              <a:rPr lang="sr-Latn-CS" sz="2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са</a:t>
            </a:r>
            <a:r>
              <a:rPr lang="sr-Latn-CS" sz="2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мењањем</a:t>
            </a:r>
            <a:r>
              <a:rPr lang="sr-Latn-CS" sz="2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страна</a:t>
            </a:r>
            <a:endParaRPr lang="sr-Latn-CS" sz="26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eaLnBrk="1" fontAlgn="auto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sr-Latn-CS" sz="2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    - </a:t>
            </a:r>
            <a:r>
              <a:rPr lang="sr-Cyrl-CS" sz="2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тригемино</a:t>
            </a:r>
            <a:r>
              <a:rPr lang="sr-Latn-CS" sz="2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-</a:t>
            </a:r>
            <a:r>
              <a:rPr lang="sr-Cyrl-CS" sz="2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аутономне</a:t>
            </a:r>
            <a:r>
              <a:rPr lang="sr-Latn-CS" sz="2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– </a:t>
            </a:r>
            <a:r>
              <a:rPr lang="sr-Cyrl-CS" sz="2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унилатерално</a:t>
            </a:r>
            <a:r>
              <a:rPr lang="sr-Latn-CS" sz="2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без</a:t>
            </a:r>
            <a:r>
              <a:rPr lang="sr-Latn-CS" sz="2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мењања</a:t>
            </a:r>
            <a:r>
              <a:rPr lang="sr-Latn-CS" sz="2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RS" sz="2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  <a:p>
            <a:pPr eaLnBrk="1" fontAlgn="auto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sr-Cyrl-RS" sz="2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       </a:t>
            </a:r>
            <a:r>
              <a:rPr lang="sr-Cyrl-CS" sz="2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страна</a:t>
            </a:r>
            <a:endParaRPr lang="sr-Latn-CS" sz="26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eaLnBrk="1" fontAlgn="auto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sr-Latn-CS" sz="2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    - </a:t>
            </a:r>
            <a:r>
              <a:rPr lang="sr-Cyrl-CS" sz="2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цервикална</a:t>
            </a:r>
            <a:r>
              <a:rPr lang="sr-Latn-CS" sz="2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– </a:t>
            </a:r>
            <a:r>
              <a:rPr lang="sr-Cyrl-CS" sz="2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може</a:t>
            </a:r>
            <a:r>
              <a:rPr lang="sr-Latn-CS" sz="2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унилатерално</a:t>
            </a:r>
            <a:endParaRPr lang="sr-Latn-CS" sz="26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eaLnBrk="1" fontAlgn="auto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sr-Latn-CS" sz="2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    - </a:t>
            </a:r>
            <a:r>
              <a:rPr lang="sr-Cyrl-CS" sz="2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неуралгија</a:t>
            </a:r>
            <a:r>
              <a:rPr lang="sr-Latn-CS" sz="2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тригеминуса</a:t>
            </a:r>
            <a:r>
              <a:rPr lang="sr-Latn-CS" sz="2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– </a:t>
            </a:r>
            <a:r>
              <a:rPr lang="sr-Cyrl-CS" sz="2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може</a:t>
            </a:r>
            <a:r>
              <a:rPr lang="sr-Latn-CS" sz="2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унилатерално</a:t>
            </a:r>
            <a:endParaRPr lang="sr-Latn-CS" sz="26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eaLnBrk="1" fontAlgn="auto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sr-Latn-CS" sz="2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endParaRPr lang="sr-Cyrl-CS" sz="2600" b="1" dirty="0" smtClean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fontAlgn="auto" hangingPunct="1">
              <a:lnSpc>
                <a:spcPct val="90000"/>
              </a:lnSpc>
              <a:buFont typeface="Arial"/>
              <a:buChar char="•"/>
              <a:defRPr/>
            </a:pPr>
            <a:endParaRPr lang="en-US" sz="2600" dirty="0" smtClean="0">
              <a:solidFill>
                <a:schemeClr val="tx1">
                  <a:lumMod val="85000"/>
                  <a:lumOff val="15000"/>
                </a:schemeClr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410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611188" y="1506538"/>
            <a:ext cx="7704137" cy="957262"/>
          </a:xfrm>
        </p:spPr>
        <p:txBody>
          <a:bodyPr/>
          <a:lstStyle/>
          <a:p>
            <a:pPr eaLnBrk="1" hangingPunct="1"/>
            <a:r>
              <a:rPr lang="sr-Cyrl-CS" altLang="en-US" smtClean="0">
                <a:ln>
                  <a:noFill/>
                </a:ln>
                <a:latin typeface="Comic Sans MS" panose="030F0702030302020204" pitchFamily="66" charset="0"/>
              </a:rPr>
              <a:t>Анамнеза</a:t>
            </a:r>
            <a:r>
              <a:rPr lang="sr-Latn-CS" altLang="en-US" smtClean="0">
                <a:ln>
                  <a:noFill/>
                </a:ln>
                <a:latin typeface="Comic Sans MS" panose="030F0702030302020204" pitchFamily="66" charset="0"/>
              </a:rPr>
              <a:t> - </a:t>
            </a:r>
            <a:r>
              <a:rPr lang="sr-Cyrl-CS" altLang="en-US" smtClean="0">
                <a:ln>
                  <a:noFill/>
                </a:ln>
                <a:latin typeface="Comic Sans MS" panose="030F0702030302020204" pitchFamily="66" charset="0"/>
              </a:rPr>
              <a:t>з</a:t>
            </a:r>
            <a:r>
              <a:rPr lang="sr-Cyrl-CS" altLang="en-US" sz="3600" smtClean="0">
                <a:ln>
                  <a:noFill/>
                </a:ln>
                <a:latin typeface="Comic Sans MS" panose="030F0702030302020204" pitchFamily="66" charset="0"/>
              </a:rPr>
              <a:t>начајна</a:t>
            </a:r>
            <a:r>
              <a:rPr lang="sr-Latn-CS" altLang="en-US" sz="3600" smtClean="0">
                <a:ln>
                  <a:noFill/>
                </a:ln>
                <a:latin typeface="Comic Sans MS" panose="030F0702030302020204" pitchFamily="66" charset="0"/>
              </a:rPr>
              <a:t> </a:t>
            </a:r>
            <a:r>
              <a:rPr lang="sr-Cyrl-CS" altLang="en-US" sz="3600" smtClean="0">
                <a:ln>
                  <a:noFill/>
                </a:ln>
                <a:latin typeface="Comic Sans MS" panose="030F0702030302020204" pitchFamily="66" charset="0"/>
              </a:rPr>
              <a:t>питања</a:t>
            </a:r>
            <a:endParaRPr lang="en-US" altLang="en-US" sz="3600" smtClean="0">
              <a:ln>
                <a:noFill/>
              </a:ln>
              <a:latin typeface="Comic Sans MS" panose="030F0702030302020204" pitchFamily="66" charset="0"/>
            </a:endParaRPr>
          </a:p>
        </p:txBody>
      </p:sp>
      <p:sp>
        <p:nvSpPr>
          <p:cNvPr id="16387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900113" y="2492375"/>
            <a:ext cx="8820150" cy="5451475"/>
          </a:xfrm>
        </p:spPr>
        <p:txBody>
          <a:bodyPr rtlCol="0">
            <a:normAutofit/>
          </a:bodyPr>
          <a:lstStyle/>
          <a:p>
            <a:pPr eaLnBrk="1" fontAlgn="auto" hangingPunct="1">
              <a:lnSpc>
                <a:spcPct val="90000"/>
              </a:lnSpc>
              <a:buFont typeface="Arial"/>
              <a:buChar char="•"/>
              <a:defRPr/>
            </a:pPr>
            <a:r>
              <a:rPr lang="sr-Cyrl-CS" sz="18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Локализација бола</a:t>
            </a:r>
            <a:endParaRPr lang="sr-Latn-CS" sz="1800" b="1" dirty="0" smtClean="0">
              <a:solidFill>
                <a:schemeClr val="tx1">
                  <a:lumMod val="85000"/>
                  <a:lumOff val="15000"/>
                </a:schemeClr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eaLnBrk="1" fontAlgn="auto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sr-Latn-CS" sz="1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    - </a:t>
            </a:r>
            <a:r>
              <a:rPr lang="sr-Cyrl-CS" sz="1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мигрена</a:t>
            </a:r>
            <a:r>
              <a:rPr lang="sr-Latn-CS" sz="1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– </a:t>
            </a:r>
            <a:r>
              <a:rPr lang="sr-Cyrl-CS" sz="1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унилатерално</a:t>
            </a:r>
            <a:r>
              <a:rPr lang="sr-Latn-CS" sz="1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1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са</a:t>
            </a:r>
            <a:r>
              <a:rPr lang="sr-Latn-CS" sz="1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1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мењањем</a:t>
            </a:r>
            <a:r>
              <a:rPr lang="sr-Latn-CS" sz="1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1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страна</a:t>
            </a:r>
            <a:endParaRPr lang="sr-Latn-CS" sz="18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eaLnBrk="1" fontAlgn="auto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sr-Latn-CS" sz="1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    - </a:t>
            </a:r>
            <a:r>
              <a:rPr lang="sr-Cyrl-CS" sz="1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тригемино</a:t>
            </a:r>
            <a:r>
              <a:rPr lang="sr-Latn-CS" sz="1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-</a:t>
            </a:r>
            <a:r>
              <a:rPr lang="sr-Cyrl-CS" sz="1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аутономне</a:t>
            </a:r>
            <a:r>
              <a:rPr lang="sr-Latn-CS" sz="1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– </a:t>
            </a:r>
            <a:r>
              <a:rPr lang="sr-Cyrl-CS" sz="1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унилатерално</a:t>
            </a:r>
            <a:r>
              <a:rPr lang="sr-Latn-CS" sz="1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1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без</a:t>
            </a:r>
            <a:r>
              <a:rPr lang="sr-Latn-CS" sz="1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1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мењања</a:t>
            </a:r>
            <a:r>
              <a:rPr lang="sr-Latn-CS" sz="1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RS" sz="1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  <a:p>
            <a:pPr eaLnBrk="1" fontAlgn="auto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sr-Cyrl-RS" sz="1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       </a:t>
            </a:r>
            <a:r>
              <a:rPr lang="sr-Cyrl-CS" sz="1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страна</a:t>
            </a:r>
            <a:endParaRPr lang="sr-Latn-CS" sz="18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eaLnBrk="1" fontAlgn="auto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sr-Latn-CS" sz="1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    - </a:t>
            </a:r>
            <a:r>
              <a:rPr lang="sr-Cyrl-CS" sz="1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цервикална</a:t>
            </a:r>
            <a:r>
              <a:rPr lang="sr-Latn-CS" sz="1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– </a:t>
            </a:r>
            <a:r>
              <a:rPr lang="sr-Cyrl-CS" sz="1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може</a:t>
            </a:r>
            <a:r>
              <a:rPr lang="sr-Latn-CS" sz="1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1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унилатерално</a:t>
            </a:r>
            <a:endParaRPr lang="sr-Latn-CS" sz="18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eaLnBrk="1" fontAlgn="auto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sr-Latn-CS" sz="1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    - </a:t>
            </a:r>
            <a:r>
              <a:rPr lang="sr-Cyrl-CS" sz="1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неуралгија</a:t>
            </a:r>
            <a:r>
              <a:rPr lang="sr-Latn-CS" sz="1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1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тригеминуса</a:t>
            </a:r>
            <a:r>
              <a:rPr lang="sr-Latn-CS" sz="1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– </a:t>
            </a:r>
            <a:r>
              <a:rPr lang="sr-Cyrl-CS" sz="1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може</a:t>
            </a:r>
            <a:r>
              <a:rPr lang="sr-Latn-CS" sz="1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1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унилатерално</a:t>
            </a:r>
            <a:endParaRPr lang="sr-Latn-CS" sz="18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eaLnBrk="1" fontAlgn="auto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sr-Latn-CS" sz="1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    -</a:t>
            </a:r>
            <a:endParaRPr lang="sr-Cyrl-CS" sz="1800" b="1" dirty="0" smtClean="0">
              <a:solidFill>
                <a:schemeClr val="tx1">
                  <a:lumMod val="85000"/>
                  <a:lumOff val="15000"/>
                </a:schemeClr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eaLnBrk="1" fontAlgn="auto" hangingPunct="1">
              <a:lnSpc>
                <a:spcPct val="90000"/>
              </a:lnSpc>
              <a:buFont typeface="Arial"/>
              <a:buChar char="•"/>
              <a:defRPr/>
            </a:pPr>
            <a:r>
              <a:rPr lang="sr-Cyrl-CS" sz="18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Понављање</a:t>
            </a:r>
            <a:r>
              <a:rPr lang="sr-Latn-CS" sz="18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18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и</a:t>
            </a:r>
            <a:r>
              <a:rPr lang="sr-Latn-CS" sz="18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18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учесталост</a:t>
            </a:r>
            <a:r>
              <a:rPr lang="sr-Latn-CS" sz="18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Latn-CS" sz="1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(</a:t>
            </a:r>
            <a:r>
              <a:rPr lang="sr-Cyrl-CS" sz="1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епизодичне</a:t>
            </a:r>
            <a:r>
              <a:rPr lang="sr-Latn-CS" sz="1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1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и</a:t>
            </a:r>
            <a:r>
              <a:rPr lang="sr-Latn-CS" sz="1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1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хроничне</a:t>
            </a:r>
            <a:r>
              <a:rPr lang="sr-Latn-CS" sz="1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)</a:t>
            </a:r>
          </a:p>
          <a:p>
            <a:pPr eaLnBrk="1" fontAlgn="auto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sr-Latn-CS" sz="1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    - </a:t>
            </a:r>
            <a:r>
              <a:rPr lang="sr-Cyrl-CS" sz="1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примарне</a:t>
            </a:r>
            <a:r>
              <a:rPr lang="sr-Latn-CS" sz="1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1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главобоље</a:t>
            </a:r>
            <a:r>
              <a:rPr lang="sr-Latn-CS" sz="1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– </a:t>
            </a:r>
            <a:r>
              <a:rPr lang="sr-Cyrl-CS" sz="1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увек</a:t>
            </a:r>
            <a:r>
              <a:rPr lang="sr-Latn-CS" sz="1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1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исти</a:t>
            </a:r>
            <a:r>
              <a:rPr lang="sr-Latn-CS" sz="1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1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тип</a:t>
            </a:r>
            <a:r>
              <a:rPr lang="sr-Latn-CS" sz="1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  <a:p>
            <a:pPr eaLnBrk="1" fontAlgn="auto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sr-Latn-CS" sz="1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    - </a:t>
            </a:r>
            <a:r>
              <a:rPr lang="sr-Cyrl-CS" sz="1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секундарне</a:t>
            </a:r>
            <a:r>
              <a:rPr lang="sr-Latn-CS" sz="1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1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главобоље</a:t>
            </a:r>
            <a:r>
              <a:rPr lang="sr-Latn-CS" sz="1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– </a:t>
            </a:r>
            <a:r>
              <a:rPr lang="sr-Cyrl-CS" sz="1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немају</a:t>
            </a:r>
            <a:r>
              <a:rPr lang="sr-Latn-CS" sz="1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1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униформни</a:t>
            </a:r>
            <a:r>
              <a:rPr lang="sr-Latn-CS" sz="1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1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образац</a:t>
            </a:r>
            <a:endParaRPr lang="en-US" sz="18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5613" y="1539875"/>
            <a:ext cx="8591550" cy="881063"/>
          </a:xfrm>
        </p:spPr>
        <p:txBody>
          <a:bodyPr/>
          <a:lstStyle/>
          <a:p>
            <a:pPr eaLnBrk="1" hangingPunct="1"/>
            <a:r>
              <a:rPr lang="sr-Cyrl-RS" altLang="en-US" sz="3600" smtClean="0">
                <a:ln>
                  <a:noFill/>
                </a:ln>
                <a:latin typeface="Comic Sans MS" panose="030F0702030302020204" pitchFamily="66" charset="0"/>
              </a:rPr>
              <a:t>Структура</a:t>
            </a:r>
            <a:r>
              <a:rPr lang="sr-Latn-CS" altLang="en-US" sz="3600" smtClean="0">
                <a:ln>
                  <a:noFill/>
                </a:ln>
                <a:latin typeface="Comic Sans MS" panose="030F0702030302020204" pitchFamily="66" charset="0"/>
              </a:rPr>
              <a:t> </a:t>
            </a:r>
            <a:r>
              <a:rPr lang="sr-Cyrl-RS" altLang="en-US" sz="3600" smtClean="0">
                <a:ln>
                  <a:noFill/>
                </a:ln>
                <a:latin typeface="Comic Sans MS" panose="030F0702030302020204" pitchFamily="66" charset="0"/>
              </a:rPr>
              <a:t>и</a:t>
            </a:r>
            <a:r>
              <a:rPr lang="sr-Latn-CS" altLang="en-US" sz="3600" smtClean="0">
                <a:ln>
                  <a:noFill/>
                </a:ln>
                <a:latin typeface="Comic Sans MS" panose="030F0702030302020204" pitchFamily="66" charset="0"/>
              </a:rPr>
              <a:t> </a:t>
            </a:r>
            <a:r>
              <a:rPr lang="sr-Cyrl-RS" altLang="en-US" sz="3600" smtClean="0">
                <a:ln>
                  <a:noFill/>
                </a:ln>
                <a:latin typeface="Comic Sans MS" panose="030F0702030302020204" pitchFamily="66" charset="0"/>
              </a:rPr>
              <a:t>организација</a:t>
            </a:r>
            <a:r>
              <a:rPr lang="sr-Latn-CS" altLang="en-US" sz="3600" smtClean="0">
                <a:ln>
                  <a:noFill/>
                </a:ln>
                <a:latin typeface="Comic Sans MS" panose="030F0702030302020204" pitchFamily="66" charset="0"/>
              </a:rPr>
              <a:t> </a:t>
            </a:r>
            <a:r>
              <a:rPr lang="sr-Cyrl-RS" altLang="en-US" sz="3600" smtClean="0">
                <a:ln>
                  <a:noFill/>
                </a:ln>
                <a:latin typeface="Comic Sans MS" panose="030F0702030302020204" pitchFamily="66" charset="0"/>
              </a:rPr>
              <a:t>спавања</a:t>
            </a:r>
            <a:endParaRPr lang="en-US" altLang="en-US" sz="3600" smtClean="0">
              <a:ln>
                <a:noFill/>
              </a:ln>
              <a:latin typeface="Comic Sans MS" panose="030F0702030302020204" pitchFamily="66" charset="0"/>
            </a:endParaRPr>
          </a:p>
        </p:txBody>
      </p:sp>
      <p:sp>
        <p:nvSpPr>
          <p:cNvPr id="29699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900113" y="2420938"/>
            <a:ext cx="7704137" cy="4103687"/>
          </a:xfrm>
        </p:spPr>
        <p:txBody>
          <a:bodyPr/>
          <a:lstStyle/>
          <a:p>
            <a:pPr marL="0" indent="0" eaLnBrk="1" hangingPunct="1">
              <a:lnSpc>
                <a:spcPct val="90000"/>
              </a:lnSpc>
              <a:buFont typeface="Arial" panose="020B0604020202020204" pitchFamily="34" charset="0"/>
              <a:buNone/>
              <a:defRPr/>
            </a:pPr>
            <a:endParaRPr lang="sr-Latn-CS" altLang="en-US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sr-Cyrl-RS" altLang="en-US" sz="22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Дужина</a:t>
            </a:r>
            <a:r>
              <a:rPr lang="sr-Latn-CS" altLang="en-US" sz="22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RS" altLang="en-US" sz="22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спавања</a:t>
            </a:r>
            <a:r>
              <a:rPr lang="sr-Latn-CS" altLang="en-US" sz="22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RS" altLang="en-US" sz="22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индивидуална</a:t>
            </a:r>
            <a:r>
              <a:rPr lang="sr-Latn-CS" altLang="en-US" sz="22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RS" altLang="en-US" sz="22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( одрасли 7-8 сати, бебе 20 сати, стари 4-6)</a:t>
            </a:r>
            <a:endParaRPr lang="sr-Latn-CS" altLang="en-US" sz="2200" dirty="0" smtClean="0"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sr-Cyrl-RS" altLang="en-US" sz="22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Стадијуми</a:t>
            </a:r>
            <a:r>
              <a:rPr lang="sr-Latn-CS" altLang="en-US" sz="22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RS" altLang="en-US" sz="22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спавања</a:t>
            </a:r>
            <a:r>
              <a:rPr lang="sr-Latn-CS" altLang="en-US" sz="22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RS" altLang="en-US" sz="22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су</a:t>
            </a:r>
            <a:r>
              <a:rPr lang="sr-Latn-CS" altLang="en-US" sz="22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RS" altLang="en-US" sz="22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дефинисани</a:t>
            </a:r>
            <a:r>
              <a:rPr lang="sr-Latn-CS" altLang="en-US" sz="22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RS" altLang="en-US" sz="22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на</a:t>
            </a:r>
            <a:r>
              <a:rPr lang="sr-Latn-CS" altLang="en-US" sz="22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RS" altLang="en-US" sz="22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основу</a:t>
            </a:r>
            <a:r>
              <a:rPr lang="sr-Latn-CS" altLang="en-US" sz="22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RS" altLang="en-US" sz="22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карактеристичних</a:t>
            </a:r>
            <a:r>
              <a:rPr lang="sr-Latn-CS" altLang="en-US" sz="22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RS" altLang="en-US" sz="22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образаца:</a:t>
            </a:r>
            <a:endParaRPr lang="sr-Latn-CS" altLang="en-US" sz="2200" dirty="0" smtClean="0"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sr-Latn-CS" altLang="en-US" sz="22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      - </a:t>
            </a:r>
            <a:r>
              <a:rPr lang="sr-Cyrl-RS" altLang="en-US" sz="22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ЕЕГ-а, електроокулограма, површинског</a:t>
            </a:r>
            <a:r>
              <a:rPr lang="sr-Latn-CS" altLang="en-US" sz="22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RS" altLang="en-US" sz="22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ЕМГ</a:t>
            </a:r>
            <a:r>
              <a:rPr lang="sr-Latn-CS" altLang="en-US" sz="22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RS" altLang="en-US" sz="22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мишића</a:t>
            </a:r>
            <a:r>
              <a:rPr lang="sr-Latn-CS" altLang="en-US" sz="22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sr-Cyrl-RS" altLang="en-US" sz="22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Снови</a:t>
            </a:r>
            <a:r>
              <a:rPr lang="sr-Latn-CS" altLang="en-US" sz="22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RS" altLang="en-US" sz="22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нису</a:t>
            </a:r>
            <a:r>
              <a:rPr lang="sr-Latn-CS" altLang="en-US" sz="22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RS" altLang="en-US" sz="22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везани</a:t>
            </a:r>
            <a:r>
              <a:rPr lang="sr-Latn-CS" altLang="en-US" sz="22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RS" altLang="en-US" sz="22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за</a:t>
            </a:r>
            <a:r>
              <a:rPr lang="sr-Latn-CS" altLang="en-US" sz="22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RS" altLang="en-US" sz="22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стадијум</a:t>
            </a:r>
            <a:r>
              <a:rPr lang="sr-Latn-CS" altLang="en-US" sz="22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RS" altLang="en-US" sz="22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спавања</a:t>
            </a:r>
            <a:r>
              <a:rPr lang="sr-Latn-CS" altLang="en-US" sz="22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RS" altLang="en-US" sz="22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већ</a:t>
            </a:r>
            <a:r>
              <a:rPr lang="sr-Latn-CS" altLang="en-US" sz="22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RS" altLang="en-US" sz="22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за</a:t>
            </a:r>
            <a:r>
              <a:rPr lang="sr-Latn-CS" altLang="en-US" sz="22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RS" altLang="en-US" sz="22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могућност</a:t>
            </a:r>
            <a:r>
              <a:rPr lang="sr-Latn-CS" altLang="en-US" sz="22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RS" altLang="en-US" sz="22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присећања</a:t>
            </a:r>
            <a:r>
              <a:rPr lang="sr-Latn-CS" altLang="en-US" sz="22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RS" altLang="en-US" sz="22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садржаја</a:t>
            </a:r>
            <a:r>
              <a:rPr lang="sr-Latn-CS" altLang="en-US" sz="22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RS" altLang="en-US" sz="22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снова</a:t>
            </a:r>
            <a:r>
              <a:rPr lang="sr-Latn-CS" altLang="en-US" sz="22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sr-Cyrl-RS" altLang="en-US" sz="22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РЕМ</a:t>
            </a:r>
            <a:r>
              <a:rPr lang="sr-Latn-CS" altLang="en-US" sz="22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RS" altLang="en-US" sz="22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стадијум</a:t>
            </a:r>
            <a:r>
              <a:rPr lang="sr-Latn-CS" altLang="en-US" sz="22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 – </a:t>
            </a:r>
            <a:r>
              <a:rPr lang="sr-Cyrl-RS" altLang="en-US" sz="22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слабо</a:t>
            </a:r>
            <a:r>
              <a:rPr lang="sr-Latn-CS" altLang="en-US" sz="22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RS" altLang="en-US" sz="22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амнестичко</a:t>
            </a:r>
            <a:r>
              <a:rPr lang="sr-Latn-CS" altLang="en-US" sz="22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RS" altLang="en-US" sz="22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дејство</a:t>
            </a:r>
            <a:endParaRPr lang="sr-Latn-CS" altLang="en-US" sz="2200" dirty="0" smtClean="0">
              <a:latin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43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395288" y="1412875"/>
            <a:ext cx="8385175" cy="1023938"/>
          </a:xfrm>
        </p:spPr>
        <p:txBody>
          <a:bodyPr/>
          <a:lstStyle/>
          <a:p>
            <a:pPr eaLnBrk="1" hangingPunct="1"/>
            <a:r>
              <a:rPr lang="sr-Cyrl-CS" altLang="en-US" smtClean="0">
                <a:ln>
                  <a:noFill/>
                </a:ln>
                <a:latin typeface="Comic Sans MS" panose="030F0702030302020204" pitchFamily="66" charset="0"/>
              </a:rPr>
              <a:t>Анамнеза</a:t>
            </a:r>
            <a:r>
              <a:rPr lang="sr-Latn-CS" altLang="en-US" smtClean="0">
                <a:ln>
                  <a:noFill/>
                </a:ln>
                <a:latin typeface="Comic Sans MS" panose="030F0702030302020204" pitchFamily="66" charset="0"/>
              </a:rPr>
              <a:t> - </a:t>
            </a:r>
            <a:r>
              <a:rPr lang="sr-Cyrl-CS" altLang="en-US" smtClean="0">
                <a:ln>
                  <a:noFill/>
                </a:ln>
                <a:latin typeface="Comic Sans MS" panose="030F0702030302020204" pitchFamily="66" charset="0"/>
              </a:rPr>
              <a:t>з</a:t>
            </a:r>
            <a:r>
              <a:rPr lang="sr-Cyrl-CS" altLang="en-US" sz="3600" smtClean="0">
                <a:ln>
                  <a:noFill/>
                </a:ln>
                <a:latin typeface="Comic Sans MS" panose="030F0702030302020204" pitchFamily="66" charset="0"/>
              </a:rPr>
              <a:t>начајна</a:t>
            </a:r>
            <a:r>
              <a:rPr lang="sr-Latn-CS" altLang="en-US" sz="3600" smtClean="0">
                <a:ln>
                  <a:noFill/>
                </a:ln>
                <a:latin typeface="Comic Sans MS" panose="030F0702030302020204" pitchFamily="66" charset="0"/>
              </a:rPr>
              <a:t> </a:t>
            </a:r>
            <a:r>
              <a:rPr lang="sr-Cyrl-CS" altLang="en-US" sz="3600" smtClean="0">
                <a:ln>
                  <a:noFill/>
                </a:ln>
                <a:latin typeface="Comic Sans MS" panose="030F0702030302020204" pitchFamily="66" charset="0"/>
              </a:rPr>
              <a:t>питања</a:t>
            </a:r>
            <a:endParaRPr lang="en-US" altLang="en-US" sz="3600" smtClean="0">
              <a:ln>
                <a:noFill/>
              </a:ln>
              <a:latin typeface="Comic Sans MS" panose="030F0702030302020204" pitchFamily="66" charset="0"/>
            </a:endParaRPr>
          </a:p>
        </p:txBody>
      </p:sp>
      <p:sp>
        <p:nvSpPr>
          <p:cNvPr id="17411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611188" y="2133600"/>
            <a:ext cx="8666162" cy="5040313"/>
          </a:xfrm>
        </p:spPr>
        <p:txBody>
          <a:bodyPr rtlCol="0">
            <a:normAutofit/>
          </a:bodyPr>
          <a:lstStyle/>
          <a:p>
            <a:pPr eaLnBrk="1" fontAlgn="auto" hangingPunct="1">
              <a:buFont typeface="Arial"/>
              <a:buChar char="•"/>
              <a:defRPr/>
            </a:pPr>
            <a:endParaRPr lang="en-US" sz="1800" b="1" dirty="0" smtClean="0">
              <a:solidFill>
                <a:schemeClr val="tx1">
                  <a:lumMod val="85000"/>
                  <a:lumOff val="15000"/>
                </a:schemeClr>
              </a:solidFill>
              <a:latin typeface="Comic Sans MS" pitchFamily="66" charset="0"/>
            </a:endParaRPr>
          </a:p>
          <a:p>
            <a:pPr eaLnBrk="1" fontAlgn="auto" hangingPunct="1">
              <a:buFont typeface="Arial"/>
              <a:buChar char="•"/>
              <a:defRPr/>
            </a:pPr>
            <a:r>
              <a:rPr lang="sr-Cyrl-CS" sz="18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Интензитет бола</a:t>
            </a:r>
            <a:r>
              <a:rPr lang="sr-Latn-CS" sz="18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  <a:p>
            <a:pPr eaLnBrk="1" fontAlgn="auto" hangingPunct="1">
              <a:buFont typeface="Wingdings" panose="05000000000000000000" pitchFamily="2" charset="2"/>
              <a:buNone/>
              <a:defRPr/>
            </a:pPr>
            <a:r>
              <a:rPr lang="sr-Latn-CS" sz="1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      - </a:t>
            </a:r>
            <a:r>
              <a:rPr lang="sr-Cyrl-CS" sz="1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ВАС</a:t>
            </a:r>
            <a:r>
              <a:rPr lang="sr-Latn-CS" sz="1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(1-10), </a:t>
            </a:r>
            <a:r>
              <a:rPr lang="sr-Cyrl-CS" sz="1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за</a:t>
            </a:r>
            <a:r>
              <a:rPr lang="sr-Latn-CS" sz="1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1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праћење</a:t>
            </a:r>
            <a:r>
              <a:rPr lang="sr-Latn-CS" sz="1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1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опоравка</a:t>
            </a:r>
            <a:r>
              <a:rPr lang="sr-Latn-CS" sz="1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1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индивидуално</a:t>
            </a:r>
            <a:endParaRPr lang="sr-Latn-CS" sz="18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eaLnBrk="1" fontAlgn="auto" hangingPunct="1">
              <a:buFont typeface="Wingdings" panose="05000000000000000000" pitchFamily="2" charset="2"/>
              <a:buNone/>
              <a:defRPr/>
            </a:pPr>
            <a:r>
              <a:rPr lang="sr-Latn-CS" sz="1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      - </a:t>
            </a:r>
            <a:r>
              <a:rPr lang="sr-Cyrl-CS" sz="1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малигна</a:t>
            </a:r>
            <a:r>
              <a:rPr lang="sr-Latn-CS" sz="1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1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хипертензија</a:t>
            </a:r>
            <a:r>
              <a:rPr lang="sr-Latn-CS" sz="1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sr-Cyrl-CS" sz="1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менингитис</a:t>
            </a:r>
            <a:r>
              <a:rPr lang="sr-Latn-CS" sz="1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sr-Cyrl-CS" sz="1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фебрилност</a:t>
            </a:r>
            <a:r>
              <a:rPr lang="sr-Latn-CS" sz="1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,  </a:t>
            </a:r>
          </a:p>
          <a:p>
            <a:pPr eaLnBrk="1" fontAlgn="auto" hangingPunct="1">
              <a:buFont typeface="Wingdings" panose="05000000000000000000" pitchFamily="2" charset="2"/>
              <a:buNone/>
              <a:defRPr/>
            </a:pPr>
            <a:r>
              <a:rPr lang="sr-Latn-CS" sz="1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        </a:t>
            </a:r>
            <a:r>
              <a:rPr lang="sr-Cyrl-CS" sz="1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кластер</a:t>
            </a:r>
            <a:r>
              <a:rPr lang="sr-Latn-CS" sz="1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sr-Cyrl-CS" sz="1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руптура</a:t>
            </a:r>
            <a:r>
              <a:rPr lang="sr-Latn-CS" sz="1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1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анеуризме</a:t>
            </a:r>
            <a:endParaRPr lang="sr-Latn-CS" sz="18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eaLnBrk="1" fontAlgn="auto" hangingPunct="1">
              <a:buFont typeface="Arial"/>
              <a:buChar char="•"/>
              <a:defRPr/>
            </a:pPr>
            <a:r>
              <a:rPr lang="sr-Cyrl-CS" sz="18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Квалитет</a:t>
            </a:r>
            <a:r>
              <a:rPr lang="sr-Latn-CS" sz="1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  <a:p>
            <a:pPr eaLnBrk="1" fontAlgn="auto" hangingPunct="1">
              <a:buFont typeface="Wingdings" panose="05000000000000000000" pitchFamily="2" charset="2"/>
              <a:buNone/>
              <a:defRPr/>
            </a:pPr>
            <a:r>
              <a:rPr lang="sr-Latn-CS" sz="1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      - </a:t>
            </a:r>
            <a:r>
              <a:rPr lang="sr-Cyrl-CS" sz="1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пулсирајућа</a:t>
            </a:r>
            <a:r>
              <a:rPr lang="sr-Latn-CS" sz="1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– </a:t>
            </a:r>
            <a:r>
              <a:rPr lang="sr-Cyrl-CS" sz="1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мигрена</a:t>
            </a:r>
            <a:r>
              <a:rPr lang="sr-Latn-CS" sz="1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sr-Cyrl-CS" sz="1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фебрилност</a:t>
            </a:r>
            <a:r>
              <a:rPr lang="sr-Latn-CS" sz="1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sr-Cyrl-CS" sz="1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неки</a:t>
            </a:r>
            <a:r>
              <a:rPr lang="sr-Latn-CS" sz="1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1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тумори</a:t>
            </a:r>
            <a:r>
              <a:rPr lang="sr-Latn-CS" sz="1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sr-Cyrl-RS" sz="1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  </a:t>
            </a:r>
          </a:p>
          <a:p>
            <a:pPr eaLnBrk="1" fontAlgn="auto" hangingPunct="1">
              <a:buFont typeface="Wingdings" panose="05000000000000000000" pitchFamily="2" charset="2"/>
              <a:buNone/>
              <a:defRPr/>
            </a:pPr>
            <a:r>
              <a:rPr lang="sr-Cyrl-RS" sz="1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                                хипертензија</a:t>
            </a:r>
            <a:endParaRPr lang="sr-Latn-CS" sz="18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eaLnBrk="1" fontAlgn="auto" hangingPunct="1">
              <a:buFont typeface="Wingdings" panose="05000000000000000000" pitchFamily="2" charset="2"/>
              <a:buNone/>
              <a:defRPr/>
            </a:pPr>
            <a:r>
              <a:rPr lang="sr-Latn-CS" sz="1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      - </a:t>
            </a:r>
            <a:r>
              <a:rPr lang="sr-Cyrl-CS" sz="1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стезање</a:t>
            </a:r>
            <a:r>
              <a:rPr lang="sr-Latn-CS" sz="1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sr-Cyrl-CS" sz="1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притисак</a:t>
            </a:r>
            <a:r>
              <a:rPr lang="sr-Latn-CS" sz="1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sr-Cyrl-CS" sz="1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обруч</a:t>
            </a:r>
            <a:r>
              <a:rPr lang="sr-Latn-CS" sz="1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– </a:t>
            </a:r>
            <a:r>
              <a:rPr lang="sr-Cyrl-CS" sz="1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тензиона</a:t>
            </a:r>
            <a:endParaRPr lang="sr-Latn-CS" sz="18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eaLnBrk="1" fontAlgn="auto" hangingPunct="1">
              <a:buFont typeface="Wingdings" panose="05000000000000000000" pitchFamily="2" charset="2"/>
              <a:buNone/>
              <a:defRPr/>
            </a:pPr>
            <a:r>
              <a:rPr lang="sr-Latn-CS" sz="1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      - </a:t>
            </a:r>
            <a:r>
              <a:rPr lang="sr-Cyrl-CS" sz="1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кластер</a:t>
            </a:r>
            <a:r>
              <a:rPr lang="sr-Latn-CS" sz="1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– </a:t>
            </a:r>
            <a:r>
              <a:rPr lang="sr-Cyrl-CS" sz="1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прободни</a:t>
            </a:r>
            <a:r>
              <a:rPr lang="sr-Latn-CS" sz="1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1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бол</a:t>
            </a:r>
            <a:r>
              <a:rPr lang="sr-Latn-CS" sz="1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(“</a:t>
            </a:r>
            <a:r>
              <a:rPr lang="sr-Cyrl-CS" sz="1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жарач</a:t>
            </a:r>
            <a:r>
              <a:rPr lang="sr-Latn-CS" sz="1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1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у</a:t>
            </a:r>
            <a:r>
              <a:rPr lang="sr-Latn-CS" sz="1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1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оку</a:t>
            </a:r>
            <a:r>
              <a:rPr lang="sr-Latn-CS" sz="1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45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323850" y="1484313"/>
            <a:ext cx="8385175" cy="857250"/>
          </a:xfrm>
        </p:spPr>
        <p:txBody>
          <a:bodyPr/>
          <a:lstStyle/>
          <a:p>
            <a:pPr eaLnBrk="1" hangingPunct="1"/>
            <a:r>
              <a:rPr lang="sr-Cyrl-CS" altLang="en-US" smtClean="0">
                <a:ln>
                  <a:noFill/>
                </a:ln>
                <a:latin typeface="Comic Sans MS" panose="030F0702030302020204" pitchFamily="66" charset="0"/>
              </a:rPr>
              <a:t>Анамнеза</a:t>
            </a:r>
            <a:r>
              <a:rPr lang="sr-Latn-CS" altLang="en-US" smtClean="0">
                <a:ln>
                  <a:noFill/>
                </a:ln>
                <a:latin typeface="Comic Sans MS" panose="030F0702030302020204" pitchFamily="66" charset="0"/>
              </a:rPr>
              <a:t> - </a:t>
            </a:r>
            <a:r>
              <a:rPr lang="sr-Cyrl-CS" altLang="en-US" smtClean="0">
                <a:ln>
                  <a:noFill/>
                </a:ln>
                <a:latin typeface="Comic Sans MS" panose="030F0702030302020204" pitchFamily="66" charset="0"/>
              </a:rPr>
              <a:t>з</a:t>
            </a:r>
            <a:r>
              <a:rPr lang="sr-Cyrl-CS" altLang="en-US" sz="3600" smtClean="0">
                <a:ln>
                  <a:noFill/>
                </a:ln>
                <a:latin typeface="Comic Sans MS" panose="030F0702030302020204" pitchFamily="66" charset="0"/>
              </a:rPr>
              <a:t>начајна</a:t>
            </a:r>
            <a:r>
              <a:rPr lang="sr-Latn-CS" altLang="en-US" sz="3600" smtClean="0">
                <a:ln>
                  <a:noFill/>
                </a:ln>
                <a:latin typeface="Comic Sans MS" panose="030F0702030302020204" pitchFamily="66" charset="0"/>
              </a:rPr>
              <a:t> </a:t>
            </a:r>
            <a:r>
              <a:rPr lang="sr-Cyrl-CS" altLang="en-US" sz="3600" smtClean="0">
                <a:ln>
                  <a:noFill/>
                </a:ln>
                <a:latin typeface="Comic Sans MS" panose="030F0702030302020204" pitchFamily="66" charset="0"/>
              </a:rPr>
              <a:t>питања</a:t>
            </a:r>
            <a:endParaRPr lang="en-US" altLang="en-US" sz="3600" smtClean="0">
              <a:ln>
                <a:noFill/>
              </a:ln>
              <a:latin typeface="Comic Sans MS" panose="030F0702030302020204" pitchFamily="66" charset="0"/>
            </a:endParaRPr>
          </a:p>
        </p:txBody>
      </p:sp>
      <p:sp>
        <p:nvSpPr>
          <p:cNvPr id="18435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869950" y="2852738"/>
            <a:ext cx="7559675" cy="3506787"/>
          </a:xfrm>
        </p:spPr>
        <p:txBody>
          <a:bodyPr rtlCol="0">
            <a:normAutofit/>
          </a:bodyPr>
          <a:lstStyle/>
          <a:p>
            <a:pPr eaLnBrk="1" fontAlgn="auto" hangingPunct="1">
              <a:lnSpc>
                <a:spcPct val="90000"/>
              </a:lnSpc>
              <a:buFont typeface="Arial"/>
              <a:buChar char="•"/>
              <a:defRPr/>
            </a:pPr>
            <a:r>
              <a:rPr lang="sr-Cyrl-CS" sz="2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Фактори</a:t>
            </a:r>
            <a:r>
              <a:rPr lang="sr-Latn-CS" sz="2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који</a:t>
            </a:r>
            <a:r>
              <a:rPr lang="sr-Latn-CS" sz="2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провоцирају</a:t>
            </a:r>
            <a:r>
              <a:rPr lang="sr-Latn-CS" sz="2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или</a:t>
            </a:r>
            <a:r>
              <a:rPr lang="sr-Latn-CS" sz="2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погоршавају бол </a:t>
            </a:r>
            <a:endParaRPr lang="sr-Latn-CS" sz="2200" b="1" dirty="0" smtClean="0">
              <a:solidFill>
                <a:schemeClr val="tx1">
                  <a:lumMod val="85000"/>
                  <a:lumOff val="15000"/>
                </a:schemeClr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eaLnBrk="1" fontAlgn="auto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      - 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ујутру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– 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мигрена</a:t>
            </a:r>
            <a:endParaRPr lang="sr-Latn-CS" sz="22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eaLnBrk="1" fontAlgn="auto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      - 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кластер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– 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после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пар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сати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ноћног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сна</a:t>
            </a:r>
            <a:endParaRPr lang="sr-Latn-CS" sz="22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eaLnBrk="1" fontAlgn="auto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      - 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кашаљ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  <a:p>
            <a:pPr eaLnBrk="1" fontAlgn="auto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      - 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конзумирање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неких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намирница</a:t>
            </a:r>
            <a:endParaRPr lang="sr-Latn-CS" sz="22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eaLnBrk="1" fontAlgn="auto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      - 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покрети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врата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или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вилице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  <a:p>
            <a:pPr eaLnBrk="1" fontAlgn="auto" hangingPunct="1">
              <a:lnSpc>
                <a:spcPct val="90000"/>
              </a:lnSpc>
              <a:buFont typeface="Arial"/>
              <a:buChar char="•"/>
              <a:defRPr/>
            </a:pPr>
            <a:endParaRPr lang="sr-Cyrl-CS" sz="2000" b="1" dirty="0" smtClean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482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63550" y="1489075"/>
            <a:ext cx="8385175" cy="857250"/>
          </a:xfrm>
        </p:spPr>
        <p:txBody>
          <a:bodyPr/>
          <a:lstStyle/>
          <a:p>
            <a:pPr eaLnBrk="1" hangingPunct="1"/>
            <a:r>
              <a:rPr lang="sr-Cyrl-CS" altLang="en-US" smtClean="0">
                <a:ln>
                  <a:noFill/>
                </a:ln>
                <a:latin typeface="Comic Sans MS" panose="030F0702030302020204" pitchFamily="66" charset="0"/>
              </a:rPr>
              <a:t>Анамнеза</a:t>
            </a:r>
            <a:r>
              <a:rPr lang="sr-Latn-CS" altLang="en-US" smtClean="0">
                <a:ln>
                  <a:noFill/>
                </a:ln>
                <a:latin typeface="Comic Sans MS" panose="030F0702030302020204" pitchFamily="66" charset="0"/>
              </a:rPr>
              <a:t> - </a:t>
            </a:r>
            <a:r>
              <a:rPr lang="sr-Cyrl-CS" altLang="en-US" smtClean="0">
                <a:ln>
                  <a:noFill/>
                </a:ln>
                <a:latin typeface="Comic Sans MS" panose="030F0702030302020204" pitchFamily="66" charset="0"/>
              </a:rPr>
              <a:t>з</a:t>
            </a:r>
            <a:r>
              <a:rPr lang="sr-Cyrl-CS" altLang="en-US" sz="3600" smtClean="0">
                <a:ln>
                  <a:noFill/>
                </a:ln>
                <a:latin typeface="Comic Sans MS" panose="030F0702030302020204" pitchFamily="66" charset="0"/>
              </a:rPr>
              <a:t>начајна</a:t>
            </a:r>
            <a:r>
              <a:rPr lang="sr-Latn-CS" altLang="en-US" sz="3600" smtClean="0">
                <a:ln>
                  <a:noFill/>
                </a:ln>
                <a:latin typeface="Comic Sans MS" panose="030F0702030302020204" pitchFamily="66" charset="0"/>
              </a:rPr>
              <a:t> </a:t>
            </a:r>
            <a:r>
              <a:rPr lang="sr-Cyrl-CS" altLang="en-US" sz="3600" smtClean="0">
                <a:ln>
                  <a:noFill/>
                </a:ln>
                <a:latin typeface="Comic Sans MS" panose="030F0702030302020204" pitchFamily="66" charset="0"/>
              </a:rPr>
              <a:t>питања</a:t>
            </a:r>
            <a:endParaRPr lang="en-US" altLang="en-US" sz="3600" smtClean="0">
              <a:ln>
                <a:noFill/>
              </a:ln>
              <a:latin typeface="Comic Sans MS" panose="030F0702030302020204" pitchFamily="66" charset="0"/>
            </a:endParaRPr>
          </a:p>
        </p:txBody>
      </p:sp>
      <p:sp>
        <p:nvSpPr>
          <p:cNvPr id="18435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827088" y="2349500"/>
            <a:ext cx="8018462" cy="3506788"/>
          </a:xfrm>
        </p:spPr>
        <p:txBody>
          <a:bodyPr rtlCol="0">
            <a:normAutofit/>
          </a:bodyPr>
          <a:lstStyle/>
          <a:p>
            <a:pPr eaLnBrk="1" fontAlgn="auto" hangingPunct="1">
              <a:lnSpc>
                <a:spcPct val="90000"/>
              </a:lnSpc>
              <a:buFont typeface="Arial"/>
              <a:buChar char="•"/>
              <a:defRPr/>
            </a:pPr>
            <a:endParaRPr lang="sr-Cyrl-CS" b="1" dirty="0" smtClean="0">
              <a:solidFill>
                <a:schemeClr val="tx1">
                  <a:lumMod val="85000"/>
                  <a:lumOff val="15000"/>
                </a:schemeClr>
              </a:solidFill>
              <a:latin typeface="Comic Sans MS" pitchFamily="66" charset="0"/>
            </a:endParaRPr>
          </a:p>
          <a:p>
            <a:pPr eaLnBrk="1" fontAlgn="auto" hangingPunct="1">
              <a:lnSpc>
                <a:spcPct val="90000"/>
              </a:lnSpc>
              <a:buFont typeface="Arial"/>
              <a:buChar char="•"/>
              <a:defRPr/>
            </a:pPr>
            <a:r>
              <a:rPr lang="sr-Cyrl-CS" sz="20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Феномени</a:t>
            </a:r>
            <a:r>
              <a:rPr lang="sr-Latn-CS" sz="20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0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удружени</a:t>
            </a:r>
            <a:r>
              <a:rPr lang="sr-Latn-CS" sz="20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0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са</a:t>
            </a:r>
            <a:r>
              <a:rPr lang="sr-Latn-CS" sz="20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0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главобољом</a:t>
            </a:r>
            <a:r>
              <a:rPr lang="sr-Latn-CS" sz="20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(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део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дијагностичких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критеријума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примарних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главобоља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)</a:t>
            </a:r>
          </a:p>
          <a:p>
            <a:pPr eaLnBrk="1" fontAlgn="auto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      - 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продромални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синдроми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– 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мигрена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(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умор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зевање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, </a:t>
            </a:r>
            <a:endParaRPr lang="sr-Cyrl-RS" sz="20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eaLnBrk="1" fontAlgn="auto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sr-Cyrl-R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         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потреба за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слаткишима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аура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мучнина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повраћање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sr-Cyrl-R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  <a:p>
            <a:pPr eaLnBrk="1" fontAlgn="auto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sr-Cyrl-R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         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фото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и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фонофобија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током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атака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)</a:t>
            </a:r>
            <a:endParaRPr lang="en-US" sz="20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eaLnBrk="1" fontAlgn="auto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    - 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тензиона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– 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оскудни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удружени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феномени</a:t>
            </a:r>
            <a:endParaRPr lang="sr-Latn-CS" sz="20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eaLnBrk="1" fontAlgn="auto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     - 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тригемино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-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аутономна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– 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унилатерални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аутономни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феномени</a:t>
            </a:r>
            <a:endParaRPr lang="en-US" sz="20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506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301625" y="1412875"/>
            <a:ext cx="8385175" cy="881063"/>
          </a:xfrm>
        </p:spPr>
        <p:txBody>
          <a:bodyPr/>
          <a:lstStyle/>
          <a:p>
            <a:pPr eaLnBrk="1" hangingPunct="1"/>
            <a:r>
              <a:rPr lang="sr-Cyrl-CS" altLang="en-US" smtClean="0">
                <a:ln>
                  <a:noFill/>
                </a:ln>
                <a:latin typeface="Comic Sans MS" panose="030F0702030302020204" pitchFamily="66" charset="0"/>
              </a:rPr>
              <a:t>Неуролошки</a:t>
            </a:r>
            <a:r>
              <a:rPr lang="sr-Latn-CS" altLang="en-US" smtClean="0">
                <a:ln>
                  <a:noFill/>
                </a:ln>
                <a:latin typeface="Comic Sans MS" panose="030F0702030302020204" pitchFamily="66" charset="0"/>
              </a:rPr>
              <a:t> </a:t>
            </a:r>
            <a:r>
              <a:rPr lang="sr-Cyrl-CS" altLang="en-US" smtClean="0">
                <a:ln>
                  <a:noFill/>
                </a:ln>
                <a:latin typeface="Comic Sans MS" panose="030F0702030302020204" pitchFamily="66" charset="0"/>
              </a:rPr>
              <a:t>налаз</a:t>
            </a:r>
            <a:endParaRPr lang="en-US" altLang="en-US" smtClean="0">
              <a:ln>
                <a:noFill/>
              </a:ln>
              <a:latin typeface="Comic Sans MS" panose="030F0702030302020204" pitchFamily="66" charset="0"/>
            </a:endParaRPr>
          </a:p>
        </p:txBody>
      </p:sp>
      <p:sp>
        <p:nvSpPr>
          <p:cNvPr id="19459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971550" y="2852738"/>
            <a:ext cx="7416800" cy="3455987"/>
          </a:xfrm>
        </p:spPr>
        <p:txBody>
          <a:bodyPr rtlCol="0">
            <a:normAutofit/>
          </a:bodyPr>
          <a:lstStyle/>
          <a:p>
            <a:pPr eaLnBrk="1" fontAlgn="auto" hangingPunct="1">
              <a:buFont typeface="Arial"/>
              <a:buChar char="•"/>
              <a:defRPr/>
            </a:pP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Код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већине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нормалан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и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соматски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и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неуролошки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налаз</a:t>
            </a:r>
          </a:p>
          <a:p>
            <a:pPr eaLnBrk="1" fontAlgn="auto" hangingPunct="1">
              <a:buFont typeface="Arial"/>
              <a:buChar char="•"/>
              <a:defRPr/>
            </a:pP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Фокални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неуролошки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знак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– 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индикација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за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R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К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Т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МРИ</a:t>
            </a:r>
            <a:endParaRPr lang="sr-Latn-CS" sz="22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eaLnBrk="1" fontAlgn="auto" hangingPunct="1">
              <a:buFont typeface="Arial"/>
              <a:buChar char="•"/>
              <a:defRPr/>
            </a:pP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Неопходан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преглед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очног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дна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– 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неправилна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ивица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папиле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оптичкиг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нерва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и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одсутност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венских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пулсација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сугеришу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повишен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интракранијални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притисак</a:t>
            </a:r>
            <a:endParaRPr lang="sr-Latn-CS" sz="22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eaLnBrk="1" fontAlgn="auto" hangingPunct="1">
              <a:buFont typeface="Arial"/>
              <a:buChar char="•"/>
              <a:defRPr/>
            </a:pP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Бол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у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пределу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ока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– 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неопходно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мерење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интраокуларног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и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артеријског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питиска</a:t>
            </a:r>
            <a:endParaRPr lang="sr-Latn-CS" sz="22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eaLnBrk="1" fontAlgn="auto" hangingPunct="1">
              <a:buFont typeface="Arial"/>
              <a:buChar char="•"/>
              <a:defRPr/>
            </a:pPr>
            <a:endParaRPr lang="en-US" dirty="0" smtClean="0">
              <a:solidFill>
                <a:schemeClr val="tx1">
                  <a:lumMod val="85000"/>
                  <a:lumOff val="15000"/>
                </a:schemeClr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530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1042988" y="1154113"/>
            <a:ext cx="6799262" cy="1303337"/>
          </a:xfrm>
        </p:spPr>
        <p:txBody>
          <a:bodyPr/>
          <a:lstStyle/>
          <a:p>
            <a:pPr eaLnBrk="1" hangingPunct="1"/>
            <a:r>
              <a:rPr lang="sr-Cyrl-CS" altLang="en-US" smtClean="0">
                <a:ln>
                  <a:noFill/>
                </a:ln>
                <a:latin typeface="Comic Sans MS" panose="030F0702030302020204" pitchFamily="66" charset="0"/>
              </a:rPr>
              <a:t>Допунска</a:t>
            </a:r>
            <a:r>
              <a:rPr lang="sr-Latn-CS" altLang="en-US" smtClean="0">
                <a:ln>
                  <a:noFill/>
                </a:ln>
                <a:latin typeface="Comic Sans MS" panose="030F0702030302020204" pitchFamily="66" charset="0"/>
              </a:rPr>
              <a:t> </a:t>
            </a:r>
            <a:r>
              <a:rPr lang="sr-Cyrl-CS" altLang="en-US" smtClean="0">
                <a:ln>
                  <a:noFill/>
                </a:ln>
                <a:latin typeface="Comic Sans MS" panose="030F0702030302020204" pitchFamily="66" charset="0"/>
              </a:rPr>
              <a:t>испитивања</a:t>
            </a:r>
            <a:endParaRPr lang="en-US" altLang="en-US" smtClean="0">
              <a:ln>
                <a:noFill/>
              </a:ln>
              <a:latin typeface="Comic Sans MS" panose="030F0702030302020204" pitchFamily="66" charset="0"/>
            </a:endParaRPr>
          </a:p>
        </p:txBody>
      </p:sp>
      <p:sp>
        <p:nvSpPr>
          <p:cNvPr id="150531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827088" y="2693988"/>
            <a:ext cx="7489825" cy="4191000"/>
          </a:xfrm>
        </p:spPr>
        <p:txBody>
          <a:bodyPr/>
          <a:lstStyle/>
          <a:p>
            <a:pPr eaLnBrk="1" hangingPunct="1"/>
            <a:r>
              <a:rPr lang="sr-Cyrl-CS" altLang="en-US" sz="2200" smtClean="0">
                <a:latin typeface="Calibri" panose="020F0502020204030204" pitchFamily="34" charset="0"/>
                <a:cs typeface="Times New Roman" panose="02020603050405020304" pitchFamily="18" charset="0"/>
              </a:rPr>
              <a:t>Дијагноза</a:t>
            </a:r>
            <a:r>
              <a:rPr lang="sr-Latn-CS" altLang="en-US" sz="2200" smtClean="0"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altLang="en-US" sz="2200" smtClean="0">
                <a:latin typeface="Calibri" panose="020F0502020204030204" pitchFamily="34" charset="0"/>
                <a:cs typeface="Times New Roman" panose="02020603050405020304" pitchFamily="18" charset="0"/>
              </a:rPr>
              <a:t>мигрене</a:t>
            </a:r>
            <a:r>
              <a:rPr lang="sr-Latn-CS" altLang="en-US" sz="2200" smtClean="0"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altLang="en-US" sz="2200" smtClean="0">
                <a:latin typeface="Calibri" panose="020F0502020204030204" pitchFamily="34" charset="0"/>
                <a:cs typeface="Times New Roman" panose="02020603050405020304" pitchFamily="18" charset="0"/>
              </a:rPr>
              <a:t>и</a:t>
            </a:r>
            <a:r>
              <a:rPr lang="sr-Latn-CS" altLang="en-US" sz="2200" smtClean="0"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altLang="en-US" sz="2200" smtClean="0">
                <a:latin typeface="Calibri" panose="020F0502020204030204" pitchFamily="34" charset="0"/>
                <a:cs typeface="Times New Roman" panose="02020603050405020304" pitchFamily="18" charset="0"/>
              </a:rPr>
              <a:t>тензионе</a:t>
            </a:r>
            <a:r>
              <a:rPr lang="sr-Latn-CS" altLang="en-US" sz="2200" smtClean="0"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altLang="en-US" sz="2200" smtClean="0">
                <a:latin typeface="Calibri" panose="020F0502020204030204" pitchFamily="34" charset="0"/>
                <a:cs typeface="Times New Roman" panose="02020603050405020304" pitchFamily="18" charset="0"/>
              </a:rPr>
              <a:t>главобоље</a:t>
            </a:r>
            <a:r>
              <a:rPr lang="sr-Latn-CS" altLang="en-US" sz="2200" smtClean="0">
                <a:latin typeface="Calibri" panose="020F0502020204030204" pitchFamily="34" charset="0"/>
                <a:cs typeface="Times New Roman" panose="02020603050405020304" pitchFamily="18" charset="0"/>
              </a:rPr>
              <a:t> – </a:t>
            </a:r>
            <a:r>
              <a:rPr lang="sr-Cyrl-CS" altLang="en-US" sz="2200" smtClean="0">
                <a:latin typeface="Calibri" panose="020F0502020204030204" pitchFamily="34" charset="0"/>
                <a:cs typeface="Times New Roman" panose="02020603050405020304" pitchFamily="18" charset="0"/>
              </a:rPr>
              <a:t>анамнеза</a:t>
            </a:r>
            <a:r>
              <a:rPr lang="sr-Cyrl-RS" altLang="en-US" sz="2200" smtClean="0">
                <a:latin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sr-Cyrl-CS" altLang="en-US" sz="2200" smtClean="0">
                <a:latin typeface="Calibri" panose="020F0502020204030204" pitchFamily="34" charset="0"/>
                <a:cs typeface="Times New Roman" panose="02020603050405020304" pitchFamily="18" charset="0"/>
              </a:rPr>
              <a:t>налаз</a:t>
            </a:r>
            <a:endParaRPr lang="sr-Latn-CS" altLang="en-US" sz="2200" smtClean="0"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sr-Latn-CS" altLang="en-US" sz="2200" smtClean="0">
                <a:latin typeface="Calibri" panose="020F0502020204030204" pitchFamily="34" charset="0"/>
                <a:cs typeface="Times New Roman" panose="02020603050405020304" pitchFamily="18" charset="0"/>
              </a:rPr>
              <a:t>    - </a:t>
            </a:r>
            <a:r>
              <a:rPr lang="sr-Cyrl-CS" altLang="en-US" sz="2200" smtClean="0">
                <a:latin typeface="Calibri" panose="020F0502020204030204" pitchFamily="34" charset="0"/>
                <a:cs typeface="Times New Roman" panose="02020603050405020304" pitchFamily="18" charset="0"/>
              </a:rPr>
              <a:t>ККС</a:t>
            </a:r>
            <a:r>
              <a:rPr lang="sr-Latn-CS" altLang="en-US" sz="2200" smtClean="0">
                <a:latin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sr-Cyrl-CS" altLang="en-US" sz="2200" smtClean="0">
                <a:latin typeface="Calibri" panose="020F0502020204030204" pitchFamily="34" charset="0"/>
                <a:cs typeface="Times New Roman" panose="02020603050405020304" pitchFamily="18" charset="0"/>
              </a:rPr>
              <a:t>СЕ, гликемија, На, К, Ца, креатинин</a:t>
            </a:r>
            <a:endParaRPr lang="sr-Latn-CS" altLang="en-US" sz="2200" smtClean="0"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sr-Latn-CS" altLang="en-US" sz="2200" smtClean="0">
                <a:latin typeface="Calibri" panose="020F0502020204030204" pitchFamily="34" charset="0"/>
                <a:cs typeface="Times New Roman" panose="02020603050405020304" pitchFamily="18" charset="0"/>
              </a:rPr>
              <a:t>    - </a:t>
            </a:r>
            <a:r>
              <a:rPr lang="sr-Cyrl-RS" altLang="en-US" sz="2200" smtClean="0">
                <a:latin typeface="Calibri" panose="020F0502020204030204" pitchFamily="34" charset="0"/>
                <a:cs typeface="Times New Roman" panose="02020603050405020304" pitchFamily="18" charset="0"/>
              </a:rPr>
              <a:t>Хормони штитне жлезде</a:t>
            </a:r>
            <a:endParaRPr lang="sr-Latn-CS" altLang="en-US" sz="2200" smtClean="0"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sr-Latn-CS" altLang="en-US" sz="2200" smtClean="0">
                <a:latin typeface="Calibri" panose="020F0502020204030204" pitchFamily="34" charset="0"/>
                <a:cs typeface="Times New Roman" panose="02020603050405020304" pitchFamily="18" charset="0"/>
              </a:rPr>
              <a:t>    - </a:t>
            </a:r>
            <a:r>
              <a:rPr lang="sr-Cyrl-CS" altLang="en-US" sz="2200" smtClean="0">
                <a:latin typeface="Calibri" panose="020F0502020204030204" pitchFamily="34" charset="0"/>
                <a:cs typeface="Times New Roman" panose="02020603050405020304" pitchFamily="18" charset="0"/>
              </a:rPr>
              <a:t>Ртг</a:t>
            </a:r>
            <a:r>
              <a:rPr lang="sr-Latn-CS" altLang="en-US" sz="2200" smtClean="0"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altLang="en-US" sz="2200" smtClean="0">
                <a:latin typeface="Calibri" panose="020F0502020204030204" pitchFamily="34" charset="0"/>
                <a:cs typeface="Times New Roman" panose="02020603050405020304" pitchFamily="18" charset="0"/>
              </a:rPr>
              <a:t>синуса</a:t>
            </a:r>
            <a:endParaRPr lang="sr-Latn-CS" altLang="en-US" sz="2200" smtClean="0"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sr-Latn-CS" altLang="en-US" sz="2200" smtClean="0">
                <a:latin typeface="Calibri" panose="020F0502020204030204" pitchFamily="34" charset="0"/>
                <a:cs typeface="Times New Roman" panose="02020603050405020304" pitchFamily="18" charset="0"/>
              </a:rPr>
              <a:t>    - </a:t>
            </a:r>
            <a:r>
              <a:rPr lang="sr-Cyrl-CS" altLang="en-US" sz="2200" smtClean="0">
                <a:latin typeface="Calibri" panose="020F0502020204030204" pitchFamily="34" charset="0"/>
                <a:cs typeface="Times New Roman" panose="02020603050405020304" pitchFamily="18" charset="0"/>
              </a:rPr>
              <a:t>Ликвор</a:t>
            </a:r>
            <a:r>
              <a:rPr lang="sr-Latn-CS" altLang="en-US" sz="2200" smtClean="0">
                <a:latin typeface="Calibri" panose="020F0502020204030204" pitchFamily="34" charset="0"/>
                <a:cs typeface="Times New Roman" panose="02020603050405020304" pitchFamily="18" charset="0"/>
              </a:rPr>
              <a:t> – </a:t>
            </a:r>
            <a:r>
              <a:rPr lang="sr-Cyrl-CS" altLang="en-US" sz="2200" smtClean="0">
                <a:latin typeface="Calibri" panose="020F0502020204030204" pitchFamily="34" charset="0"/>
                <a:cs typeface="Times New Roman" panose="02020603050405020304" pitchFamily="18" charset="0"/>
              </a:rPr>
              <a:t>сумња</a:t>
            </a:r>
            <a:r>
              <a:rPr lang="sr-Latn-CS" altLang="en-US" sz="2200" smtClean="0"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altLang="en-US" sz="2200" smtClean="0">
                <a:latin typeface="Calibri" panose="020F0502020204030204" pitchFamily="34" charset="0"/>
                <a:cs typeface="Times New Roman" panose="02020603050405020304" pitchFamily="18" charset="0"/>
              </a:rPr>
              <a:t>на</a:t>
            </a:r>
            <a:r>
              <a:rPr lang="sr-Latn-CS" altLang="en-US" sz="2200" smtClean="0"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altLang="en-US" sz="2200" smtClean="0">
                <a:latin typeface="Calibri" panose="020F0502020204030204" pitchFamily="34" charset="0"/>
                <a:cs typeface="Times New Roman" panose="02020603050405020304" pitchFamily="18" charset="0"/>
              </a:rPr>
              <a:t>САХ</a:t>
            </a:r>
            <a:r>
              <a:rPr lang="sr-Latn-CS" altLang="en-US" sz="2200" smtClean="0">
                <a:latin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sr-Cyrl-CS" altLang="en-US" sz="2200" smtClean="0">
                <a:latin typeface="Calibri" panose="020F0502020204030204" pitchFamily="34" charset="0"/>
                <a:cs typeface="Times New Roman" panose="02020603050405020304" pitchFamily="18" charset="0"/>
              </a:rPr>
              <a:t>менингитис</a:t>
            </a:r>
            <a:r>
              <a:rPr lang="sr-Latn-CS" altLang="en-US" sz="2200" smtClean="0"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altLang="en-US" sz="2200" smtClean="0">
                <a:latin typeface="Calibri" panose="020F0502020204030204" pitchFamily="34" charset="0"/>
                <a:cs typeface="Times New Roman" panose="02020603050405020304" pitchFamily="18" charset="0"/>
              </a:rPr>
              <a:t>или</a:t>
            </a:r>
            <a:r>
              <a:rPr lang="sr-Latn-CS" altLang="en-US" sz="2200" smtClean="0"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altLang="en-US" sz="2200" smtClean="0">
                <a:latin typeface="Calibri" panose="020F0502020204030204" pitchFamily="34" charset="0"/>
                <a:cs typeface="Times New Roman" panose="02020603050405020304" pitchFamily="18" charset="0"/>
              </a:rPr>
              <a:t>друге</a:t>
            </a:r>
            <a:r>
              <a:rPr lang="sr-Latn-CS" altLang="en-US" sz="2200" smtClean="0"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altLang="en-US" sz="2200" smtClean="0">
                <a:latin typeface="Calibri" panose="020F0502020204030204" pitchFamily="34" charset="0"/>
                <a:cs typeface="Times New Roman" panose="02020603050405020304" pitchFamily="18" charset="0"/>
              </a:rPr>
              <a:t>инфекције</a:t>
            </a:r>
            <a:endParaRPr lang="en-US" altLang="en-US" sz="2200" smtClean="0">
              <a:latin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55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684213" y="1484313"/>
            <a:ext cx="7991475" cy="663575"/>
          </a:xfrm>
        </p:spPr>
        <p:txBody>
          <a:bodyPr/>
          <a:lstStyle/>
          <a:p>
            <a:pPr eaLnBrk="1" hangingPunct="1"/>
            <a:r>
              <a:rPr lang="sr-Cyrl-CS" altLang="en-US" sz="3600" smtClean="0">
                <a:ln>
                  <a:noFill/>
                </a:ln>
                <a:latin typeface="Comic Sans MS" panose="030F0702030302020204" pitchFamily="66" charset="0"/>
              </a:rPr>
              <a:t>Допунска</a:t>
            </a:r>
            <a:r>
              <a:rPr lang="sr-Latn-CS" altLang="en-US" sz="3600" smtClean="0">
                <a:ln>
                  <a:noFill/>
                </a:ln>
                <a:latin typeface="Comic Sans MS" panose="030F0702030302020204" pitchFamily="66" charset="0"/>
              </a:rPr>
              <a:t> </a:t>
            </a:r>
            <a:r>
              <a:rPr lang="sr-Cyrl-CS" altLang="en-US" sz="3600" smtClean="0">
                <a:ln>
                  <a:noFill/>
                </a:ln>
                <a:latin typeface="Comic Sans MS" panose="030F0702030302020204" pitchFamily="66" charset="0"/>
              </a:rPr>
              <a:t>испитивања</a:t>
            </a:r>
            <a:r>
              <a:rPr lang="sr-Latn-CS" altLang="en-US" sz="3600" smtClean="0">
                <a:ln>
                  <a:noFill/>
                </a:ln>
                <a:latin typeface="Comic Sans MS" panose="030F0702030302020204" pitchFamily="66" charset="0"/>
              </a:rPr>
              <a:t>-</a:t>
            </a:r>
            <a:r>
              <a:rPr lang="sr-Cyrl-RS" altLang="en-US" sz="3600" smtClean="0">
                <a:ln>
                  <a:noFill/>
                </a:ln>
                <a:latin typeface="Comic Sans MS" panose="030F0702030302020204" pitchFamily="66" charset="0"/>
              </a:rPr>
              <a:t> индикације</a:t>
            </a:r>
            <a:endParaRPr lang="en-US" altLang="en-US" sz="3600" smtClean="0">
              <a:ln>
                <a:noFill/>
              </a:ln>
              <a:latin typeface="Comic Sans MS" panose="030F0702030302020204" pitchFamily="66" charset="0"/>
            </a:endParaRPr>
          </a:p>
        </p:txBody>
      </p:sp>
      <p:sp>
        <p:nvSpPr>
          <p:cNvPr id="21507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684213" y="2636838"/>
            <a:ext cx="8172450" cy="3744912"/>
          </a:xfrm>
        </p:spPr>
        <p:txBody>
          <a:bodyPr rtlCol="0">
            <a:normAutofit/>
          </a:bodyPr>
          <a:lstStyle/>
          <a:p>
            <a:pPr eaLnBrk="1" fontAlgn="auto" hangingPunct="1">
              <a:lnSpc>
                <a:spcPct val="90000"/>
              </a:lnSpc>
              <a:buFont typeface="Arial"/>
              <a:buChar char="•"/>
              <a:defRPr/>
            </a:pP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Неуролошки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налаз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: </a:t>
            </a:r>
            <a:endParaRPr lang="sr-Cyrl-RS" sz="22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eaLnBrk="1" fontAlgn="auto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sr-Cyrl-R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   - 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затегнут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врат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диплопије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асиметрични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рефлекси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стаза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R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  <a:p>
            <a:pPr eaLnBrk="1" fontAlgn="auto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sr-Cyrl-R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     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папиле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измене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личности</a:t>
            </a:r>
            <a:endParaRPr lang="sr-Latn-CS" sz="22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eaLnBrk="1" fontAlgn="auto" hangingPunct="1">
              <a:lnSpc>
                <a:spcPct val="90000"/>
              </a:lnSpc>
              <a:buFont typeface="Arial"/>
              <a:buChar char="•"/>
              <a:defRPr/>
            </a:pP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Континуирана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главобоља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или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се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погоршава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иако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је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уредан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неуролошки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налаз</a:t>
            </a:r>
            <a:endParaRPr lang="sr-Latn-CS" sz="22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eaLnBrk="1" fontAlgn="auto" hangingPunct="1">
              <a:lnSpc>
                <a:spcPct val="90000"/>
              </a:lnSpc>
              <a:buFont typeface="Arial"/>
              <a:buChar char="•"/>
              <a:defRPr/>
            </a:pPr>
            <a:endParaRPr lang="sr-Cyrl-CS" sz="22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eaLnBrk="1" fontAlgn="auto" hangingPunct="1">
              <a:lnSpc>
                <a:spcPct val="90000"/>
              </a:lnSpc>
              <a:buFont typeface="Arial"/>
              <a:buChar char="•"/>
              <a:defRPr/>
            </a:pP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Главобоља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која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с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појачава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са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физичким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напором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или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кашљем</a:t>
            </a:r>
            <a:endParaRPr lang="sr-Latn-CS" sz="22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eaLnBrk="1" fontAlgn="auto" hangingPunct="1">
              <a:lnSpc>
                <a:spcPct val="90000"/>
              </a:lnSpc>
              <a:buFont typeface="Arial"/>
              <a:buChar char="•"/>
              <a:defRPr/>
            </a:pPr>
            <a:endParaRPr lang="sr-Cyrl-CS" dirty="0" smtClean="0">
              <a:solidFill>
                <a:schemeClr val="tx1">
                  <a:lumMod val="85000"/>
                  <a:lumOff val="15000"/>
                </a:schemeClr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57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889000" y="1484313"/>
            <a:ext cx="7283450" cy="663575"/>
          </a:xfrm>
        </p:spPr>
        <p:txBody>
          <a:bodyPr/>
          <a:lstStyle/>
          <a:p>
            <a:pPr eaLnBrk="1" hangingPunct="1"/>
            <a:r>
              <a:rPr lang="sr-Cyrl-CS" altLang="en-US" sz="3600" smtClean="0">
                <a:ln>
                  <a:noFill/>
                </a:ln>
                <a:latin typeface="Comic Sans MS" panose="030F0702030302020204" pitchFamily="66" charset="0"/>
              </a:rPr>
              <a:t>Допунска</a:t>
            </a:r>
            <a:r>
              <a:rPr lang="sr-Latn-CS" altLang="en-US" sz="3600" smtClean="0">
                <a:ln>
                  <a:noFill/>
                </a:ln>
                <a:latin typeface="Comic Sans MS" panose="030F0702030302020204" pitchFamily="66" charset="0"/>
              </a:rPr>
              <a:t> </a:t>
            </a:r>
            <a:r>
              <a:rPr lang="sr-Cyrl-CS" altLang="en-US" sz="3600" smtClean="0">
                <a:ln>
                  <a:noFill/>
                </a:ln>
                <a:latin typeface="Comic Sans MS" panose="030F0702030302020204" pitchFamily="66" charset="0"/>
              </a:rPr>
              <a:t>испитивања</a:t>
            </a:r>
            <a:r>
              <a:rPr lang="sr-Latn-CS" altLang="en-US" sz="3600" smtClean="0">
                <a:ln>
                  <a:noFill/>
                </a:ln>
                <a:latin typeface="Comic Sans MS" panose="030F0702030302020204" pitchFamily="66" charset="0"/>
              </a:rPr>
              <a:t>-</a:t>
            </a:r>
            <a:r>
              <a:rPr lang="sr-Cyrl-RS" altLang="en-US" sz="3600" smtClean="0">
                <a:ln>
                  <a:noFill/>
                </a:ln>
                <a:latin typeface="Comic Sans MS" panose="030F0702030302020204" pitchFamily="66" charset="0"/>
              </a:rPr>
              <a:t> индикације</a:t>
            </a:r>
            <a:endParaRPr lang="en-US" altLang="en-US" sz="3600" smtClean="0">
              <a:ln>
                <a:noFill/>
              </a:ln>
              <a:latin typeface="Comic Sans MS" panose="030F0702030302020204" pitchFamily="66" charset="0"/>
            </a:endParaRPr>
          </a:p>
        </p:txBody>
      </p:sp>
      <p:sp>
        <p:nvSpPr>
          <p:cNvPr id="21507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889000" y="2997200"/>
            <a:ext cx="8245475" cy="2808288"/>
          </a:xfrm>
        </p:spPr>
        <p:txBody>
          <a:bodyPr rtlCol="0">
            <a:normAutofit/>
          </a:bodyPr>
          <a:lstStyle/>
          <a:p>
            <a:pPr eaLnBrk="1" fontAlgn="auto" hangingPunct="1">
              <a:lnSpc>
                <a:spcPct val="90000"/>
              </a:lnSpc>
              <a:buFont typeface="Arial"/>
              <a:buChar char="•"/>
              <a:defRPr/>
            </a:pP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Код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сумње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на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инфекцију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ЦНС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или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САХ</a:t>
            </a:r>
            <a:endParaRPr lang="sr-Latn-CS" sz="22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eaLnBrk="1" fontAlgn="auto" hangingPunct="1">
              <a:lnSpc>
                <a:spcPct val="90000"/>
              </a:lnSpc>
              <a:buFont typeface="Arial"/>
              <a:buChar char="•"/>
              <a:defRPr/>
            </a:pPr>
            <a:endParaRPr lang="en-US" sz="22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eaLnBrk="1" fontAlgn="auto" hangingPunct="1">
              <a:lnSpc>
                <a:spcPct val="90000"/>
              </a:lnSpc>
              <a:buFont typeface="Arial"/>
              <a:buChar char="•"/>
              <a:defRPr/>
            </a:pP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Епизода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губитка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свести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удружена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са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главобољом</a:t>
            </a:r>
            <a:endParaRPr lang="sr-Latn-CS" sz="22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eaLnBrk="1" fontAlgn="auto" hangingPunct="1">
              <a:lnSpc>
                <a:spcPct val="90000"/>
              </a:lnSpc>
              <a:buFont typeface="Arial"/>
              <a:buChar char="•"/>
              <a:defRPr/>
            </a:pPr>
            <a:endParaRPr lang="en-US" sz="22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eaLnBrk="1" fontAlgn="auto" hangingPunct="1">
              <a:lnSpc>
                <a:spcPct val="90000"/>
              </a:lnSpc>
              <a:buFont typeface="Arial"/>
              <a:buChar char="•"/>
              <a:defRPr/>
            </a:pP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Главобоља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удружена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са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ендокронолошким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поремећајима</a:t>
            </a:r>
            <a:endParaRPr lang="sr-Latn-CS" sz="22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02" name="Title 1"/>
          <p:cNvSpPr>
            <a:spLocks noGrp="1"/>
          </p:cNvSpPr>
          <p:nvPr>
            <p:ph type="title"/>
          </p:nvPr>
        </p:nvSpPr>
        <p:spPr>
          <a:xfrm>
            <a:off x="684213" y="1412875"/>
            <a:ext cx="7632700" cy="827088"/>
          </a:xfrm>
        </p:spPr>
        <p:txBody>
          <a:bodyPr/>
          <a:lstStyle/>
          <a:p>
            <a:pPr eaLnBrk="1" hangingPunct="1"/>
            <a:r>
              <a:rPr lang="sr-Cyrl-CS" altLang="en-US" sz="3600" smtClean="0">
                <a:ln>
                  <a:noFill/>
                </a:ln>
                <a:latin typeface="Comic Sans MS" panose="030F0702030302020204" pitchFamily="66" charset="0"/>
              </a:rPr>
              <a:t>Допунска</a:t>
            </a:r>
            <a:r>
              <a:rPr lang="sr-Latn-CS" altLang="en-US" sz="3600" smtClean="0">
                <a:ln>
                  <a:noFill/>
                </a:ln>
                <a:latin typeface="Comic Sans MS" panose="030F0702030302020204" pitchFamily="66" charset="0"/>
              </a:rPr>
              <a:t> </a:t>
            </a:r>
            <a:r>
              <a:rPr lang="sr-Cyrl-CS" altLang="en-US" sz="3600" smtClean="0">
                <a:ln>
                  <a:noFill/>
                </a:ln>
                <a:latin typeface="Comic Sans MS" panose="030F0702030302020204" pitchFamily="66" charset="0"/>
              </a:rPr>
              <a:t>испитивања</a:t>
            </a:r>
            <a:r>
              <a:rPr lang="sr-Latn-CS" altLang="en-US" sz="3600" smtClean="0">
                <a:ln>
                  <a:noFill/>
                </a:ln>
                <a:latin typeface="Comic Sans MS" panose="030F0702030302020204" pitchFamily="66" charset="0"/>
              </a:rPr>
              <a:t>-</a:t>
            </a:r>
            <a:r>
              <a:rPr lang="sr-Cyrl-RS" altLang="en-US" sz="3600" smtClean="0">
                <a:ln>
                  <a:noFill/>
                </a:ln>
                <a:latin typeface="Comic Sans MS" panose="030F0702030302020204" pitchFamily="66" charset="0"/>
              </a:rPr>
              <a:t> индикације</a:t>
            </a:r>
            <a:endParaRPr lang="en-US" altLang="en-US" sz="3600" smtClean="0">
              <a:ln>
                <a:noFill/>
              </a:ln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00113" y="2852738"/>
            <a:ext cx="8559800" cy="3006725"/>
          </a:xfrm>
        </p:spPr>
        <p:txBody>
          <a:bodyPr rtlCol="0">
            <a:normAutofit lnSpcReduction="10000"/>
          </a:bodyPr>
          <a:lstStyle/>
          <a:p>
            <a:pPr eaLnBrk="1" fontAlgn="auto" hangingPunct="1">
              <a:lnSpc>
                <a:spcPct val="90000"/>
              </a:lnSpc>
              <a:buFont typeface="Arial"/>
              <a:buChar char="•"/>
              <a:defRPr/>
            </a:pP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Код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болесника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са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малигнитетом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или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АИДС</a:t>
            </a:r>
            <a:endParaRPr lang="sr-Latn-CS" sz="22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eaLnBrk="1" fontAlgn="auto" hangingPunct="1">
              <a:lnSpc>
                <a:spcPct val="90000"/>
              </a:lnSpc>
              <a:buFont typeface="Arial"/>
              <a:buChar char="•"/>
              <a:defRPr/>
            </a:pP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Неурофиброматоза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код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болесника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или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члана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породице</a:t>
            </a:r>
            <a:endParaRPr lang="sr-Latn-CS" sz="22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eaLnBrk="1" fontAlgn="auto" hangingPunct="1">
              <a:lnSpc>
                <a:spcPct val="90000"/>
              </a:lnSpc>
              <a:buFont typeface="Arial"/>
              <a:buChar char="•"/>
              <a:defRPr/>
            </a:pP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Понављано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и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континуирано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повраћање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удружено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са</a:t>
            </a:r>
          </a:p>
          <a:p>
            <a:pPr marL="0" indent="0" eaLnBrk="1" fontAlgn="auto" hangingPunct="1">
              <a:lnSpc>
                <a:spcPct val="90000"/>
              </a:lnSpc>
              <a:buFont typeface="Arial" panose="020B0604020202020204" pitchFamily="34" charset="0"/>
              <a:buNone/>
              <a:defRPr/>
            </a:pPr>
            <a:r>
              <a:rPr lang="sr-Cyrl-CS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  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главобољом</a:t>
            </a:r>
            <a:endParaRPr lang="sr-Latn-CS" sz="22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eaLnBrk="1" fontAlgn="auto" hangingPunct="1">
              <a:lnSpc>
                <a:spcPct val="90000"/>
              </a:lnSpc>
              <a:buFont typeface="Arial"/>
              <a:buChar char="•"/>
              <a:defRPr/>
            </a:pP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Када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захтева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детоксикацију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због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злоупотребе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аналгетика</a:t>
            </a:r>
            <a:endParaRPr lang="sr-Latn-CS" sz="22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eaLnBrk="1" fontAlgn="auto" hangingPunct="1">
              <a:lnSpc>
                <a:spcPct val="90000"/>
              </a:lnSpc>
              <a:buFont typeface="Arial"/>
              <a:buChar char="•"/>
              <a:defRPr/>
            </a:pP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Атак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који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не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попушта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на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терапију</a:t>
            </a:r>
            <a:endParaRPr lang="sr-Latn-CS" sz="22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eaLnBrk="1" fontAlgn="auto" hangingPunct="1">
              <a:lnSpc>
                <a:spcPct val="90000"/>
              </a:lnSpc>
              <a:buFont typeface="Arial"/>
              <a:buChar char="•"/>
              <a:defRPr/>
            </a:pP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Радна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R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неспособност</a:t>
            </a:r>
            <a:endParaRPr lang="en-US" sz="22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eaLnBrk="1" fontAlgn="auto" hangingPunct="1">
              <a:buFont typeface="Arial"/>
              <a:buChar char="•"/>
              <a:defRPr/>
            </a:pPr>
            <a:endParaRPr lang="en-US" sz="1800" dirty="0" smtClean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626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611188" y="1341438"/>
            <a:ext cx="7777162" cy="881062"/>
          </a:xfrm>
        </p:spPr>
        <p:txBody>
          <a:bodyPr/>
          <a:lstStyle/>
          <a:p>
            <a:pPr eaLnBrk="1" hangingPunct="1"/>
            <a:r>
              <a:rPr lang="sr-Cyrl-CS" altLang="en-US" sz="3600" smtClean="0">
                <a:ln>
                  <a:noFill/>
                </a:ln>
                <a:latin typeface="Comic Sans MS" panose="030F0702030302020204" pitchFamily="66" charset="0"/>
              </a:rPr>
              <a:t>Допунска</a:t>
            </a:r>
            <a:r>
              <a:rPr lang="sr-Latn-CS" altLang="en-US" sz="3600" smtClean="0">
                <a:ln>
                  <a:noFill/>
                </a:ln>
                <a:latin typeface="Comic Sans MS" panose="030F0702030302020204" pitchFamily="66" charset="0"/>
              </a:rPr>
              <a:t> </a:t>
            </a:r>
            <a:r>
              <a:rPr lang="sr-Cyrl-CS" altLang="en-US" sz="3600" smtClean="0">
                <a:ln>
                  <a:noFill/>
                </a:ln>
                <a:latin typeface="Comic Sans MS" panose="030F0702030302020204" pitchFamily="66" charset="0"/>
              </a:rPr>
              <a:t>испитивања</a:t>
            </a:r>
            <a:r>
              <a:rPr lang="sr-Latn-CS" altLang="en-US" sz="3600" smtClean="0">
                <a:ln>
                  <a:noFill/>
                </a:ln>
                <a:latin typeface="Comic Sans MS" panose="030F0702030302020204" pitchFamily="66" charset="0"/>
              </a:rPr>
              <a:t> - </a:t>
            </a:r>
            <a:r>
              <a:rPr lang="sr-Cyrl-CS" altLang="en-US" sz="3600" smtClean="0">
                <a:ln>
                  <a:noFill/>
                </a:ln>
                <a:latin typeface="Comic Sans MS" panose="030F0702030302020204" pitchFamily="66" charset="0"/>
              </a:rPr>
              <a:t>индикације</a:t>
            </a:r>
            <a:endParaRPr lang="en-US" altLang="en-US" sz="3600" smtClean="0">
              <a:ln>
                <a:noFill/>
              </a:ln>
              <a:latin typeface="Comic Sans MS" panose="030F0702030302020204" pitchFamily="66" charset="0"/>
            </a:endParaRPr>
          </a:p>
        </p:txBody>
      </p:sp>
      <p:sp>
        <p:nvSpPr>
          <p:cNvPr id="154627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468313" y="2636838"/>
            <a:ext cx="7920037" cy="3511550"/>
          </a:xfrm>
        </p:spPr>
        <p:txBody>
          <a:bodyPr/>
          <a:lstStyle/>
          <a:p>
            <a:pPr eaLnBrk="1" hangingPunct="1"/>
            <a:r>
              <a:rPr lang="sr-Cyrl-CS" altLang="en-US" sz="20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Мигрена</a:t>
            </a:r>
            <a:r>
              <a:rPr lang="sr-Latn-CS" altLang="en-US" sz="20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+ </a:t>
            </a:r>
            <a:r>
              <a:rPr lang="sr-Cyrl-CS" altLang="en-US" sz="20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уредан</a:t>
            </a:r>
            <a:r>
              <a:rPr lang="sr-Latn-CS" altLang="en-US" sz="20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0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неуролошки</a:t>
            </a:r>
            <a:r>
              <a:rPr lang="sr-Latn-CS" altLang="en-US" sz="20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0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налаз</a:t>
            </a:r>
            <a:r>
              <a:rPr lang="sr-Latn-CS" altLang="en-US" sz="20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– 0,18% </a:t>
            </a:r>
            <a:r>
              <a:rPr lang="sr-Cyrl-CS" altLang="en-US" sz="20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органски</a:t>
            </a:r>
            <a:r>
              <a:rPr lang="sr-Latn-CS" altLang="en-US" sz="20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0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узрок</a:t>
            </a:r>
            <a:endParaRPr lang="sr-Latn-CS" altLang="en-US" sz="200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/>
            <a:r>
              <a:rPr lang="sr-Cyrl-CS" altLang="en-US" sz="20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Неуримиџинг методе</a:t>
            </a:r>
            <a:r>
              <a:rPr lang="sr-Latn-CS" altLang="en-US" sz="20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0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се</a:t>
            </a:r>
            <a:r>
              <a:rPr lang="sr-Latn-CS" altLang="en-US" sz="20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0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</a:t>
            </a:r>
            <a:r>
              <a:rPr lang="sr-Latn-CS" altLang="en-US" sz="20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0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саветују</a:t>
            </a:r>
            <a:r>
              <a:rPr lang="sr-Latn-CS" altLang="en-US" sz="20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0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sr-Latn-CS" altLang="en-US" sz="20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0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рутинском</a:t>
            </a:r>
            <a:r>
              <a:rPr lang="sr-Latn-CS" altLang="en-US" sz="20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0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прегледу</a:t>
            </a:r>
            <a:r>
              <a:rPr lang="sr-Latn-CS" altLang="en-US" sz="20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0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болесника</a:t>
            </a:r>
            <a:r>
              <a:rPr lang="sr-Latn-CS" altLang="en-US" sz="20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0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</a:t>
            </a:r>
            <a:r>
              <a:rPr lang="sr-Latn-CS" altLang="en-US" sz="20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0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мигреном</a:t>
            </a:r>
            <a:r>
              <a:rPr lang="sr-Latn-CS" altLang="en-US" sz="20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sr-Cyrl-CS" altLang="en-US" sz="20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ниво</a:t>
            </a:r>
            <a:r>
              <a:rPr lang="sr-Latn-CS" altLang="en-US" sz="20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0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доказа</a:t>
            </a:r>
            <a:r>
              <a:rPr lang="sr-Latn-CS" altLang="en-US" sz="20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altLang="en-US" sz="20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sr-Cyrl-CS" altLang="en-US" sz="20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sr-Latn-CS" altLang="en-US" sz="20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eaLnBrk="1" hangingPunct="1"/>
            <a:r>
              <a:rPr lang="sr-Cyrl-CS" altLang="en-US" sz="20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Корист</a:t>
            </a:r>
            <a:r>
              <a:rPr lang="sr-Cyrl-RS" altLang="en-US" sz="20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ових</a:t>
            </a:r>
            <a:r>
              <a:rPr lang="sr-Latn-CS" altLang="en-US" sz="20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0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метода</a:t>
            </a:r>
            <a:r>
              <a:rPr lang="sr-Latn-CS" altLang="en-US" sz="20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0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код</a:t>
            </a:r>
            <a:r>
              <a:rPr lang="sr-Latn-CS" altLang="en-US" sz="20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0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других</a:t>
            </a:r>
            <a:r>
              <a:rPr lang="sr-Latn-CS" altLang="en-US" sz="20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0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типова</a:t>
            </a:r>
            <a:r>
              <a:rPr lang="sr-Latn-CS" altLang="en-US" sz="20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0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главобоље</a:t>
            </a:r>
            <a:r>
              <a:rPr lang="sr-Latn-CS" altLang="en-US" sz="20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0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није</a:t>
            </a:r>
            <a:r>
              <a:rPr lang="sr-Latn-CS" altLang="en-US" sz="20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0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јасна</a:t>
            </a:r>
            <a:r>
              <a:rPr lang="sr-Latn-CS" altLang="en-US" sz="20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sr-Cyrl-CS" altLang="en-US" sz="20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ниво</a:t>
            </a:r>
            <a:r>
              <a:rPr lang="sr-Latn-CS" altLang="en-US" sz="20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0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доказа</a:t>
            </a:r>
            <a:r>
              <a:rPr lang="sr-Latn-CS" altLang="en-US" sz="20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0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</a:t>
            </a:r>
            <a:r>
              <a:rPr lang="sr-Latn-CS" altLang="en-US" sz="20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sr-Cyrl-CS" altLang="en-US" sz="20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степен</a:t>
            </a:r>
            <a:r>
              <a:rPr lang="sr-Latn-CS" altLang="en-US" sz="20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0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препоруке</a:t>
            </a:r>
            <a:r>
              <a:rPr lang="sr-Latn-CS" altLang="en-US" sz="20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altLang="en-US" sz="20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sr-Cyrl-CS" altLang="en-US" sz="20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</a:t>
            </a:r>
            <a:r>
              <a:rPr lang="sr-Latn-CS" altLang="en-US" sz="20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eaLnBrk="1" hangingPunct="1"/>
            <a:r>
              <a:rPr lang="sr-Cyrl-CS" altLang="en-US" sz="20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Неуримиџинг</a:t>
            </a:r>
            <a:r>
              <a:rPr lang="sr-Latn-CS" altLang="en-US" sz="20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0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методе</a:t>
            </a:r>
            <a:r>
              <a:rPr lang="sr-Latn-CS" altLang="en-US" sz="20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0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се</a:t>
            </a:r>
            <a:r>
              <a:rPr lang="sr-Latn-CS" altLang="en-US" sz="20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0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препоручују</a:t>
            </a:r>
            <a:r>
              <a:rPr lang="sr-Latn-CS" altLang="en-US" sz="20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0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код</a:t>
            </a:r>
            <a:r>
              <a:rPr lang="sr-Latn-CS" altLang="en-US" sz="20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0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болесника</a:t>
            </a:r>
            <a:r>
              <a:rPr lang="sr-Latn-CS" altLang="en-US" sz="20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0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</a:t>
            </a:r>
            <a:r>
              <a:rPr lang="sr-Latn-CS" altLang="en-US" sz="20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0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неакутном</a:t>
            </a:r>
            <a:r>
              <a:rPr lang="sr-Latn-CS" altLang="en-US" sz="20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0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главобољом</a:t>
            </a:r>
            <a:r>
              <a:rPr lang="sr-Latn-CS" altLang="en-US" sz="20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0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sr-Latn-CS" altLang="en-US" sz="20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0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патолошким</a:t>
            </a:r>
            <a:r>
              <a:rPr lang="sr-Latn-CS" altLang="en-US" sz="20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0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налазом</a:t>
            </a:r>
            <a:r>
              <a:rPr lang="sr-Latn-CS" altLang="en-US" sz="20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0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који</a:t>
            </a:r>
            <a:r>
              <a:rPr lang="sr-Latn-CS" altLang="en-US" sz="20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0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се</a:t>
            </a:r>
            <a:r>
              <a:rPr lang="sr-Latn-CS" altLang="en-US" sz="20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0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</a:t>
            </a:r>
            <a:r>
              <a:rPr lang="sr-Latn-CS" altLang="en-US" sz="20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0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може</a:t>
            </a:r>
            <a:r>
              <a:rPr lang="sr-Latn-CS" altLang="en-US" sz="20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0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објаснити</a:t>
            </a:r>
            <a:r>
              <a:rPr lang="sr-Latn-CS" altLang="en-US" sz="20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sr-Cyrl-CS" altLang="en-US" sz="20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ниво</a:t>
            </a:r>
            <a:r>
              <a:rPr lang="sr-Latn-CS" altLang="en-US" sz="20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0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доказа</a:t>
            </a:r>
            <a:r>
              <a:rPr lang="sr-Latn-CS" altLang="en-US" sz="20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altLang="en-US" sz="20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sr-Cyrl-CS" altLang="en-US" sz="20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sr-Latn-CS" altLang="en-US" sz="20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eaLnBrk="1" hangingPunct="1"/>
            <a:r>
              <a:rPr lang="sr-Cyrl-CS" altLang="en-US" sz="20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ЕЕГ</a:t>
            </a:r>
            <a:r>
              <a:rPr lang="sr-Latn-CS" altLang="en-US" sz="20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0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није</a:t>
            </a:r>
            <a:r>
              <a:rPr lang="sr-Latn-CS" altLang="en-US" sz="20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0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индикована</a:t>
            </a:r>
            <a:r>
              <a:rPr lang="sr-Latn-CS" altLang="en-US" sz="20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0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као</a:t>
            </a:r>
            <a:r>
              <a:rPr lang="sr-Latn-CS" altLang="en-US" sz="20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0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рутинска</a:t>
            </a:r>
            <a:r>
              <a:rPr lang="sr-Latn-CS" altLang="en-US" sz="20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0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евалуација</a:t>
            </a:r>
            <a:r>
              <a:rPr lang="sr-Latn-CS" altLang="en-US" sz="20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0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главобоље</a:t>
            </a:r>
            <a:r>
              <a:rPr lang="sr-Latn-CS" altLang="en-US" sz="20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sr-Cyrl-CS" altLang="en-US" sz="20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ниво</a:t>
            </a:r>
            <a:r>
              <a:rPr lang="sr-Latn-CS" altLang="en-US" sz="20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0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доказа 1А</a:t>
            </a:r>
            <a:r>
              <a:rPr lang="sr-Latn-CS" altLang="en-US" sz="20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endParaRPr lang="en-US" altLang="en-US" sz="200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279400" y="1052513"/>
            <a:ext cx="8385175" cy="1239837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sr-Cyrl-C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omic Sans MS" pitchFamily="66" charset="0"/>
              </a:rPr>
              <a:t>Разликовање</a:t>
            </a:r>
            <a:r>
              <a:rPr lang="sr-Latn-C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omic Sans MS" pitchFamily="66" charset="0"/>
              </a:rPr>
              <a:t> </a:t>
            </a:r>
            <a:r>
              <a:rPr lang="sr-Cyrl-C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omic Sans MS" pitchFamily="66" charset="0"/>
              </a:rPr>
              <a:t>примарних</a:t>
            </a:r>
            <a:r>
              <a:rPr lang="sr-Latn-C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omic Sans MS" pitchFamily="66" charset="0"/>
              </a:rPr>
              <a:t> </a:t>
            </a:r>
            <a:r>
              <a:rPr lang="sr-Cyrl-C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omic Sans MS" pitchFamily="66" charset="0"/>
              </a:rPr>
              <a:t>и</a:t>
            </a:r>
            <a:r>
              <a:rPr lang="sr-Latn-C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omic Sans MS" pitchFamily="66" charset="0"/>
              </a:rPr>
              <a:t> </a:t>
            </a:r>
            <a:r>
              <a:rPr lang="sr-Cyrl-C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omic Sans MS" pitchFamily="66" charset="0"/>
              </a:rPr>
              <a:t>секундарних</a:t>
            </a:r>
            <a:r>
              <a:rPr lang="sr-Latn-C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omic Sans MS" pitchFamily="66" charset="0"/>
              </a:rPr>
              <a:t> </a:t>
            </a:r>
            <a:r>
              <a:rPr lang="sr-Cyrl-C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omic Sans MS" pitchFamily="66" charset="0"/>
              </a:rPr>
              <a:t>главобоља</a:t>
            </a:r>
            <a:endParaRPr lang="en-US" dirty="0" smtClean="0">
              <a:solidFill>
                <a:schemeClr val="tx1">
                  <a:lumMod val="85000"/>
                  <a:lumOff val="15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155651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555625" y="2492375"/>
            <a:ext cx="7832725" cy="3673475"/>
          </a:xfrm>
        </p:spPr>
        <p:txBody>
          <a:bodyPr/>
          <a:lstStyle/>
          <a:p>
            <a:pPr eaLnBrk="1" hangingPunct="1"/>
            <a:r>
              <a:rPr lang="sr-Cyrl-CS" altLang="en-US" sz="20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Анамнеза</a:t>
            </a:r>
            <a:r>
              <a:rPr lang="sr-Latn-CS" altLang="en-US" sz="20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sr-Latn-CS" altLang="en-US" sz="20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- </a:t>
            </a:r>
            <a:r>
              <a:rPr lang="sr-Cyrl-CS" altLang="en-US" sz="20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да</a:t>
            </a:r>
            <a:r>
              <a:rPr lang="sr-Latn-CS" altLang="en-US" sz="20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0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ли</a:t>
            </a:r>
            <a:r>
              <a:rPr lang="sr-Latn-CS" altLang="en-US" sz="20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0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је</a:t>
            </a:r>
            <a:r>
              <a:rPr lang="sr-Latn-CS" altLang="en-US" sz="20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0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болесник</a:t>
            </a:r>
            <a:r>
              <a:rPr lang="sr-Latn-CS" altLang="en-US" sz="20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0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имао</a:t>
            </a:r>
            <a:r>
              <a:rPr lang="sr-Latn-CS" altLang="en-US" sz="20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0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сличну</a:t>
            </a:r>
            <a:r>
              <a:rPr lang="sr-Latn-CS" altLang="en-US" sz="20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0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главобољу</a:t>
            </a:r>
            <a:r>
              <a:rPr lang="sr-Latn-CS" altLang="en-US" sz="20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0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раније</a:t>
            </a:r>
            <a:r>
              <a:rPr lang="sr-Latn-CS" altLang="en-US" sz="20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sr-Latn-CS" altLang="en-US" sz="20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- </a:t>
            </a:r>
            <a:r>
              <a:rPr lang="sr-Cyrl-CS" altLang="en-US" sz="20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да</a:t>
            </a:r>
            <a:r>
              <a:rPr lang="sr-Latn-CS" altLang="en-US" sz="20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0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ли</a:t>
            </a:r>
            <a:r>
              <a:rPr lang="sr-Latn-CS" altLang="en-US" sz="20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0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је</a:t>
            </a:r>
            <a:r>
              <a:rPr lang="sr-Latn-CS" altLang="en-US" sz="20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0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недавно</a:t>
            </a:r>
            <a:r>
              <a:rPr lang="sr-Latn-CS" altLang="en-US" sz="20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0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имао</a:t>
            </a:r>
            <a:r>
              <a:rPr lang="sr-Latn-CS" altLang="en-US" sz="20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0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повреду</a:t>
            </a:r>
            <a:r>
              <a:rPr lang="sr-Latn-CS" altLang="en-US" sz="20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0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главе</a:t>
            </a:r>
            <a:r>
              <a:rPr lang="sr-Latn-CS" altLang="en-US" sz="20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sr-Latn-CS" altLang="en-US" sz="20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- </a:t>
            </a:r>
            <a:r>
              <a:rPr lang="sr-Cyrl-CS" altLang="en-US" sz="20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шта</a:t>
            </a:r>
            <a:r>
              <a:rPr lang="sr-Latn-CS" altLang="en-US" sz="20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0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је</a:t>
            </a:r>
            <a:r>
              <a:rPr lang="sr-Latn-CS" altLang="en-US" sz="20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0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болесник</a:t>
            </a:r>
            <a:r>
              <a:rPr lang="sr-Latn-CS" altLang="en-US" sz="20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0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радио</a:t>
            </a:r>
            <a:r>
              <a:rPr lang="sr-Latn-CS" altLang="en-US" sz="20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0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кад</a:t>
            </a:r>
            <a:r>
              <a:rPr lang="sr-Latn-CS" altLang="en-US" sz="20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0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се</a:t>
            </a:r>
            <a:r>
              <a:rPr lang="sr-Latn-CS" altLang="en-US" sz="20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0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јавила</a:t>
            </a:r>
            <a:r>
              <a:rPr lang="sr-Latn-CS" altLang="en-US" sz="20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0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главобоља</a:t>
            </a:r>
            <a:r>
              <a:rPr lang="sr-Latn-CS" altLang="en-US" sz="20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sr-Latn-CS" altLang="en-US" sz="20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- </a:t>
            </a:r>
            <a:r>
              <a:rPr lang="sr-Cyrl-CS" altLang="en-US" sz="20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да</a:t>
            </a:r>
            <a:r>
              <a:rPr lang="sr-Latn-CS" altLang="en-US" sz="20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0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ли</a:t>
            </a:r>
            <a:r>
              <a:rPr lang="sr-Latn-CS" altLang="en-US" sz="20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0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је</a:t>
            </a:r>
            <a:r>
              <a:rPr lang="sr-Latn-CS" altLang="en-US" sz="20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0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главобоља</a:t>
            </a:r>
            <a:r>
              <a:rPr lang="sr-Latn-CS" altLang="en-US" sz="20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0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почела</a:t>
            </a:r>
            <a:r>
              <a:rPr lang="sr-Latn-CS" altLang="en-US" sz="20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0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нагло</a:t>
            </a:r>
            <a:r>
              <a:rPr lang="sr-Latn-CS" altLang="en-US" sz="20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sr-Latn-CS" altLang="en-US" sz="20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- </a:t>
            </a:r>
            <a:r>
              <a:rPr lang="sr-Cyrl-CS" altLang="en-US" sz="20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да</a:t>
            </a:r>
            <a:r>
              <a:rPr lang="sr-Latn-CS" altLang="en-US" sz="20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0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ли</a:t>
            </a:r>
            <a:r>
              <a:rPr lang="sr-Latn-CS" altLang="en-US" sz="20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0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постоји</a:t>
            </a:r>
            <a:r>
              <a:rPr lang="sr-Latn-CS" altLang="en-US" sz="20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0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неки</a:t>
            </a:r>
            <a:r>
              <a:rPr lang="sr-Latn-CS" altLang="en-US" sz="20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0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коморбидитет</a:t>
            </a:r>
            <a:r>
              <a:rPr lang="sr-Latn-CS" altLang="en-US" sz="20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0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који</a:t>
            </a:r>
            <a:r>
              <a:rPr lang="sr-Latn-CS" altLang="en-US" sz="20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0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би</a:t>
            </a:r>
            <a:r>
              <a:rPr lang="sr-Latn-CS" altLang="en-US" sz="20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0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могао</a:t>
            </a:r>
            <a:r>
              <a:rPr lang="sr-Latn-CS" altLang="en-US" sz="20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sr-Latn-CS" altLang="en-US" sz="20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</a:t>
            </a:r>
            <a:r>
              <a:rPr lang="sr-Cyrl-CS" altLang="en-US" sz="20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објаснити</a:t>
            </a:r>
            <a:r>
              <a:rPr lang="sr-Latn-CS" altLang="en-US" sz="20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0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главобољу</a:t>
            </a:r>
            <a:r>
              <a:rPr lang="sr-Latn-CS" altLang="en-US" sz="20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sr-Cyrl-CS" altLang="en-US" sz="20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ТА</a:t>
            </a:r>
            <a:r>
              <a:rPr lang="sr-Latn-CS" altLang="en-US" sz="20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sr-Cyrl-CS" altLang="en-US" sz="20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упала</a:t>
            </a:r>
            <a:r>
              <a:rPr lang="sr-Latn-CS" altLang="en-US" sz="20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0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синуса</a:t>
            </a:r>
            <a:r>
              <a:rPr lang="sr-Latn-CS" altLang="en-US" sz="20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)?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sr-Latn-CS" altLang="en-US" sz="20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- </a:t>
            </a:r>
            <a:r>
              <a:rPr lang="sr-Cyrl-CS" altLang="en-US" sz="20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да</a:t>
            </a:r>
            <a:r>
              <a:rPr lang="sr-Latn-CS" altLang="en-US" sz="20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0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ли</a:t>
            </a:r>
            <a:r>
              <a:rPr lang="sr-Latn-CS" altLang="en-US" sz="20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0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је</a:t>
            </a:r>
            <a:r>
              <a:rPr lang="sr-Latn-CS" altLang="en-US" sz="20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0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ово</a:t>
            </a:r>
            <a:r>
              <a:rPr lang="sr-Latn-CS" altLang="en-US" sz="20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0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нова</a:t>
            </a:r>
            <a:r>
              <a:rPr lang="sr-Latn-CS" altLang="en-US" sz="20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sr-Cyrl-CS" altLang="en-US" sz="20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прогресивна</a:t>
            </a:r>
            <a:r>
              <a:rPr lang="sr-Latn-CS" altLang="en-US" sz="20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0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главобоља</a:t>
            </a:r>
            <a:endParaRPr lang="en-US" altLang="en-US" sz="200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20638" y="1484313"/>
            <a:ext cx="9144000" cy="952500"/>
          </a:xfrm>
        </p:spPr>
        <p:txBody>
          <a:bodyPr/>
          <a:lstStyle/>
          <a:p>
            <a:pPr eaLnBrk="1" hangingPunct="1"/>
            <a:r>
              <a:rPr lang="sr-Cyrl-RS" altLang="en-US" sz="3600" smtClean="0">
                <a:ln>
                  <a:noFill/>
                </a:ln>
                <a:latin typeface="Comic Sans MS" panose="030F0702030302020204" pitchFamily="66" charset="0"/>
              </a:rPr>
              <a:t>Структура</a:t>
            </a:r>
            <a:r>
              <a:rPr lang="sr-Latn-CS" altLang="en-US" sz="3600" smtClean="0">
                <a:ln>
                  <a:noFill/>
                </a:ln>
                <a:latin typeface="Comic Sans MS" panose="030F0702030302020204" pitchFamily="66" charset="0"/>
              </a:rPr>
              <a:t> </a:t>
            </a:r>
            <a:r>
              <a:rPr lang="sr-Cyrl-RS" altLang="en-US" sz="3600" smtClean="0">
                <a:ln>
                  <a:noFill/>
                </a:ln>
                <a:latin typeface="Comic Sans MS" panose="030F0702030302020204" pitchFamily="66" charset="0"/>
              </a:rPr>
              <a:t>и</a:t>
            </a:r>
            <a:r>
              <a:rPr lang="sr-Latn-CS" altLang="en-US" sz="3600" smtClean="0">
                <a:ln>
                  <a:noFill/>
                </a:ln>
                <a:latin typeface="Comic Sans MS" panose="030F0702030302020204" pitchFamily="66" charset="0"/>
              </a:rPr>
              <a:t> </a:t>
            </a:r>
            <a:r>
              <a:rPr lang="sr-Cyrl-RS" altLang="en-US" sz="3600" smtClean="0">
                <a:ln>
                  <a:noFill/>
                </a:ln>
                <a:latin typeface="Comic Sans MS" panose="030F0702030302020204" pitchFamily="66" charset="0"/>
              </a:rPr>
              <a:t>организација</a:t>
            </a:r>
            <a:r>
              <a:rPr lang="sr-Latn-CS" altLang="en-US" sz="3600" smtClean="0">
                <a:ln>
                  <a:noFill/>
                </a:ln>
                <a:latin typeface="Comic Sans MS" panose="030F0702030302020204" pitchFamily="66" charset="0"/>
              </a:rPr>
              <a:t> </a:t>
            </a:r>
            <a:r>
              <a:rPr lang="sr-Cyrl-RS" altLang="en-US" sz="3600" smtClean="0">
                <a:ln>
                  <a:noFill/>
                </a:ln>
                <a:latin typeface="Comic Sans MS" panose="030F0702030302020204" pitchFamily="66" charset="0"/>
              </a:rPr>
              <a:t>спавања</a:t>
            </a:r>
            <a:endParaRPr lang="en-US" altLang="en-US" sz="3600" smtClean="0">
              <a:ln>
                <a:noFill/>
              </a:ln>
              <a:latin typeface="Comic Sans MS" panose="030F0702030302020204" pitchFamily="66" charset="0"/>
            </a:endParaRPr>
          </a:p>
        </p:txBody>
      </p:sp>
      <p:sp>
        <p:nvSpPr>
          <p:cNvPr id="30723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755650" y="2452688"/>
            <a:ext cx="7921625" cy="4176712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sr-Cyrl-RS" altLang="en-US" sz="2000" smtClean="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НРЕМ</a:t>
            </a:r>
            <a:r>
              <a:rPr lang="sr-Latn-CS" altLang="en-US" sz="2000" smtClean="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RS" altLang="en-US" sz="2000" smtClean="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стадијум</a:t>
            </a:r>
            <a:r>
              <a:rPr lang="sr-Latn-CS" altLang="en-US" sz="2000" smtClean="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– 75-80% </a:t>
            </a:r>
            <a:r>
              <a:rPr lang="sr-Cyrl-RS" altLang="en-US" sz="2000" smtClean="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активност</a:t>
            </a:r>
            <a:endParaRPr lang="sr-Latn-CS" altLang="en-US" sz="2000" smtClean="0">
              <a:solidFill>
                <a:schemeClr val="tx1"/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sr-Cyrl-RS" altLang="en-US" sz="2000" b="1" smtClean="0">
                <a:solidFill>
                  <a:srgbClr val="FF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Површно</a:t>
            </a:r>
            <a:r>
              <a:rPr lang="sr-Latn-CS" altLang="en-US" sz="2000" b="1" smtClean="0">
                <a:solidFill>
                  <a:srgbClr val="FF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RS" altLang="en-US" sz="2000" b="1" smtClean="0">
                <a:solidFill>
                  <a:srgbClr val="FF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спавање:</a:t>
            </a:r>
            <a:endParaRPr lang="sr-Latn-CS" altLang="en-US" sz="2000" b="1" smtClean="0">
              <a:solidFill>
                <a:srgbClr val="FF0000"/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sr-Latn-CS" altLang="en-US" sz="2000" b="1" smtClean="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   </a:t>
            </a:r>
            <a:r>
              <a:rPr lang="sr-Latn-RS" altLang="en-US" sz="2000" b="1" smtClean="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I</a:t>
            </a:r>
            <a:r>
              <a:rPr lang="sr-Latn-CS" altLang="en-US" sz="2000" b="1" smtClean="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RS" altLang="en-US" sz="2000" b="1" smtClean="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стадијум</a:t>
            </a:r>
            <a:r>
              <a:rPr lang="sr-Latn-CS" altLang="en-US" sz="2000" b="1" smtClean="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Latn-CS" altLang="en-US" sz="2000" smtClean="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– 1-7 </a:t>
            </a:r>
            <a:r>
              <a:rPr lang="sr-Cyrl-RS" altLang="en-US" sz="2000" smtClean="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мин</a:t>
            </a:r>
            <a:r>
              <a:rPr lang="sr-Latn-CS" altLang="en-US" sz="2000" smtClean="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sr-Cyrl-RS" altLang="en-US" sz="2000" smtClean="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лако</a:t>
            </a:r>
            <a:r>
              <a:rPr lang="sr-Latn-CS" altLang="en-US" sz="2000" smtClean="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RS" altLang="en-US" sz="2000" smtClean="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се</a:t>
            </a:r>
            <a:r>
              <a:rPr lang="sr-Latn-CS" altLang="en-US" sz="2000" smtClean="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RS" altLang="en-US" sz="2000" smtClean="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буди</a:t>
            </a:r>
            <a:r>
              <a:rPr lang="sr-Latn-CS" altLang="en-US" sz="2000" smtClean="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sr-Cyrl-RS" altLang="en-US" sz="2000" smtClean="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реагује</a:t>
            </a:r>
            <a:r>
              <a:rPr lang="sr-Latn-CS" altLang="en-US" sz="2000" smtClean="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RS" altLang="en-US" sz="2000" smtClean="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на</a:t>
            </a:r>
            <a:r>
              <a:rPr lang="sr-Latn-CS" altLang="en-US" sz="2000" smtClean="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RS" altLang="en-US" sz="2000" smtClean="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стимулусе</a:t>
            </a:r>
            <a:r>
              <a:rPr lang="sr-Latn-CS" altLang="en-US" sz="2000" smtClean="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RS" altLang="en-US" sz="2000" smtClean="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и</a:t>
            </a:r>
            <a:r>
              <a:rPr lang="sr-Latn-CS" altLang="en-US" sz="2000" smtClean="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RS" altLang="en-US" sz="2000" smtClean="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без</a:t>
            </a:r>
            <a:r>
              <a:rPr lang="sr-Latn-CS" altLang="en-US" sz="2000" smtClean="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RS" altLang="en-US" sz="2000" smtClean="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буђења</a:t>
            </a:r>
            <a:r>
              <a:rPr lang="sr-Latn-CS" altLang="en-US" sz="2000" smtClean="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sr-Cyrl-RS" altLang="en-US" sz="2000" smtClean="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упамћивање</a:t>
            </a:r>
            <a:r>
              <a:rPr lang="sr-Latn-CS" altLang="en-US" sz="2000" smtClean="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RS" altLang="en-US" sz="2000" smtClean="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онемогућено</a:t>
            </a:r>
            <a:r>
              <a:rPr lang="sr-Latn-CS" altLang="en-US" sz="2000" smtClean="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sr-Cyrl-RS" altLang="en-US" sz="2000" smtClean="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ако</a:t>
            </a:r>
            <a:r>
              <a:rPr lang="sr-Latn-CS" altLang="en-US" sz="2000" smtClean="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RS" altLang="en-US" sz="2000" smtClean="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се</a:t>
            </a:r>
            <a:r>
              <a:rPr lang="sr-Latn-CS" altLang="en-US" sz="2000" smtClean="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RS" altLang="en-US" sz="2000" smtClean="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особа</a:t>
            </a:r>
            <a:r>
              <a:rPr lang="sr-Latn-CS" altLang="en-US" sz="2000" smtClean="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RS" altLang="en-US" sz="2000" smtClean="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пробуди</a:t>
            </a:r>
            <a:r>
              <a:rPr lang="sr-Latn-CS" altLang="en-US" sz="2000" smtClean="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– </a:t>
            </a:r>
            <a:r>
              <a:rPr lang="sr-Cyrl-RS" altLang="en-US" sz="2000" smtClean="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не</a:t>
            </a:r>
            <a:r>
              <a:rPr lang="sr-Latn-CS" altLang="en-US" sz="2000" smtClean="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RS" altLang="en-US" sz="2000" smtClean="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сећа</a:t>
            </a:r>
            <a:r>
              <a:rPr lang="sr-Latn-CS" altLang="en-US" sz="2000" smtClean="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RS" altLang="en-US" sz="2000" smtClean="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се</a:t>
            </a:r>
            <a:r>
              <a:rPr lang="sr-Latn-CS" altLang="en-US" sz="2000" smtClean="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RS" altLang="en-US" sz="2000" smtClean="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да</a:t>
            </a:r>
            <a:r>
              <a:rPr lang="sr-Latn-CS" altLang="en-US" sz="2000" smtClean="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RS" altLang="en-US" sz="2000" smtClean="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је</a:t>
            </a:r>
            <a:r>
              <a:rPr lang="sr-Latn-CS" altLang="en-US" sz="2000" smtClean="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RS" altLang="en-US" sz="1900" smtClean="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спавала</a:t>
            </a:r>
            <a:endParaRPr lang="sr-Latn-CS" altLang="en-US" sz="1900" smtClean="0">
              <a:solidFill>
                <a:schemeClr val="tx1"/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sr-Latn-CS" altLang="en-US" sz="2000" smtClean="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   </a:t>
            </a:r>
            <a:r>
              <a:rPr lang="sr-Latn-RS" altLang="en-US" sz="2000" b="1" smtClean="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II </a:t>
            </a:r>
            <a:r>
              <a:rPr lang="sr-Cyrl-RS" altLang="en-US" sz="2000" b="1" smtClean="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стадијум</a:t>
            </a:r>
            <a:r>
              <a:rPr lang="sr-Latn-CS" altLang="en-US" sz="2000" b="1" smtClean="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Latn-CS" altLang="en-US" sz="2000" smtClean="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(</a:t>
            </a:r>
            <a:r>
              <a:rPr lang="sr-Cyrl-RS" altLang="en-US" sz="2000" smtClean="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најдужи</a:t>
            </a:r>
            <a:r>
              <a:rPr lang="sr-Latn-CS" altLang="en-US" sz="2000" smtClean="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) – 10-30 </a:t>
            </a:r>
            <a:r>
              <a:rPr lang="sr-Cyrl-RS" altLang="en-US" sz="2000" smtClean="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минута</a:t>
            </a:r>
            <a:r>
              <a:rPr lang="sr-Latn-CS" altLang="en-US" sz="2000" smtClean="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sr-Cyrl-RS" altLang="en-US" sz="2000" smtClean="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низак</a:t>
            </a:r>
            <a:r>
              <a:rPr lang="sr-Latn-CS" altLang="en-US" sz="2000" smtClean="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RS" altLang="en-US" sz="2000" smtClean="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праг</a:t>
            </a:r>
            <a:r>
              <a:rPr lang="sr-Latn-CS" altLang="en-US" sz="2000" smtClean="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RS" altLang="en-US" sz="2000" smtClean="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буђења</a:t>
            </a:r>
            <a:r>
              <a:rPr lang="sr-Latn-CS" altLang="en-US" sz="2000" smtClean="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sr-Cyrl-RS" altLang="en-US" sz="2000" smtClean="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упамћивање</a:t>
            </a:r>
            <a:r>
              <a:rPr lang="sr-Latn-CS" altLang="en-US" sz="2000" smtClean="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RS" altLang="en-US" sz="2000" smtClean="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не</a:t>
            </a:r>
            <a:r>
              <a:rPr lang="sr-Latn-CS" altLang="en-US" sz="2000" smtClean="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RS" altLang="en-US" sz="2000" smtClean="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омогућено</a:t>
            </a:r>
            <a:r>
              <a:rPr lang="sr-Latn-CS" altLang="en-US" sz="2000" smtClean="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sr-Cyrl-RS" altLang="en-US" sz="2000" smtClean="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не</a:t>
            </a:r>
            <a:r>
              <a:rPr lang="sr-Latn-CS" altLang="en-US" sz="2000" smtClean="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RS" altLang="en-US" sz="2000" smtClean="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сећа</a:t>
            </a:r>
            <a:r>
              <a:rPr lang="sr-Latn-CS" altLang="en-US" sz="2000" smtClean="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RS" altLang="en-US" sz="2000" smtClean="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се</a:t>
            </a:r>
            <a:r>
              <a:rPr lang="sr-Latn-CS" altLang="en-US" sz="2000" smtClean="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RS" altLang="en-US" sz="2000" smtClean="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снова</a:t>
            </a:r>
            <a:endParaRPr lang="sr-Latn-CS" altLang="en-US" sz="2000" smtClean="0">
              <a:solidFill>
                <a:schemeClr val="tx1"/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sr-Cyrl-RS" altLang="en-US" sz="2000" b="1" smtClean="0">
                <a:solidFill>
                  <a:srgbClr val="FF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Дубоко</a:t>
            </a:r>
            <a:r>
              <a:rPr lang="sr-Latn-CS" altLang="en-US" sz="2000" b="1" smtClean="0">
                <a:solidFill>
                  <a:srgbClr val="FF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RS" altLang="en-US" sz="2000" b="1" smtClean="0">
                <a:solidFill>
                  <a:srgbClr val="FF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спавање:</a:t>
            </a:r>
            <a:endParaRPr lang="sr-Latn-CS" altLang="en-US" sz="2000" b="1" smtClean="0">
              <a:solidFill>
                <a:srgbClr val="FF0000"/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sr-Latn-CS" altLang="en-US" sz="2000" smtClean="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   </a:t>
            </a:r>
            <a:r>
              <a:rPr lang="sr-Latn-RS" altLang="en-US" sz="2000" b="1" smtClean="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III</a:t>
            </a:r>
            <a:r>
              <a:rPr lang="sr-Latn-CS" altLang="en-US" sz="2000" b="1" smtClean="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RS" altLang="en-US" sz="2000" b="1" smtClean="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стадијум</a:t>
            </a:r>
            <a:r>
              <a:rPr lang="sr-Latn-CS" altLang="en-US" sz="2000" b="1" smtClean="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Latn-CS" altLang="en-US" sz="2000" smtClean="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– </a:t>
            </a:r>
            <a:r>
              <a:rPr lang="sr-Cyrl-RS" altLang="en-US" sz="2000" smtClean="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прелазни</a:t>
            </a:r>
            <a:r>
              <a:rPr lang="sr-Latn-CS" altLang="en-US" sz="2000" smtClean="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RS" altLang="en-US" sz="2000" smtClean="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стадијум</a:t>
            </a:r>
            <a:r>
              <a:rPr lang="sr-Latn-CS" altLang="en-US" sz="2000" smtClean="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1-10 </a:t>
            </a:r>
            <a:r>
              <a:rPr lang="sr-Cyrl-RS" altLang="en-US" sz="2000" smtClean="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мин</a:t>
            </a:r>
            <a:r>
              <a:rPr lang="sr-Latn-CS" altLang="en-US" sz="2000" smtClean="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sr-Cyrl-RS" altLang="en-US" sz="2000" smtClean="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праг</a:t>
            </a:r>
            <a:r>
              <a:rPr lang="sr-Latn-CS" altLang="en-US" sz="2000" smtClean="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RS" altLang="en-US" sz="2000" smtClean="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буђења</a:t>
            </a:r>
            <a:r>
              <a:rPr lang="sr-Latn-CS" altLang="en-US" sz="2000" smtClean="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RS" altLang="en-US" sz="2000" smtClean="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висок</a:t>
            </a:r>
            <a:endParaRPr lang="sr-Latn-CS" altLang="en-US" sz="2000" smtClean="0">
              <a:solidFill>
                <a:schemeClr val="tx1"/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sr-Latn-CS" altLang="en-US" sz="2000" smtClean="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   </a:t>
            </a:r>
            <a:r>
              <a:rPr lang="sr-Latn-RS" altLang="en-US" sz="2000" b="1" smtClean="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IV</a:t>
            </a:r>
            <a:r>
              <a:rPr lang="sr-Latn-CS" altLang="en-US" sz="2000" b="1" smtClean="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RS" altLang="en-US" sz="2000" b="1" smtClean="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стадијум</a:t>
            </a:r>
            <a:r>
              <a:rPr lang="sr-Latn-CS" altLang="en-US" sz="2000" b="1" smtClean="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Latn-CS" altLang="en-US" sz="2000" smtClean="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– 10-30 </a:t>
            </a:r>
            <a:r>
              <a:rPr lang="sr-Cyrl-RS" altLang="en-US" sz="2000" smtClean="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мин</a:t>
            </a:r>
            <a:r>
              <a:rPr lang="sr-Latn-CS" altLang="en-US" sz="2000" smtClean="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sr-Cyrl-RS" altLang="en-US" sz="2000" smtClean="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праг</a:t>
            </a:r>
            <a:r>
              <a:rPr lang="sr-Latn-CS" altLang="en-US" sz="2000" smtClean="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RS" altLang="en-US" sz="2000" smtClean="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буђења</a:t>
            </a:r>
            <a:r>
              <a:rPr lang="sr-Latn-CS" altLang="en-US" sz="2000" smtClean="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RS" altLang="en-US" sz="2000" smtClean="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висок</a:t>
            </a:r>
            <a:r>
              <a:rPr lang="sr-Latn-CS" altLang="en-US" sz="2000" smtClean="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sr-Cyrl-RS" altLang="en-US" sz="2000" smtClean="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ако</a:t>
            </a:r>
            <a:r>
              <a:rPr lang="sr-Latn-CS" altLang="en-US" sz="2000" smtClean="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RS" altLang="en-US" sz="2000" smtClean="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особа</a:t>
            </a:r>
            <a:r>
              <a:rPr lang="sr-Latn-CS" altLang="en-US" sz="2000" smtClean="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RS" altLang="en-US" sz="2000" smtClean="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се</a:t>
            </a:r>
            <a:r>
              <a:rPr lang="sr-Latn-CS" altLang="en-US" sz="2000" smtClean="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RS" altLang="en-US" sz="2000" smtClean="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пробуди</a:t>
            </a:r>
            <a:r>
              <a:rPr lang="sr-Latn-CS" altLang="en-US" sz="2000" smtClean="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RS" altLang="en-US" sz="2000" smtClean="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конфузна</a:t>
            </a:r>
            <a:r>
              <a:rPr lang="sr-Latn-CS" altLang="en-US" sz="2000" smtClean="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sr-Cyrl-RS" altLang="en-US" sz="2000" smtClean="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стереотипна, не</a:t>
            </a:r>
            <a:r>
              <a:rPr lang="sr-Latn-CS" altLang="en-US" sz="2000" smtClean="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RS" altLang="en-US" sz="2000" smtClean="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сећа</a:t>
            </a:r>
            <a:r>
              <a:rPr lang="sr-Latn-CS" altLang="en-US" sz="2000" smtClean="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RS" altLang="en-US" sz="2000" smtClean="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се</a:t>
            </a:r>
            <a:r>
              <a:rPr lang="sr-Latn-CS" altLang="en-US" sz="2000" smtClean="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RS" altLang="en-US" sz="2000" smtClean="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снова</a:t>
            </a:r>
            <a:endParaRPr lang="sr-Latn-CS" altLang="en-US" sz="2000" smtClean="0">
              <a:solidFill>
                <a:schemeClr val="tx1"/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sr-Cyrl-C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omic Sans MS" pitchFamily="66" charset="0"/>
              </a:rPr>
              <a:t>Разликовање</a:t>
            </a:r>
            <a:r>
              <a:rPr lang="sr-Latn-C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omic Sans MS" pitchFamily="66" charset="0"/>
              </a:rPr>
              <a:t> </a:t>
            </a:r>
            <a:r>
              <a:rPr lang="sr-Cyrl-C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omic Sans MS" pitchFamily="66" charset="0"/>
              </a:rPr>
              <a:t>примарних</a:t>
            </a:r>
            <a:r>
              <a:rPr lang="sr-Latn-C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omic Sans MS" pitchFamily="66" charset="0"/>
              </a:rPr>
              <a:t> </a:t>
            </a:r>
            <a:r>
              <a:rPr lang="sr-Cyrl-C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omic Sans MS" pitchFamily="66" charset="0"/>
              </a:rPr>
              <a:t>и</a:t>
            </a:r>
            <a:r>
              <a:rPr lang="sr-Latn-C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omic Sans MS" pitchFamily="66" charset="0"/>
              </a:rPr>
              <a:t> </a:t>
            </a:r>
            <a:r>
              <a:rPr lang="sr-Cyrl-C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omic Sans MS" pitchFamily="66" charset="0"/>
              </a:rPr>
              <a:t>секундарних</a:t>
            </a:r>
            <a:r>
              <a:rPr lang="sr-Latn-C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omic Sans MS" pitchFamily="66" charset="0"/>
              </a:rPr>
              <a:t> </a:t>
            </a:r>
            <a:r>
              <a:rPr lang="sr-Cyrl-C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omic Sans MS" pitchFamily="66" charset="0"/>
              </a:rPr>
              <a:t>главобоља</a:t>
            </a:r>
            <a:endParaRPr lang="en-US" dirty="0" smtClean="0">
              <a:solidFill>
                <a:schemeClr val="tx1">
                  <a:lumMod val="85000"/>
                  <a:lumOff val="15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27651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684213" y="2420938"/>
            <a:ext cx="7632700" cy="3603625"/>
          </a:xfrm>
        </p:spPr>
        <p:txBody>
          <a:bodyPr rtlCol="0">
            <a:normAutofit fontScale="92500" lnSpcReduction="10000"/>
          </a:bodyPr>
          <a:lstStyle/>
          <a:p>
            <a:pPr eaLnBrk="1" fontAlgn="auto" hangingPunct="1">
              <a:buFont typeface="Arial"/>
              <a:buChar char="•"/>
              <a:defRPr/>
            </a:pPr>
            <a:r>
              <a:rPr lang="sr-Cyrl-CS" sz="20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Особине</a:t>
            </a:r>
            <a:r>
              <a:rPr lang="sr-Latn-CS" sz="20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0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главобоље</a:t>
            </a:r>
            <a:r>
              <a:rPr lang="sr-Latn-CS" sz="20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0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које</a:t>
            </a:r>
            <a:r>
              <a:rPr lang="sr-Latn-CS" sz="20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0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упућују</a:t>
            </a:r>
            <a:r>
              <a:rPr lang="sr-Latn-CS" sz="20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0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lang="sr-Latn-CS" sz="20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0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органску</a:t>
            </a:r>
            <a:r>
              <a:rPr lang="sr-Latn-CS" sz="20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0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болест</a:t>
            </a:r>
            <a:r>
              <a:rPr lang="sr-Latn-CS" sz="20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0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НС</a:t>
            </a:r>
            <a:endParaRPr lang="sr-Latn-CS" sz="2000" b="1" dirty="0" smtClean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fontAlgn="auto" hangingPunct="1">
              <a:buFont typeface="Wingdings" panose="05000000000000000000" pitchFamily="2" charset="2"/>
              <a:buNone/>
              <a:defRPr/>
            </a:pP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- 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главобоља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након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физичког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напора</a:t>
            </a:r>
            <a:endParaRPr lang="sr-Latn-CS" sz="2000" dirty="0" smtClean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fontAlgn="auto" hangingPunct="1">
              <a:buFont typeface="Wingdings" panose="05000000000000000000" pitchFamily="2" charset="2"/>
              <a:buNone/>
              <a:defRPr/>
            </a:pP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- 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измењен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неуролошки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или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ментални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статус</a:t>
            </a:r>
            <a:endParaRPr lang="sr-Latn-CS" sz="2000" dirty="0" smtClean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fontAlgn="auto" hangingPunct="1">
              <a:buFont typeface="Wingdings" panose="05000000000000000000" pitchFamily="2" charset="2"/>
              <a:buNone/>
              <a:defRPr/>
            </a:pP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- 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главобоља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код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болесника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старијег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од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50 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година</a:t>
            </a:r>
            <a:endParaRPr lang="sr-Latn-CS" sz="2000" dirty="0" smtClean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fontAlgn="auto" hangingPunct="1">
              <a:buFont typeface="Wingdings" panose="05000000000000000000" pitchFamily="2" charset="2"/>
              <a:buNone/>
              <a:defRPr/>
            </a:pP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- 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погоршање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главобоље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током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опсервације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болесника</a:t>
            </a:r>
            <a:endParaRPr lang="sr-Latn-CS" sz="2000" dirty="0" smtClean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fontAlgn="auto" hangingPunct="1">
              <a:buFont typeface="Wingdings" panose="05000000000000000000" pitchFamily="2" charset="2"/>
              <a:buNone/>
              <a:defRPr/>
            </a:pP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- 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патолошки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витални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знаци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температура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притисак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eaLnBrk="1" fontAlgn="auto" hangingPunct="1">
              <a:buFont typeface="Wingdings" panose="05000000000000000000" pitchFamily="2" charset="2"/>
              <a:buNone/>
              <a:defRPr/>
            </a:pP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- 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новонастала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главобоља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код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болесника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карциномом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eaLnBrk="1" fontAlgn="auto" hangingPunct="1">
              <a:buFont typeface="Wingdings" panose="05000000000000000000" pitchFamily="2" charset="2"/>
              <a:buNone/>
              <a:defRPr/>
            </a:pP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- 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прва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или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најинтензивнија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главобоља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животу</a:t>
            </a:r>
            <a:endParaRPr lang="sr-Latn-CS" sz="2000" dirty="0" smtClean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fontAlgn="auto" hangingPunct="1">
              <a:buFont typeface="Wingdings" panose="05000000000000000000" pitchFamily="2" charset="2"/>
              <a:buNone/>
              <a:defRPr/>
            </a:pP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- 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епилептични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напад</a:t>
            </a:r>
            <a:endParaRPr lang="en-US" sz="2000" dirty="0" smtClean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698" name="Title 1"/>
          <p:cNvSpPr>
            <a:spLocks noGrp="1"/>
          </p:cNvSpPr>
          <p:nvPr>
            <p:ph type="title"/>
          </p:nvPr>
        </p:nvSpPr>
        <p:spPr>
          <a:xfrm>
            <a:off x="1042988" y="2852738"/>
            <a:ext cx="6799262" cy="1303337"/>
          </a:xfrm>
        </p:spPr>
        <p:txBody>
          <a:bodyPr/>
          <a:lstStyle/>
          <a:p>
            <a:pPr eaLnBrk="1" hangingPunct="1"/>
            <a:r>
              <a:rPr lang="sr-Cyrl-RS" altLang="en-US" smtClean="0">
                <a:ln>
                  <a:noFill/>
                </a:ln>
                <a:latin typeface="Comic Sans MS" panose="030F0702030302020204" pitchFamily="66" charset="0"/>
              </a:rPr>
              <a:t>Вртоглавице</a:t>
            </a:r>
            <a:endParaRPr lang="en-US" altLang="en-US" smtClean="0">
              <a:ln>
                <a:noFill/>
              </a:ln>
              <a:latin typeface="Comic Sans MS" panose="030F0702030302020204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722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1055688" y="1268413"/>
            <a:ext cx="6799262" cy="1303337"/>
          </a:xfrm>
        </p:spPr>
        <p:txBody>
          <a:bodyPr/>
          <a:lstStyle/>
          <a:p>
            <a:pPr eaLnBrk="1" hangingPunct="1"/>
            <a:r>
              <a:rPr lang="sr-Cyrl-CS" altLang="en-US" smtClean="0">
                <a:ln>
                  <a:noFill/>
                </a:ln>
                <a:latin typeface="Comic Sans MS" panose="030F0702030302020204" pitchFamily="66" charset="0"/>
              </a:rPr>
              <a:t>Вртоглавица (вертиго)</a:t>
            </a:r>
            <a:r>
              <a:rPr lang="sr-Latn-CS" altLang="en-US" smtClean="0">
                <a:ln>
                  <a:noFill/>
                </a:ln>
                <a:latin typeface="Comic Sans MS" panose="030F0702030302020204" pitchFamily="66" charset="0"/>
              </a:rPr>
              <a:t> </a:t>
            </a:r>
            <a:endParaRPr lang="en-US" altLang="en-US" smtClean="0">
              <a:ln>
                <a:noFill/>
              </a:ln>
              <a:latin typeface="Comic Sans MS" panose="030F0702030302020204" pitchFamily="66" charset="0"/>
            </a:endParaRPr>
          </a:p>
        </p:txBody>
      </p:sp>
      <p:sp>
        <p:nvSpPr>
          <p:cNvPr id="158723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042988" y="1557338"/>
            <a:ext cx="7802562" cy="4608512"/>
          </a:xfrm>
        </p:spPr>
        <p:txBody>
          <a:bodyPr/>
          <a:lstStyle/>
          <a:p>
            <a:pPr eaLnBrk="1" hangingPunct="1"/>
            <a:endParaRPr lang="en-US" altLang="en-US" smtClean="0">
              <a:latin typeface="Comic Sans MS" panose="030F0702030302020204" pitchFamily="66" charset="0"/>
            </a:endParaRPr>
          </a:p>
          <a:p>
            <a:pPr eaLnBrk="1" hangingPunct="1"/>
            <a:endParaRPr lang="en-US" altLang="en-US" smtClean="0">
              <a:latin typeface="Comic Sans MS" panose="030F0702030302020204" pitchFamily="66" charset="0"/>
            </a:endParaRPr>
          </a:p>
          <a:p>
            <a:pPr eaLnBrk="1" hangingPunct="1"/>
            <a:r>
              <a:rPr lang="sr-Cyrl-CS" altLang="en-US" sz="2200" smtClean="0">
                <a:latin typeface="Calibri" panose="020F0502020204030204" pitchFamily="34" charset="0"/>
                <a:cs typeface="Times New Roman" panose="02020603050405020304" pitchFamily="18" charset="0"/>
              </a:rPr>
              <a:t>Вртоглавица</a:t>
            </a:r>
            <a:r>
              <a:rPr lang="sr-Latn-CS" altLang="en-US" sz="2200" smtClean="0"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RS" altLang="en-US" sz="2200" smtClean="0">
                <a:latin typeface="Calibri" panose="020F0502020204030204" pitchFamily="34" charset="0"/>
                <a:cs typeface="Times New Roman" panose="02020603050405020304" pitchFamily="18" charset="0"/>
              </a:rPr>
              <a:t>– илузија ротаторних покрета</a:t>
            </a:r>
            <a:endParaRPr lang="sr-Latn-CS" altLang="en-US" sz="2200" smtClean="0"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eaLnBrk="1" hangingPunct="1"/>
            <a:r>
              <a:rPr lang="sr-Cyrl-CS" altLang="en-US" sz="2200" smtClean="0">
                <a:latin typeface="Calibri" panose="020F0502020204030204" pitchFamily="34" charset="0"/>
                <a:cs typeface="Times New Roman" panose="02020603050405020304" pitchFamily="18" charset="0"/>
              </a:rPr>
              <a:t>Осећај</a:t>
            </a:r>
            <a:r>
              <a:rPr lang="sr-Latn-CS" altLang="en-US" sz="2200" smtClean="0"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altLang="en-US" sz="2200" smtClean="0">
                <a:latin typeface="Calibri" panose="020F0502020204030204" pitchFamily="34" charset="0"/>
                <a:cs typeface="Times New Roman" panose="02020603050405020304" pitchFamily="18" charset="0"/>
              </a:rPr>
              <a:t>окретања</a:t>
            </a:r>
            <a:endParaRPr lang="sr-Latn-CS" altLang="en-US" sz="2200" smtClean="0"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sr-Latn-CS" altLang="en-US" sz="2200" smtClean="0">
                <a:latin typeface="Calibri" panose="020F0502020204030204" pitchFamily="34" charset="0"/>
                <a:cs typeface="Times New Roman" panose="02020603050405020304" pitchFamily="18" charset="0"/>
              </a:rPr>
              <a:t>       - </a:t>
            </a:r>
            <a:r>
              <a:rPr lang="sr-Cyrl-CS" altLang="en-US" sz="2200" smtClean="0">
                <a:latin typeface="Calibri" panose="020F0502020204030204" pitchFamily="34" charset="0"/>
                <a:cs typeface="Times New Roman" panose="02020603050405020304" pitchFamily="18" charset="0"/>
              </a:rPr>
              <a:t>простора</a:t>
            </a:r>
            <a:r>
              <a:rPr lang="sr-Latn-CS" altLang="en-US" sz="2200" smtClean="0"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altLang="en-US" sz="2200" smtClean="0">
                <a:latin typeface="Calibri" panose="020F0502020204030204" pitchFamily="34" charset="0"/>
                <a:cs typeface="Times New Roman" panose="02020603050405020304" pitchFamily="18" charset="0"/>
              </a:rPr>
              <a:t>око</a:t>
            </a:r>
            <a:r>
              <a:rPr lang="sr-Latn-CS" altLang="en-US" sz="2200" smtClean="0"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altLang="en-US" sz="2200" smtClean="0">
                <a:latin typeface="Calibri" panose="020F0502020204030204" pitchFamily="34" charset="0"/>
                <a:cs typeface="Times New Roman" panose="02020603050405020304" pitchFamily="18" charset="0"/>
              </a:rPr>
              <a:t>пацијента</a:t>
            </a:r>
            <a:endParaRPr lang="sr-Latn-CS" altLang="en-US" sz="2200" smtClean="0"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sr-Latn-CS" altLang="en-US" sz="2200" smtClean="0">
                <a:latin typeface="Calibri" panose="020F0502020204030204" pitchFamily="34" charset="0"/>
                <a:cs typeface="Times New Roman" panose="02020603050405020304" pitchFamily="18" charset="0"/>
              </a:rPr>
              <a:t>       - </a:t>
            </a:r>
            <a:r>
              <a:rPr lang="sr-Cyrl-RS" altLang="en-US" sz="2200" smtClean="0">
                <a:latin typeface="Calibri" panose="020F0502020204030204" pitchFamily="34" charset="0"/>
                <a:cs typeface="Times New Roman" panose="02020603050405020304" pitchFamily="18" charset="0"/>
              </a:rPr>
              <a:t>самог </a:t>
            </a:r>
            <a:r>
              <a:rPr lang="sr-Cyrl-CS" altLang="en-US" sz="2200" smtClean="0">
                <a:latin typeface="Calibri" panose="020F0502020204030204" pitchFamily="34" charset="0"/>
                <a:cs typeface="Times New Roman" panose="02020603050405020304" pitchFamily="18" charset="0"/>
              </a:rPr>
              <a:t>пацијента</a:t>
            </a:r>
          </a:p>
          <a:p>
            <a:pPr eaLnBrk="1" hangingPunct="1"/>
            <a:r>
              <a:rPr lang="sr-Cyrl-CS" altLang="en-US" sz="2200" smtClean="0">
                <a:latin typeface="Calibri" panose="020F0502020204030204" pitchFamily="34" charset="0"/>
                <a:cs typeface="Times New Roman" panose="02020603050405020304" pitchFamily="18" charset="0"/>
              </a:rPr>
              <a:t>Разликовати</a:t>
            </a:r>
            <a:r>
              <a:rPr lang="sr-Latn-CS" altLang="en-US" sz="2200" smtClean="0"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altLang="en-US" sz="2200" smtClean="0">
                <a:latin typeface="Calibri" panose="020F0502020204030204" pitchFamily="34" charset="0"/>
                <a:cs typeface="Times New Roman" panose="02020603050405020304" pitchFamily="18" charset="0"/>
              </a:rPr>
              <a:t>од</a:t>
            </a:r>
            <a:r>
              <a:rPr lang="sr-Latn-CS" altLang="en-US" sz="2200" smtClean="0"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altLang="en-US" sz="2200" smtClean="0">
                <a:latin typeface="Calibri" panose="020F0502020204030204" pitchFamily="34" charset="0"/>
                <a:cs typeface="Times New Roman" panose="02020603050405020304" pitchFamily="18" charset="0"/>
              </a:rPr>
              <a:t>несвестице</a:t>
            </a:r>
            <a:endParaRPr lang="sr-Latn-CS" altLang="en-US" sz="2200" smtClean="0"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eaLnBrk="1" hangingPunct="1"/>
            <a:r>
              <a:rPr lang="sr-Cyrl-CS" altLang="en-US" sz="2200" smtClean="0">
                <a:latin typeface="Calibri" panose="020F0502020204030204" pitchFamily="34" charset="0"/>
                <a:cs typeface="Times New Roman" panose="02020603050405020304" pitchFamily="18" charset="0"/>
              </a:rPr>
              <a:t>Чест</a:t>
            </a:r>
            <a:r>
              <a:rPr lang="sr-Latn-CS" altLang="en-US" sz="2200" smtClean="0"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altLang="en-US" sz="2200" smtClean="0">
                <a:latin typeface="Calibri" panose="020F0502020204030204" pitchFamily="34" charset="0"/>
                <a:cs typeface="Times New Roman" panose="02020603050405020304" pitchFamily="18" charset="0"/>
              </a:rPr>
              <a:t>симптом</a:t>
            </a:r>
            <a:r>
              <a:rPr lang="sr-Latn-CS" altLang="en-US" sz="2200" smtClean="0"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altLang="en-US" sz="2200" smtClean="0">
                <a:latin typeface="Calibri" panose="020F0502020204030204" pitchFamily="34" charset="0"/>
                <a:cs typeface="Times New Roman" panose="02020603050405020304" pitchFamily="18" charset="0"/>
              </a:rPr>
              <a:t>у</a:t>
            </a:r>
            <a:r>
              <a:rPr lang="sr-Latn-CS" altLang="en-US" sz="2200" smtClean="0"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altLang="en-US" sz="2200" smtClean="0">
                <a:latin typeface="Calibri" panose="020F0502020204030204" pitchFamily="34" charset="0"/>
                <a:cs typeface="Times New Roman" panose="02020603050405020304" pitchFamily="18" charset="0"/>
              </a:rPr>
              <a:t>неурологији</a:t>
            </a:r>
            <a:r>
              <a:rPr lang="sr-Latn-CS" altLang="en-US" sz="2200" smtClean="0"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altLang="en-US" sz="2200" smtClean="0">
                <a:latin typeface="Calibri" panose="020F0502020204030204" pitchFamily="34" charset="0"/>
                <a:cs typeface="Times New Roman" panose="02020603050405020304" pitchFamily="18" charset="0"/>
              </a:rPr>
              <a:t>а</a:t>
            </a:r>
            <a:r>
              <a:rPr lang="sr-Latn-CS" altLang="en-US" sz="2200" smtClean="0"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altLang="en-US" sz="2200" smtClean="0">
                <a:latin typeface="Calibri" panose="020F0502020204030204" pitchFamily="34" charset="0"/>
                <a:cs typeface="Times New Roman" panose="02020603050405020304" pitchFamily="18" charset="0"/>
              </a:rPr>
              <a:t>и</a:t>
            </a:r>
            <a:r>
              <a:rPr lang="sr-Latn-CS" altLang="en-US" sz="2200" smtClean="0"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altLang="en-US" sz="2200" smtClean="0">
                <a:latin typeface="Calibri" panose="020F0502020204030204" pitchFamily="34" charset="0"/>
                <a:cs typeface="Times New Roman" panose="02020603050405020304" pitchFamily="18" charset="0"/>
              </a:rPr>
              <a:t>у</a:t>
            </a:r>
            <a:r>
              <a:rPr lang="sr-Latn-CS" altLang="en-US" sz="2200" smtClean="0"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altLang="en-US" sz="2200" smtClean="0">
                <a:latin typeface="Calibri" panose="020F0502020204030204" pitchFamily="34" charset="0"/>
                <a:cs typeface="Times New Roman" panose="02020603050405020304" pitchFamily="18" charset="0"/>
              </a:rPr>
              <a:t>медицини</a:t>
            </a:r>
            <a:r>
              <a:rPr lang="sr-Latn-CS" altLang="en-US" sz="2200" smtClean="0"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altLang="en-US" sz="2200" smtClean="0">
                <a:latin typeface="Calibri" panose="020F0502020204030204" pitchFamily="34" charset="0"/>
                <a:cs typeface="Times New Roman" panose="02020603050405020304" pitchFamily="18" charset="0"/>
              </a:rPr>
              <a:t>такође</a:t>
            </a:r>
            <a:endParaRPr lang="sr-Latn-CS" altLang="en-US" sz="2200" smtClean="0"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eaLnBrk="1" hangingPunct="1">
              <a:buFont typeface="Wingdings" panose="05000000000000000000" pitchFamily="2" charset="2"/>
              <a:buNone/>
            </a:pPr>
            <a:endParaRPr lang="sr-Latn-CS" altLang="en-US" sz="200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buFont typeface="Wingdings" panose="05000000000000000000" pitchFamily="2" charset="2"/>
              <a:buNone/>
            </a:pPr>
            <a:endParaRPr lang="sr-Latn-CS" altLang="en-US" smtClean="0">
              <a:latin typeface="Comic Sans MS" panose="030F0702030302020204" pitchFamily="66" charset="0"/>
            </a:endParaRP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sr-Latn-CS" altLang="en-US" smtClean="0">
                <a:latin typeface="Comic Sans MS" panose="030F0702030302020204" pitchFamily="66" charset="0"/>
              </a:rPr>
              <a:t>  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746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838200" y="1268413"/>
            <a:ext cx="6799263" cy="1303337"/>
          </a:xfrm>
        </p:spPr>
        <p:txBody>
          <a:bodyPr/>
          <a:lstStyle/>
          <a:p>
            <a:pPr eaLnBrk="1" hangingPunct="1"/>
            <a:r>
              <a:rPr lang="sr-Cyrl-CS" altLang="en-US" smtClean="0">
                <a:ln>
                  <a:noFill/>
                </a:ln>
                <a:latin typeface="Comic Sans MS" panose="030F0702030302020204" pitchFamily="66" charset="0"/>
              </a:rPr>
              <a:t>Вертиго</a:t>
            </a:r>
            <a:endParaRPr lang="en-US" altLang="en-US" smtClean="0">
              <a:ln>
                <a:noFill/>
              </a:ln>
              <a:latin typeface="Comic Sans MS" panose="030F0702030302020204" pitchFamily="66" charset="0"/>
            </a:endParaRPr>
          </a:p>
        </p:txBody>
      </p:sp>
      <p:sp>
        <p:nvSpPr>
          <p:cNvPr id="60419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846138" y="2219325"/>
            <a:ext cx="7129462" cy="4191000"/>
          </a:xfrm>
        </p:spPr>
        <p:txBody>
          <a:bodyPr rtlCol="0">
            <a:normAutofit fontScale="77500" lnSpcReduction="20000"/>
          </a:bodyPr>
          <a:lstStyle/>
          <a:p>
            <a:pPr eaLnBrk="1" fontAlgn="auto" hangingPunct="1">
              <a:buFont typeface="Arial"/>
              <a:buChar char="•"/>
              <a:defRPr/>
            </a:pPr>
            <a:endParaRPr lang="en-US" sz="26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" panose="020F0502020204030204" pitchFamily="34" charset="0"/>
            </a:endParaRPr>
          </a:p>
          <a:p>
            <a:pPr eaLnBrk="1" fontAlgn="auto" hangingPunct="1">
              <a:buFont typeface="Arial"/>
              <a:buChar char="•"/>
              <a:defRPr/>
            </a:pPr>
            <a:r>
              <a:rPr lang="sr-Cyrl-RS" sz="2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Обично је праћен мучнином и повраћањем</a:t>
            </a:r>
            <a:endParaRPr lang="en-US" sz="2600" dirty="0">
              <a:solidFill>
                <a:schemeClr val="tx1">
                  <a:lumMod val="85000"/>
                  <a:lumOff val="15000"/>
                </a:schemeClr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eaLnBrk="1" fontAlgn="auto" hangingPunct="1">
              <a:buFont typeface="Arial"/>
              <a:buChar char="•"/>
              <a:defRPr/>
            </a:pPr>
            <a:r>
              <a:rPr lang="sr-Cyrl-CS" sz="2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Субјективни</a:t>
            </a:r>
            <a:r>
              <a:rPr lang="sr-Latn-CS" sz="2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вертиго</a:t>
            </a:r>
            <a:endParaRPr lang="sr-Latn-CS" sz="2600" b="1" dirty="0" smtClean="0">
              <a:solidFill>
                <a:schemeClr val="tx1">
                  <a:lumMod val="85000"/>
                  <a:lumOff val="15000"/>
                </a:schemeClr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eaLnBrk="1" fontAlgn="auto" hangingPunct="1">
              <a:buFont typeface="Wingdings" panose="05000000000000000000" pitchFamily="2" charset="2"/>
              <a:buNone/>
              <a:defRPr/>
            </a:pPr>
            <a:r>
              <a:rPr lang="sr-Latn-CS" sz="2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     - </a:t>
            </a:r>
            <a:r>
              <a:rPr lang="sr-Cyrl-CS" sz="2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пацијент</a:t>
            </a:r>
            <a:r>
              <a:rPr lang="sr-Latn-CS" sz="2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осећа</a:t>
            </a:r>
            <a:r>
              <a:rPr lang="sr-Latn-CS" sz="2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вртоглавицу</a:t>
            </a:r>
            <a:r>
              <a:rPr lang="sr-Latn-CS" sz="2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али</a:t>
            </a:r>
            <a:r>
              <a:rPr lang="sr-Latn-CS" sz="2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нема</a:t>
            </a:r>
            <a:r>
              <a:rPr lang="sr-Latn-CS" sz="2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објективних</a:t>
            </a:r>
            <a:r>
              <a:rPr lang="sr-Latn-CS" sz="2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знакова</a:t>
            </a:r>
            <a:endParaRPr lang="en-US" sz="26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eaLnBrk="1" fontAlgn="auto" hangingPunct="1">
              <a:buFont typeface="Arial"/>
              <a:buChar char="•"/>
              <a:defRPr/>
            </a:pPr>
            <a:r>
              <a:rPr lang="sr-Cyrl-CS" sz="2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Објективни</a:t>
            </a:r>
            <a:r>
              <a:rPr lang="sr-Latn-CS" sz="2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вертиго</a:t>
            </a:r>
            <a:r>
              <a:rPr lang="sr-Latn-CS" sz="2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  <a:p>
            <a:pPr eaLnBrk="1" fontAlgn="auto" hangingPunct="1">
              <a:buFont typeface="Wingdings" panose="05000000000000000000" pitchFamily="2" charset="2"/>
              <a:buNone/>
              <a:defRPr/>
            </a:pPr>
            <a:r>
              <a:rPr lang="sr-Latn-CS" sz="2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   - </a:t>
            </a:r>
            <a:r>
              <a:rPr lang="sr-Cyrl-CS" sz="2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објективни</a:t>
            </a:r>
            <a:r>
              <a:rPr lang="sr-Latn-CS" sz="2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знаци</a:t>
            </a:r>
            <a:r>
              <a:rPr lang="sr-Latn-CS" sz="2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вертига</a:t>
            </a:r>
            <a:endParaRPr lang="sr-Latn-CS" sz="26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eaLnBrk="1" fontAlgn="auto" hangingPunct="1">
              <a:buFont typeface="Wingdings" panose="05000000000000000000" pitchFamily="2" charset="2"/>
              <a:buNone/>
              <a:defRPr/>
            </a:pPr>
            <a:r>
              <a:rPr lang="sr-Latn-CS" sz="2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                    - </a:t>
            </a:r>
            <a:r>
              <a:rPr lang="sr-Cyrl-CS" sz="26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н</a:t>
            </a:r>
            <a:r>
              <a:rPr lang="sr-Cyrl-CS" sz="2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истагмус</a:t>
            </a:r>
            <a:endParaRPr lang="sr-Latn-CS" sz="26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eaLnBrk="1" fontAlgn="auto" hangingPunct="1">
              <a:buFont typeface="Wingdings" panose="05000000000000000000" pitchFamily="2" charset="2"/>
              <a:buNone/>
              <a:defRPr/>
            </a:pPr>
            <a:r>
              <a:rPr lang="sr-Latn-CS" sz="2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                    - </a:t>
            </a:r>
            <a:r>
              <a:rPr lang="sr-Cyrl-CS" sz="2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повраћање</a:t>
            </a:r>
            <a:r>
              <a:rPr lang="sr-Latn-CS" sz="2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sr-Cyrl-CS" sz="2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мука</a:t>
            </a:r>
            <a:endParaRPr lang="sr-Latn-CS" sz="26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eaLnBrk="1" fontAlgn="auto" hangingPunct="1">
              <a:buFont typeface="Wingdings" panose="05000000000000000000" pitchFamily="2" charset="2"/>
              <a:buNone/>
              <a:defRPr/>
            </a:pPr>
            <a:r>
              <a:rPr lang="sr-Latn-C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</a:t>
            </a:r>
          </a:p>
          <a:p>
            <a:pPr eaLnBrk="1" fontAlgn="auto" hangingPunct="1">
              <a:buFont typeface="Wingdings" panose="05000000000000000000" pitchFamily="2" charset="2"/>
              <a:buNone/>
              <a:defRPr/>
            </a:pPr>
            <a:r>
              <a:rPr lang="sr-Latn-C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omic Sans MS" pitchFamily="66" charset="0"/>
              </a:rPr>
              <a:t>            </a:t>
            </a:r>
            <a:r>
              <a:rPr lang="sr-Latn-CS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endParaRPr lang="en-US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770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611188" y="1187450"/>
            <a:ext cx="6799262" cy="1303338"/>
          </a:xfrm>
        </p:spPr>
        <p:txBody>
          <a:bodyPr/>
          <a:lstStyle/>
          <a:p>
            <a:pPr eaLnBrk="1" hangingPunct="1"/>
            <a:r>
              <a:rPr lang="sr-Cyrl-CS" altLang="en-US" smtClean="0">
                <a:ln>
                  <a:noFill/>
                </a:ln>
                <a:latin typeface="Comic Sans MS" panose="030F0702030302020204" pitchFamily="66" charset="0"/>
              </a:rPr>
              <a:t>Вертиго</a:t>
            </a:r>
            <a:r>
              <a:rPr lang="sr-Latn-CS" altLang="en-US" smtClean="0">
                <a:ln>
                  <a:noFill/>
                </a:ln>
                <a:latin typeface="Comic Sans MS" panose="030F0702030302020204" pitchFamily="66" charset="0"/>
              </a:rPr>
              <a:t> </a:t>
            </a:r>
            <a:endParaRPr lang="en-US" altLang="en-US" smtClean="0">
              <a:ln>
                <a:noFill/>
              </a:ln>
              <a:latin typeface="Comic Sans MS" panose="030F0702030302020204" pitchFamily="66" charset="0"/>
            </a:endParaRPr>
          </a:p>
        </p:txBody>
      </p:sp>
      <p:sp>
        <p:nvSpPr>
          <p:cNvPr id="61443" name="Rectangle 3"/>
          <p:cNvSpPr>
            <a:spLocks noGrp="1" noRot="1" noChangeArrowheads="1"/>
          </p:cNvSpPr>
          <p:nvPr>
            <p:ph idx="1"/>
          </p:nvPr>
        </p:nvSpPr>
        <p:spPr/>
        <p:txBody>
          <a:bodyPr rtlCol="0">
            <a:normAutofit fontScale="85000" lnSpcReduction="20000"/>
          </a:bodyPr>
          <a:lstStyle/>
          <a:p>
            <a:pPr eaLnBrk="1" fontAlgn="auto" hangingPunct="1">
              <a:buFont typeface="Arial"/>
              <a:buChar char="•"/>
              <a:defRPr/>
            </a:pPr>
            <a:r>
              <a:rPr lang="sr-Cyrl-R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Утрикулус, сакулус и полукружни канали</a:t>
            </a:r>
          </a:p>
          <a:p>
            <a:pPr eaLnBrk="1" fontAlgn="auto" hangingPunct="1">
              <a:buFont typeface="Arial"/>
              <a:buChar char="•"/>
              <a:defRPr/>
            </a:pPr>
            <a:r>
              <a:rPr lang="sr-Cyrl-R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Линеарна и ротациона убрзања главе</a:t>
            </a:r>
          </a:p>
          <a:p>
            <a:pPr eaLnBrk="1" fontAlgn="auto" hangingPunct="1">
              <a:buFont typeface="Arial"/>
              <a:buChar char="•"/>
              <a:defRPr/>
            </a:pPr>
            <a:r>
              <a:rPr lang="sr-Cyrl-R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Н. вестибуларис, вестибуларна једра</a:t>
            </a:r>
          </a:p>
          <a:p>
            <a:pPr eaLnBrk="1" fontAlgn="auto" hangingPunct="1">
              <a:buFont typeface="Arial"/>
              <a:buChar char="•"/>
              <a:defRPr/>
            </a:pPr>
            <a:r>
              <a:rPr lang="sr-Cyrl-R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Вестибулоспинални пут – предњи рогови кичмене мождине</a:t>
            </a:r>
          </a:p>
          <a:p>
            <a:pPr eaLnBrk="1" fontAlgn="auto" hangingPunct="1">
              <a:buFont typeface="Arial"/>
              <a:buChar char="•"/>
              <a:defRPr/>
            </a:pPr>
            <a:r>
              <a:rPr lang="sr-Cyrl-R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 малим мозгом</a:t>
            </a:r>
          </a:p>
          <a:p>
            <a:pPr eaLnBrk="1" fontAlgn="auto" hangingPunct="1">
              <a:buFont typeface="Arial"/>
              <a:buChar char="•"/>
              <a:defRPr/>
            </a:pPr>
            <a:r>
              <a:rPr lang="sr-Cyrl-R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 једрима 3, 4 и 6 кранијалног нерва</a:t>
            </a:r>
          </a:p>
          <a:p>
            <a:pPr eaLnBrk="1" fontAlgn="auto" hangingPunct="1">
              <a:buFont typeface="Arial"/>
              <a:buChar char="•"/>
              <a:defRPr/>
            </a:pPr>
            <a:r>
              <a:rPr lang="sr-Cyrl-R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 ретикуларном формацијом понса</a:t>
            </a:r>
          </a:p>
          <a:p>
            <a:pPr eaLnBrk="1" fontAlgn="auto" hangingPunct="1">
              <a:buFont typeface="Arial"/>
              <a:buChar char="•"/>
              <a:defRPr/>
            </a:pPr>
            <a:r>
              <a:rPr lang="sr-Cyrl-R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 кором темпоралног режња</a:t>
            </a:r>
          </a:p>
          <a:p>
            <a:pPr eaLnBrk="1" fontAlgn="auto" hangingPunct="1">
              <a:buFont typeface="Arial"/>
              <a:buChar char="•"/>
              <a:defRPr/>
            </a:pPr>
            <a:endParaRPr lang="sr-Latn-CS" dirty="0" smtClean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60772" name="Picture 2" descr="Резултат слика за utriculus sacculu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8575" y="620713"/>
            <a:ext cx="2184400" cy="2227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79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1042988" y="1268413"/>
            <a:ext cx="6799262" cy="1303337"/>
          </a:xfrm>
        </p:spPr>
        <p:txBody>
          <a:bodyPr/>
          <a:lstStyle/>
          <a:p>
            <a:pPr eaLnBrk="1" hangingPunct="1"/>
            <a:r>
              <a:rPr lang="sr-Cyrl-CS" altLang="en-US" smtClean="0">
                <a:ln>
                  <a:noFill/>
                </a:ln>
                <a:latin typeface="Comic Sans MS" panose="030F0702030302020204" pitchFamily="66" charset="0"/>
              </a:rPr>
              <a:t>Периферни вертиго</a:t>
            </a:r>
            <a:r>
              <a:rPr lang="sr-Latn-CS" altLang="en-US" smtClean="0">
                <a:ln>
                  <a:noFill/>
                </a:ln>
                <a:latin typeface="Comic Sans MS" panose="030F0702030302020204" pitchFamily="66" charset="0"/>
              </a:rPr>
              <a:t> </a:t>
            </a:r>
            <a:endParaRPr lang="en-US" altLang="en-US" smtClean="0">
              <a:ln>
                <a:noFill/>
              </a:ln>
              <a:latin typeface="Comic Sans MS" panose="030F0702030302020204" pitchFamily="66" charset="0"/>
            </a:endParaRPr>
          </a:p>
        </p:txBody>
      </p:sp>
      <p:sp>
        <p:nvSpPr>
          <p:cNvPr id="61443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176338" y="2781300"/>
            <a:ext cx="7140575" cy="3444875"/>
          </a:xfrm>
        </p:spPr>
        <p:txBody>
          <a:bodyPr rtlCol="0">
            <a:normAutofit/>
          </a:bodyPr>
          <a:lstStyle/>
          <a:p>
            <a:pPr eaLnBrk="1" fontAlgn="auto" hangingPunct="1">
              <a:buFont typeface="Arial"/>
              <a:buChar char="•"/>
              <a:defRPr/>
            </a:pPr>
            <a:r>
              <a:rPr lang="sr-Cyrl-R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Изазван лезијом лабиринта</a:t>
            </a:r>
          </a:p>
          <a:p>
            <a:pPr eaLnBrk="1" fontAlgn="auto" hangingPunct="1">
              <a:buFont typeface="Arial"/>
              <a:buChar char="•"/>
              <a:defRPr/>
            </a:pPr>
            <a:r>
              <a:rPr lang="sr-Cyrl-R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Напади вртоглавице, 1 до 2 сата, мука, повраћање</a:t>
            </a:r>
          </a:p>
          <a:p>
            <a:pPr eaLnBrk="1" fontAlgn="auto" hangingPunct="1">
              <a:buFont typeface="Arial"/>
              <a:buChar char="•"/>
              <a:defRPr/>
            </a:pPr>
            <a:r>
              <a:rPr lang="sr-Cyrl-R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Хоризонтални нистагмус или ротаторан са брзом фазом на страну супротну од лезије</a:t>
            </a:r>
          </a:p>
          <a:p>
            <a:pPr eaLnBrk="1" fontAlgn="auto" hangingPunct="1">
              <a:buFont typeface="Arial"/>
              <a:buChar char="•"/>
              <a:defRPr/>
            </a:pPr>
            <a:r>
              <a:rPr lang="sr-Cyrl-R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Скреће на страну оштећења</a:t>
            </a:r>
          </a:p>
          <a:p>
            <a:pPr eaLnBrk="1" fontAlgn="auto" hangingPunct="1">
              <a:buFont typeface="Arial"/>
              <a:buChar char="•"/>
              <a:defRPr/>
            </a:pPr>
            <a:r>
              <a:rPr lang="sr-Cyrl-R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Кондуктивна наглувост и тинитус</a:t>
            </a:r>
          </a:p>
          <a:p>
            <a:pPr eaLnBrk="1" fontAlgn="auto" hangingPunct="1">
              <a:buFont typeface="Arial"/>
              <a:buChar char="•"/>
              <a:defRPr/>
            </a:pPr>
            <a:endParaRPr lang="sr-Latn-CS" dirty="0" smtClean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818" name="Title 1"/>
          <p:cNvSpPr>
            <a:spLocks noGrp="1"/>
          </p:cNvSpPr>
          <p:nvPr>
            <p:ph type="title"/>
          </p:nvPr>
        </p:nvSpPr>
        <p:spPr>
          <a:xfrm>
            <a:off x="1089025" y="1404938"/>
            <a:ext cx="6799263" cy="1303337"/>
          </a:xfrm>
        </p:spPr>
        <p:txBody>
          <a:bodyPr/>
          <a:lstStyle/>
          <a:p>
            <a:r>
              <a:rPr lang="sr-Cyrl-RS" altLang="en-US" smtClean="0">
                <a:ln>
                  <a:noFill/>
                </a:ln>
                <a:latin typeface="Comic Sans MS" panose="030F0702030302020204" pitchFamily="66" charset="0"/>
              </a:rPr>
              <a:t>Мениерова болест</a:t>
            </a:r>
            <a:endParaRPr lang="sr-Latn-RS" altLang="en-US" smtClean="0">
              <a:ln>
                <a:noFill/>
              </a:ln>
              <a:latin typeface="Comic Sans MS" panose="030F0702030302020204" pitchFamily="66" charset="0"/>
            </a:endParaRPr>
          </a:p>
        </p:txBody>
      </p:sp>
      <p:sp>
        <p:nvSpPr>
          <p:cNvPr id="162819" name="Content Placeholder 2"/>
          <p:cNvSpPr>
            <a:spLocks noGrp="1"/>
          </p:cNvSpPr>
          <p:nvPr>
            <p:ph idx="1"/>
          </p:nvPr>
        </p:nvSpPr>
        <p:spPr>
          <a:xfrm>
            <a:off x="1116013" y="2708275"/>
            <a:ext cx="6799262" cy="3444875"/>
          </a:xfrm>
        </p:spPr>
        <p:txBody>
          <a:bodyPr/>
          <a:lstStyle/>
          <a:p>
            <a:r>
              <a:rPr lang="sr-Cyrl-RS" altLang="en-US" smtClean="0">
                <a:latin typeface="Calibri" panose="020F0502020204030204" pitchFamily="34" charset="0"/>
              </a:rPr>
              <a:t>Понављана вртоглавица</a:t>
            </a:r>
          </a:p>
          <a:p>
            <a:r>
              <a:rPr lang="sr-Cyrl-RS" altLang="en-US" smtClean="0">
                <a:latin typeface="Calibri" panose="020F0502020204030204" pitchFamily="34" charset="0"/>
              </a:rPr>
              <a:t>Мука</a:t>
            </a:r>
          </a:p>
          <a:p>
            <a:r>
              <a:rPr lang="sr-Cyrl-RS" altLang="en-US" smtClean="0">
                <a:latin typeface="Calibri" panose="020F0502020204030204" pitchFamily="34" charset="0"/>
              </a:rPr>
              <a:t>Повраћање</a:t>
            </a:r>
          </a:p>
          <a:p>
            <a:r>
              <a:rPr lang="sr-Cyrl-RS" altLang="en-US" smtClean="0">
                <a:latin typeface="Calibri" panose="020F0502020204030204" pitchFamily="34" charset="0"/>
              </a:rPr>
              <a:t>Наглувост прогресивна</a:t>
            </a:r>
          </a:p>
          <a:p>
            <a:r>
              <a:rPr lang="sr-Cyrl-RS" altLang="en-US" smtClean="0">
                <a:latin typeface="Calibri" panose="020F0502020204030204" pitchFamily="34" charset="0"/>
              </a:rPr>
              <a:t>Тинитус</a:t>
            </a:r>
          </a:p>
          <a:p>
            <a:r>
              <a:rPr lang="sr-Cyrl-RS" altLang="en-US" smtClean="0">
                <a:latin typeface="Calibri" panose="020F0502020204030204" pitchFamily="34" charset="0"/>
              </a:rPr>
              <a:t>Дегенерација Кортијевог органа</a:t>
            </a:r>
          </a:p>
          <a:p>
            <a:r>
              <a:rPr lang="sr-Cyrl-RS" altLang="en-US" smtClean="0">
                <a:latin typeface="Calibri" panose="020F0502020204030204" pitchFamily="34" charset="0"/>
              </a:rPr>
              <a:t>Трајна глувоћа</a:t>
            </a:r>
            <a:endParaRPr lang="sr-Latn-RS" altLang="en-US" smtClean="0">
              <a:latin typeface="Calibri" panose="020F050202020403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42" name="Title 1"/>
          <p:cNvSpPr>
            <a:spLocks noGrp="1"/>
          </p:cNvSpPr>
          <p:nvPr>
            <p:ph type="title"/>
          </p:nvPr>
        </p:nvSpPr>
        <p:spPr>
          <a:xfrm>
            <a:off x="1042988" y="1052513"/>
            <a:ext cx="6799262" cy="1303337"/>
          </a:xfrm>
        </p:spPr>
        <p:txBody>
          <a:bodyPr/>
          <a:lstStyle/>
          <a:p>
            <a:r>
              <a:rPr lang="sr-Cyrl-RS" altLang="en-US" smtClean="0">
                <a:ln>
                  <a:noFill/>
                </a:ln>
                <a:latin typeface="Comic Sans MS" panose="030F0702030302020204" pitchFamily="66" charset="0"/>
              </a:rPr>
              <a:t>Бенигни пароксизмални вертиго</a:t>
            </a:r>
            <a:endParaRPr lang="sr-Latn-RS" altLang="en-US" smtClean="0">
              <a:ln>
                <a:noFill/>
              </a:ln>
              <a:latin typeface="Comic Sans MS" panose="030F0702030302020204" pitchFamily="66" charset="0"/>
            </a:endParaRPr>
          </a:p>
        </p:txBody>
      </p:sp>
      <p:sp>
        <p:nvSpPr>
          <p:cNvPr id="163843" name="Content Placeholder 2"/>
          <p:cNvSpPr>
            <a:spLocks noGrp="1"/>
          </p:cNvSpPr>
          <p:nvPr>
            <p:ph idx="1"/>
          </p:nvPr>
        </p:nvSpPr>
        <p:spPr>
          <a:xfrm>
            <a:off x="1176338" y="2781300"/>
            <a:ext cx="7356475" cy="3444875"/>
          </a:xfrm>
        </p:spPr>
        <p:txBody>
          <a:bodyPr/>
          <a:lstStyle/>
          <a:p>
            <a:r>
              <a:rPr lang="sr-Cyrl-RS" altLang="en-US" smtClean="0">
                <a:latin typeface="Calibri" panose="020F0502020204030204" pitchFamily="34" charset="0"/>
              </a:rPr>
              <a:t>Нагли напади краткотрајне вртоглавице (мање од минута)</a:t>
            </a:r>
          </a:p>
          <a:p>
            <a:r>
              <a:rPr lang="sr-Cyrl-RS" altLang="en-US" smtClean="0">
                <a:latin typeface="Calibri" panose="020F0502020204030204" pitchFamily="34" charset="0"/>
              </a:rPr>
              <a:t>Покрети главе при легању и окретању</a:t>
            </a:r>
          </a:p>
          <a:p>
            <a:r>
              <a:rPr lang="sr-Cyrl-RS" altLang="en-US" smtClean="0">
                <a:latin typeface="Calibri" panose="020F0502020204030204" pitchFamily="34" charset="0"/>
              </a:rPr>
              <a:t>Дислокација материјала из отолита у полукружне каналиће</a:t>
            </a:r>
          </a:p>
          <a:p>
            <a:r>
              <a:rPr lang="sr-Cyrl-RS" altLang="en-US" smtClean="0">
                <a:latin typeface="Calibri" panose="020F0502020204030204" pitchFamily="34" charset="0"/>
              </a:rPr>
              <a:t>Ретко се срећу кинетозе, пурулентни лабиринтитис, оштећења лековима</a:t>
            </a:r>
            <a:endParaRPr lang="sr-Latn-RS" altLang="en-US" smtClean="0">
              <a:latin typeface="Calibri" panose="020F050202020403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866" name="Title 1"/>
          <p:cNvSpPr>
            <a:spLocks noGrp="1"/>
          </p:cNvSpPr>
          <p:nvPr>
            <p:ph type="title"/>
          </p:nvPr>
        </p:nvSpPr>
        <p:spPr>
          <a:xfrm>
            <a:off x="1171575" y="1125538"/>
            <a:ext cx="6799263" cy="1301750"/>
          </a:xfrm>
        </p:spPr>
        <p:txBody>
          <a:bodyPr/>
          <a:lstStyle/>
          <a:p>
            <a:r>
              <a:rPr lang="sr-Cyrl-RS" altLang="en-US" smtClean="0">
                <a:ln>
                  <a:noFill/>
                </a:ln>
                <a:latin typeface="Comic Sans MS" panose="030F0702030302020204" pitchFamily="66" charset="0"/>
              </a:rPr>
              <a:t>Оштећење</a:t>
            </a:r>
            <a:r>
              <a:rPr lang="sr-Cyrl-RS" altLang="en-US" smtClean="0">
                <a:ln>
                  <a:noFill/>
                </a:ln>
              </a:rPr>
              <a:t> </a:t>
            </a:r>
            <a:r>
              <a:rPr lang="sr-Cyrl-RS" altLang="en-US" smtClean="0">
                <a:ln>
                  <a:noFill/>
                </a:ln>
                <a:latin typeface="Comic Sans MS" panose="030F0702030302020204" pitchFamily="66" charset="0"/>
              </a:rPr>
              <a:t>вестибуларног</a:t>
            </a:r>
            <a:br>
              <a:rPr lang="sr-Cyrl-RS" altLang="en-US" smtClean="0">
                <a:ln>
                  <a:noFill/>
                </a:ln>
                <a:latin typeface="Comic Sans MS" panose="030F0702030302020204" pitchFamily="66" charset="0"/>
              </a:rPr>
            </a:br>
            <a:r>
              <a:rPr lang="sr-Cyrl-RS" altLang="en-US" smtClean="0">
                <a:ln>
                  <a:noFill/>
                </a:ln>
                <a:latin typeface="Comic Sans MS" panose="030F0702030302020204" pitchFamily="66" charset="0"/>
              </a:rPr>
              <a:t>нерва</a:t>
            </a:r>
            <a:endParaRPr lang="sr-Latn-RS" altLang="en-US" smtClean="0">
              <a:ln>
                <a:noFill/>
              </a:ln>
              <a:latin typeface="Comic Sans MS" panose="030F0702030302020204" pitchFamily="66" charset="0"/>
            </a:endParaRPr>
          </a:p>
        </p:txBody>
      </p:sp>
      <p:sp>
        <p:nvSpPr>
          <p:cNvPr id="164867" name="Content Placeholder 2"/>
          <p:cNvSpPr>
            <a:spLocks noGrp="1"/>
          </p:cNvSpPr>
          <p:nvPr>
            <p:ph idx="1"/>
          </p:nvPr>
        </p:nvSpPr>
        <p:spPr>
          <a:xfrm>
            <a:off x="1176338" y="2781300"/>
            <a:ext cx="6799262" cy="3444875"/>
          </a:xfrm>
        </p:spPr>
        <p:txBody>
          <a:bodyPr/>
          <a:lstStyle/>
          <a:p>
            <a:r>
              <a:rPr lang="sr-Cyrl-RS" altLang="en-US" smtClean="0">
                <a:latin typeface="Calibri" panose="020F0502020204030204" pitchFamily="34" charset="0"/>
              </a:rPr>
              <a:t>Интезивна вртоглавица</a:t>
            </a:r>
          </a:p>
          <a:p>
            <a:r>
              <a:rPr lang="sr-Cyrl-RS" altLang="en-US" smtClean="0">
                <a:latin typeface="Calibri" panose="020F0502020204030204" pitchFamily="34" charset="0"/>
              </a:rPr>
              <a:t>Нистагмус </a:t>
            </a:r>
          </a:p>
          <a:p>
            <a:r>
              <a:rPr lang="sr-Cyrl-RS" altLang="en-US" smtClean="0">
                <a:latin typeface="Calibri" panose="020F0502020204030204" pitchFamily="34" charset="0"/>
              </a:rPr>
              <a:t>Несигуран ход у страну лезије</a:t>
            </a:r>
          </a:p>
          <a:p>
            <a:r>
              <a:rPr lang="sr-Cyrl-RS" altLang="en-US" smtClean="0">
                <a:latin typeface="Calibri" panose="020F0502020204030204" pitchFamily="34" charset="0"/>
              </a:rPr>
              <a:t>Сензоринеурална наглувост</a:t>
            </a:r>
          </a:p>
          <a:p>
            <a:r>
              <a:rPr lang="sr-Cyrl-RS" altLang="en-US" smtClean="0">
                <a:latin typeface="Calibri" panose="020F0502020204030204" pitchFamily="34" charset="0"/>
              </a:rPr>
              <a:t>Тинитус</a:t>
            </a:r>
          </a:p>
          <a:p>
            <a:r>
              <a:rPr lang="sr-Cyrl-RS" altLang="en-US" smtClean="0">
                <a:latin typeface="Calibri" panose="020F0502020204030204" pitchFamily="34" charset="0"/>
              </a:rPr>
              <a:t>ПЦУ лезије (угашен корнелани рефлекс, /ми КН)</a:t>
            </a:r>
            <a:endParaRPr lang="sr-Latn-RS" altLang="en-US" smtClean="0">
              <a:latin typeface="Calibri" panose="020F050202020403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890" name="Title 1"/>
          <p:cNvSpPr>
            <a:spLocks noGrp="1"/>
          </p:cNvSpPr>
          <p:nvPr>
            <p:ph type="title"/>
          </p:nvPr>
        </p:nvSpPr>
        <p:spPr>
          <a:xfrm>
            <a:off x="1176338" y="1268413"/>
            <a:ext cx="6799262" cy="1303337"/>
          </a:xfrm>
        </p:spPr>
        <p:txBody>
          <a:bodyPr/>
          <a:lstStyle/>
          <a:p>
            <a:r>
              <a:rPr lang="sr-Cyrl-RS" altLang="en-US" smtClean="0">
                <a:ln>
                  <a:noFill/>
                </a:ln>
                <a:latin typeface="Comic Sans MS" panose="030F0702030302020204" pitchFamily="66" charset="0"/>
              </a:rPr>
              <a:t>Вестибуларни неуронитис</a:t>
            </a:r>
            <a:endParaRPr lang="sr-Latn-RS" altLang="en-US" smtClean="0">
              <a:ln>
                <a:noFill/>
              </a:ln>
              <a:latin typeface="Comic Sans MS" panose="030F0702030302020204" pitchFamily="66" charset="0"/>
            </a:endParaRPr>
          </a:p>
        </p:txBody>
      </p:sp>
      <p:sp>
        <p:nvSpPr>
          <p:cNvPr id="165891" name="Content Placeholder 2"/>
          <p:cNvSpPr>
            <a:spLocks noGrp="1"/>
          </p:cNvSpPr>
          <p:nvPr>
            <p:ph idx="1"/>
          </p:nvPr>
        </p:nvSpPr>
        <p:spPr>
          <a:xfrm>
            <a:off x="1176338" y="2708275"/>
            <a:ext cx="7212012" cy="3444875"/>
          </a:xfrm>
        </p:spPr>
        <p:txBody>
          <a:bodyPr/>
          <a:lstStyle/>
          <a:p>
            <a:r>
              <a:rPr lang="sr-Cyrl-RS" altLang="en-US" smtClean="0">
                <a:latin typeface="Calibri" panose="020F0502020204030204" pitchFamily="34" charset="0"/>
              </a:rPr>
              <a:t>Запаљенска етиологија (вирусне инфекције горњег респираторног тракта)</a:t>
            </a:r>
          </a:p>
          <a:p>
            <a:r>
              <a:rPr lang="sr-Cyrl-RS" altLang="en-US" smtClean="0">
                <a:latin typeface="Calibri" panose="020F0502020204030204" pitchFamily="34" charset="0"/>
              </a:rPr>
              <a:t>Изоловани напади тешке вртоглавице</a:t>
            </a:r>
          </a:p>
          <a:p>
            <a:r>
              <a:rPr lang="sr-Cyrl-RS" altLang="en-US" smtClean="0">
                <a:latin typeface="Calibri" panose="020F0502020204030204" pitchFamily="34" charset="0"/>
              </a:rPr>
              <a:t>Интезивна мука и повраћање</a:t>
            </a:r>
          </a:p>
          <a:p>
            <a:r>
              <a:rPr lang="sr-Cyrl-RS" altLang="en-US" smtClean="0">
                <a:latin typeface="Calibri" panose="020F0502020204030204" pitchFamily="34" charset="0"/>
              </a:rPr>
              <a:t>Без наглувости и тинитуса</a:t>
            </a:r>
          </a:p>
          <a:p>
            <a:r>
              <a:rPr lang="sr-Cyrl-RS" altLang="en-US" smtClean="0">
                <a:latin typeface="Calibri" panose="020F0502020204030204" pitchFamily="34" charset="0"/>
              </a:rPr>
              <a:t>Тешка слика са повољним исходом</a:t>
            </a:r>
            <a:endParaRPr lang="sr-Latn-RS" altLang="en-US" smtClean="0">
              <a:latin typeface="Calibri" panose="020F050202020403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31913" y="2636838"/>
            <a:ext cx="6799262" cy="3444875"/>
          </a:xfrm>
        </p:spPr>
        <p:txBody>
          <a:bodyPr rtlCol="0">
            <a:normAutofit fontScale="92500" lnSpcReduction="10000"/>
          </a:bodyPr>
          <a:lstStyle/>
          <a:p>
            <a:pPr eaLnBrk="1" fontAlgn="auto" hangingPunct="1">
              <a:buFont typeface="Arial"/>
              <a:buChar char="•"/>
              <a:defRPr/>
            </a:pPr>
            <a:r>
              <a:rPr lang="sr-Cyrl-RS" dirty="0" smtClean="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РЕМ</a:t>
            </a:r>
            <a:r>
              <a:rPr lang="sr-Latn-CS" dirty="0" smtClean="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RS" dirty="0" smtClean="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спавање</a:t>
            </a:r>
            <a:r>
              <a:rPr lang="sr-Latn-CS" dirty="0" smtClean="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– 20-25% </a:t>
            </a:r>
            <a:r>
              <a:rPr lang="sr-Cyrl-RS" dirty="0" smtClean="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активности</a:t>
            </a:r>
            <a:r>
              <a:rPr lang="sr-Latn-CS" dirty="0" smtClean="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 </a:t>
            </a:r>
            <a:endParaRPr lang="sr-Cyrl-RS" dirty="0" smtClean="0">
              <a:solidFill>
                <a:schemeClr val="tx1"/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eaLnBrk="1" fontAlgn="auto" hangingPunct="1">
              <a:buFontTx/>
              <a:buChar char="-"/>
              <a:defRPr/>
            </a:pPr>
            <a:r>
              <a:rPr lang="sr-Cyrl-RS" dirty="0" smtClean="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јавља</a:t>
            </a:r>
            <a:r>
              <a:rPr lang="sr-Latn-CS" dirty="0" smtClean="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RS" dirty="0" smtClean="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се</a:t>
            </a:r>
            <a:r>
              <a:rPr lang="sr-Latn-CS" dirty="0" smtClean="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RS" dirty="0" smtClean="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након</a:t>
            </a:r>
            <a:r>
              <a:rPr lang="sr-Latn-CS" dirty="0" smtClean="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RS" dirty="0" smtClean="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бар</a:t>
            </a:r>
            <a:r>
              <a:rPr lang="sr-Latn-CS" dirty="0" smtClean="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1 </a:t>
            </a:r>
            <a:r>
              <a:rPr lang="sr-Cyrl-RS" dirty="0" smtClean="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циклуса</a:t>
            </a:r>
            <a:r>
              <a:rPr lang="sr-Latn-CS" dirty="0" smtClean="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RS" dirty="0" smtClean="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НРЕМ</a:t>
            </a:r>
            <a:r>
              <a:rPr lang="sr-Latn-CS" dirty="0" smtClean="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RS" dirty="0" smtClean="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спавања</a:t>
            </a:r>
            <a:r>
              <a:rPr lang="sr-Latn-CS" dirty="0" smtClean="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(</a:t>
            </a:r>
            <a:r>
              <a:rPr lang="sr-Cyrl-RS" dirty="0" smtClean="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око</a:t>
            </a:r>
            <a:r>
              <a:rPr lang="sr-Latn-CS" dirty="0" smtClean="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90 </a:t>
            </a:r>
            <a:r>
              <a:rPr lang="sr-Cyrl-RS" dirty="0" smtClean="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мин</a:t>
            </a:r>
            <a:r>
              <a:rPr lang="sr-Latn-CS" dirty="0" smtClean="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)</a:t>
            </a:r>
            <a:endParaRPr lang="sr-Cyrl-RS" dirty="0" smtClean="0">
              <a:solidFill>
                <a:schemeClr val="tx1"/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eaLnBrk="1" fontAlgn="auto" hangingPunct="1">
              <a:buFontTx/>
              <a:buChar char="-"/>
              <a:defRPr/>
            </a:pPr>
            <a:r>
              <a:rPr lang="sr-Cyrl-RS" dirty="0" smtClean="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траје</a:t>
            </a:r>
            <a:r>
              <a:rPr lang="sr-Latn-CS" dirty="0" smtClean="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10-20 </a:t>
            </a:r>
            <a:r>
              <a:rPr lang="sr-Cyrl-RS" dirty="0" smtClean="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мин</a:t>
            </a:r>
          </a:p>
          <a:p>
            <a:pPr eaLnBrk="1" fontAlgn="auto" hangingPunct="1">
              <a:buFontTx/>
              <a:buChar char="-"/>
              <a:defRPr/>
            </a:pPr>
            <a:r>
              <a:rPr lang="sr-Cyrl-RS" dirty="0" smtClean="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продужава</a:t>
            </a:r>
            <a:r>
              <a:rPr lang="sr-Latn-CS" dirty="0" smtClean="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RS" dirty="0" smtClean="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се</a:t>
            </a:r>
            <a:r>
              <a:rPr lang="sr-Latn-CS" dirty="0" smtClean="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RS" dirty="0" smtClean="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са</a:t>
            </a:r>
            <a:r>
              <a:rPr lang="sr-Latn-CS" dirty="0" smtClean="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RS" dirty="0" smtClean="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трајањем</a:t>
            </a:r>
            <a:r>
              <a:rPr lang="sr-Latn-CS" dirty="0" smtClean="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RS" dirty="0" smtClean="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спавања</a:t>
            </a:r>
            <a:r>
              <a:rPr lang="sr-Latn-CS" dirty="0" smtClean="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RS" dirty="0" smtClean="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у</a:t>
            </a:r>
            <a:r>
              <a:rPr lang="sr-Latn-CS" dirty="0" smtClean="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RS" dirty="0" smtClean="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другој</a:t>
            </a:r>
            <a:r>
              <a:rPr lang="sr-Latn-CS" dirty="0" smtClean="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RS" dirty="0" smtClean="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половини</a:t>
            </a:r>
            <a:r>
              <a:rPr lang="sr-Latn-CS" dirty="0" smtClean="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RS" dirty="0" smtClean="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ноћи</a:t>
            </a:r>
          </a:p>
          <a:p>
            <a:pPr eaLnBrk="1" fontAlgn="auto" hangingPunct="1">
              <a:buFontTx/>
              <a:buChar char="-"/>
              <a:defRPr/>
            </a:pPr>
            <a:r>
              <a:rPr lang="sr-Cyrl-RS" dirty="0" smtClean="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праг</a:t>
            </a:r>
            <a:r>
              <a:rPr lang="sr-Latn-CS" dirty="0" smtClean="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RS" dirty="0" smtClean="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за</a:t>
            </a:r>
            <a:r>
              <a:rPr lang="sr-Latn-CS" dirty="0" smtClean="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RS" dirty="0" smtClean="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буђење</a:t>
            </a:r>
            <a:r>
              <a:rPr lang="sr-Latn-CS" dirty="0" smtClean="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RS" dirty="0" smtClean="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низак</a:t>
            </a:r>
          </a:p>
          <a:p>
            <a:pPr eaLnBrk="1" fontAlgn="auto" hangingPunct="1">
              <a:buFontTx/>
              <a:buChar char="-"/>
              <a:defRPr/>
            </a:pPr>
            <a:r>
              <a:rPr lang="sr-Cyrl-RS" dirty="0" smtClean="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лако</a:t>
            </a:r>
            <a:r>
              <a:rPr lang="sr-Latn-CS" dirty="0" smtClean="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RS" dirty="0" smtClean="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се</a:t>
            </a:r>
            <a:r>
              <a:rPr lang="sr-Latn-CS" dirty="0" smtClean="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RS" dirty="0" smtClean="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сећа</a:t>
            </a:r>
            <a:r>
              <a:rPr lang="sr-Latn-CS" dirty="0" smtClean="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RS" dirty="0" smtClean="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снова</a:t>
            </a:r>
            <a:endParaRPr lang="en-US" dirty="0" smtClean="0">
              <a:solidFill>
                <a:schemeClr val="tx1"/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eaLnBrk="1" fontAlgn="auto" hangingPunct="1">
              <a:buFont typeface="Arial"/>
              <a:buChar char="•"/>
              <a:defRPr/>
            </a:pPr>
            <a:endParaRPr lang="en-US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31747" name="Title 1"/>
          <p:cNvSpPr>
            <a:spLocks noGrp="1"/>
          </p:cNvSpPr>
          <p:nvPr>
            <p:ph type="title"/>
          </p:nvPr>
        </p:nvSpPr>
        <p:spPr>
          <a:xfrm>
            <a:off x="971550" y="1333500"/>
            <a:ext cx="6799263" cy="1303338"/>
          </a:xfrm>
        </p:spPr>
        <p:txBody>
          <a:bodyPr/>
          <a:lstStyle/>
          <a:p>
            <a:pPr eaLnBrk="1" hangingPunct="1"/>
            <a:r>
              <a:rPr lang="sr-Cyrl-RS" altLang="en-US" sz="4400" smtClean="0">
                <a:ln>
                  <a:noFill/>
                </a:ln>
                <a:latin typeface="Comic Sans MS" panose="030F0702030302020204" pitchFamily="66" charset="0"/>
              </a:rPr>
              <a:t>РЕМ спавање</a:t>
            </a:r>
            <a:endParaRPr lang="sr-Latn-RS" altLang="en-US" sz="4400" smtClean="0">
              <a:ln>
                <a:noFill/>
              </a:ln>
              <a:latin typeface="Comic Sans MS" panose="030F0702030302020204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914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Cyrl-CS" altLang="en-US" smtClean="0">
                <a:ln>
                  <a:noFill/>
                </a:ln>
                <a:latin typeface="Comic Sans MS" panose="030F0702030302020204" pitchFamily="66" charset="0"/>
              </a:rPr>
              <a:t>Вертиго централног порекла</a:t>
            </a:r>
            <a:r>
              <a:rPr lang="sr-Latn-CS" altLang="en-US" smtClean="0">
                <a:ln>
                  <a:noFill/>
                </a:ln>
                <a:latin typeface="Comic Sans MS" panose="030F0702030302020204" pitchFamily="66" charset="0"/>
              </a:rPr>
              <a:t> </a:t>
            </a:r>
            <a:endParaRPr lang="en-US" altLang="en-US" smtClean="0">
              <a:ln>
                <a:noFill/>
              </a:ln>
              <a:latin typeface="Comic Sans MS" panose="030F0702030302020204" pitchFamily="66" charset="0"/>
            </a:endParaRPr>
          </a:p>
        </p:txBody>
      </p:sp>
      <p:sp>
        <p:nvSpPr>
          <p:cNvPr id="61443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176338" y="2781300"/>
            <a:ext cx="6799262" cy="3444875"/>
          </a:xfrm>
        </p:spPr>
        <p:txBody>
          <a:bodyPr rtlCol="0">
            <a:normAutofit/>
          </a:bodyPr>
          <a:lstStyle/>
          <a:p>
            <a:pPr eaLnBrk="1" fontAlgn="auto" hangingPunct="1">
              <a:buFont typeface="Arial"/>
              <a:buChar char="•"/>
              <a:defRPr/>
            </a:pPr>
            <a:r>
              <a:rPr lang="sr-Cyrl-R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Инфаркти</a:t>
            </a:r>
          </a:p>
          <a:p>
            <a:pPr eaLnBrk="1" fontAlgn="auto" hangingPunct="1">
              <a:buFont typeface="Arial"/>
              <a:buChar char="•"/>
              <a:defRPr/>
            </a:pPr>
            <a:r>
              <a:rPr lang="sr-Cyrl-R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Демијелинација</a:t>
            </a:r>
          </a:p>
          <a:p>
            <a:pPr eaLnBrk="1" fontAlgn="auto" hangingPunct="1">
              <a:buFont typeface="Arial"/>
              <a:buChar char="•"/>
              <a:defRPr/>
            </a:pPr>
            <a:r>
              <a:rPr lang="sr-Cyrl-R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Тумори можданог стабла</a:t>
            </a:r>
          </a:p>
          <a:p>
            <a:pPr eaLnBrk="1" fontAlgn="auto" hangingPunct="1">
              <a:buFont typeface="Arial"/>
              <a:buChar char="•"/>
              <a:defRPr/>
            </a:pPr>
            <a:r>
              <a:rPr lang="sr-Cyrl-R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Тешка протрахована вртоглавица</a:t>
            </a:r>
          </a:p>
          <a:p>
            <a:pPr eaLnBrk="1" fontAlgn="auto" hangingPunct="1">
              <a:buFont typeface="Arial"/>
              <a:buChar char="•"/>
              <a:defRPr/>
            </a:pPr>
            <a:r>
              <a:rPr lang="sr-Cyrl-R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Вертикални нистагмус, очуван слух</a:t>
            </a:r>
          </a:p>
          <a:p>
            <a:pPr eaLnBrk="1" fontAlgn="auto" hangingPunct="1">
              <a:buFont typeface="Arial"/>
              <a:buChar char="•"/>
              <a:defRPr/>
            </a:pPr>
            <a:r>
              <a:rPr lang="sr-Cyrl-R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Други неуролошки дефицит</a:t>
            </a:r>
            <a:endParaRPr lang="en-US" dirty="0" smtClean="0">
              <a:solidFill>
                <a:schemeClr val="tx1">
                  <a:lumMod val="85000"/>
                  <a:lumOff val="15000"/>
                </a:schemeClr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938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Cyrl-CS" altLang="en-US" smtClean="0">
                <a:ln>
                  <a:noFill/>
                </a:ln>
                <a:latin typeface="Comic Sans MS" panose="030F0702030302020204" pitchFamily="66" charset="0"/>
              </a:rPr>
              <a:t>Вертиго централног порекла</a:t>
            </a:r>
            <a:r>
              <a:rPr lang="sr-Latn-CS" altLang="en-US" smtClean="0">
                <a:ln>
                  <a:noFill/>
                </a:ln>
                <a:latin typeface="Comic Sans MS" panose="030F0702030302020204" pitchFamily="66" charset="0"/>
              </a:rPr>
              <a:t> </a:t>
            </a:r>
            <a:endParaRPr lang="en-US" altLang="en-US" smtClean="0">
              <a:ln>
                <a:noFill/>
              </a:ln>
              <a:latin typeface="Comic Sans MS" panose="030F0702030302020204" pitchFamily="66" charset="0"/>
            </a:endParaRPr>
          </a:p>
        </p:txBody>
      </p:sp>
      <p:sp>
        <p:nvSpPr>
          <p:cNvPr id="61443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042988" y="2781300"/>
            <a:ext cx="6799262" cy="3444875"/>
          </a:xfrm>
        </p:spPr>
        <p:txBody>
          <a:bodyPr rtlCol="0">
            <a:normAutofit/>
          </a:bodyPr>
          <a:lstStyle/>
          <a:p>
            <a:pPr eaLnBrk="1" fontAlgn="auto" hangingPunct="1">
              <a:buFont typeface="Arial"/>
              <a:buChar char="•"/>
              <a:defRPr/>
            </a:pPr>
            <a:r>
              <a:rPr lang="sr-Cyrl-R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Акутно оштећење малог мозга</a:t>
            </a:r>
          </a:p>
          <a:p>
            <a:pPr eaLnBrk="1" fontAlgn="auto" hangingPunct="1">
              <a:buFont typeface="Arial"/>
              <a:buChar char="•"/>
              <a:defRPr/>
            </a:pPr>
            <a:r>
              <a:rPr lang="sr-Cyrl-R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Посебно везе са можданим стаблом</a:t>
            </a:r>
          </a:p>
          <a:p>
            <a:pPr eaLnBrk="1" fontAlgn="auto" hangingPunct="1">
              <a:buFont typeface="Arial"/>
              <a:buChar char="•"/>
              <a:defRPr/>
            </a:pPr>
            <a:r>
              <a:rPr lang="sr-Cyrl-R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Тешка вртоглавица</a:t>
            </a:r>
          </a:p>
          <a:p>
            <a:pPr eaLnBrk="1" fontAlgn="auto" hangingPunct="1">
              <a:buFont typeface="Arial"/>
              <a:buChar char="•"/>
              <a:defRPr/>
            </a:pPr>
            <a:r>
              <a:rPr lang="sr-Cyrl-R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Груб и хоризонтални нистагмус, очуван слух</a:t>
            </a:r>
          </a:p>
          <a:p>
            <a:pPr eaLnBrk="1" fontAlgn="auto" hangingPunct="1">
              <a:buFont typeface="Arial"/>
              <a:buChar char="•"/>
              <a:defRPr/>
            </a:pPr>
            <a:r>
              <a:rPr lang="sr-Cyrl-R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Други неуролошки дефицит</a:t>
            </a:r>
          </a:p>
          <a:p>
            <a:pPr eaLnBrk="1" fontAlgn="auto" hangingPunct="1">
              <a:buFont typeface="Arial"/>
              <a:buChar char="•"/>
              <a:defRPr/>
            </a:pPr>
            <a:r>
              <a:rPr lang="sr-Cyrl-R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Атаксија хода</a:t>
            </a:r>
            <a:endParaRPr lang="en-US" dirty="0" smtClean="0">
              <a:solidFill>
                <a:schemeClr val="tx1">
                  <a:lumMod val="85000"/>
                  <a:lumOff val="15000"/>
                </a:schemeClr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962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Cyrl-CS" altLang="en-US" smtClean="0">
                <a:ln>
                  <a:noFill/>
                </a:ln>
                <a:latin typeface="Comic Sans MS" panose="030F0702030302020204" pitchFamily="66" charset="0"/>
              </a:rPr>
              <a:t>Вертиго централног порекла</a:t>
            </a:r>
            <a:r>
              <a:rPr lang="sr-Latn-CS" altLang="en-US" smtClean="0">
                <a:ln>
                  <a:noFill/>
                </a:ln>
                <a:latin typeface="Comic Sans MS" panose="030F0702030302020204" pitchFamily="66" charset="0"/>
              </a:rPr>
              <a:t> </a:t>
            </a:r>
            <a:endParaRPr lang="en-US" altLang="en-US" smtClean="0">
              <a:ln>
                <a:noFill/>
              </a:ln>
              <a:latin typeface="Comic Sans MS" panose="030F0702030302020204" pitchFamily="66" charset="0"/>
            </a:endParaRPr>
          </a:p>
        </p:txBody>
      </p:sp>
      <p:sp>
        <p:nvSpPr>
          <p:cNvPr id="61443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042988" y="2781300"/>
            <a:ext cx="6799262" cy="3444875"/>
          </a:xfrm>
        </p:spPr>
        <p:txBody>
          <a:bodyPr rtlCol="0">
            <a:normAutofit/>
          </a:bodyPr>
          <a:lstStyle/>
          <a:p>
            <a:pPr eaLnBrk="1" fontAlgn="auto" hangingPunct="1">
              <a:buFont typeface="Arial"/>
              <a:buChar char="•"/>
              <a:defRPr/>
            </a:pPr>
            <a:r>
              <a:rPr lang="sr-Cyrl-R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Анксиозни болесници</a:t>
            </a:r>
          </a:p>
          <a:p>
            <a:pPr eaLnBrk="1" fontAlgn="auto" hangingPunct="1">
              <a:buFont typeface="Arial"/>
              <a:buChar char="•"/>
              <a:defRPr/>
            </a:pPr>
            <a:r>
              <a:rPr lang="sr-Cyrl-R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Лоша вратна кичма</a:t>
            </a:r>
          </a:p>
          <a:p>
            <a:pPr eaLnBrk="1" fontAlgn="auto" hangingPunct="1">
              <a:buFont typeface="Arial"/>
              <a:buChar char="•"/>
              <a:defRPr/>
            </a:pPr>
            <a:r>
              <a:rPr lang="sr-Cyrl-R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Офталмоплегија</a:t>
            </a:r>
          </a:p>
          <a:p>
            <a:pPr eaLnBrk="1" fontAlgn="auto" hangingPunct="1">
              <a:buFont typeface="Arial"/>
              <a:buChar char="•"/>
              <a:defRPr/>
            </a:pPr>
            <a:r>
              <a:rPr lang="sr-Cyrl-R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Хипотензија</a:t>
            </a:r>
          </a:p>
          <a:p>
            <a:pPr eaLnBrk="1" fontAlgn="auto" hangingPunct="1">
              <a:buFont typeface="Arial"/>
              <a:buChar char="•"/>
              <a:defRPr/>
            </a:pPr>
            <a:r>
              <a:rPr lang="sr-Cyrl-R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Анемија</a:t>
            </a:r>
          </a:p>
          <a:p>
            <a:pPr eaLnBrk="1" fontAlgn="auto" hangingPunct="1">
              <a:buFont typeface="Arial"/>
              <a:buChar char="•"/>
              <a:defRPr/>
            </a:pPr>
            <a:r>
              <a:rPr lang="sr-Cyrl-R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Део епилептичног напада из темпоралног режња</a:t>
            </a:r>
            <a:endParaRPr lang="en-US" dirty="0" smtClean="0">
              <a:solidFill>
                <a:schemeClr val="tx1">
                  <a:lumMod val="85000"/>
                  <a:lumOff val="15000"/>
                </a:schemeClr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986" name="Rectangle 2"/>
          <p:cNvSpPr>
            <a:spLocks noGrp="1" noChangeArrowheads="1"/>
          </p:cNvSpPr>
          <p:nvPr>
            <p:ph type="title"/>
          </p:nvPr>
        </p:nvSpPr>
        <p:spPr>
          <a:xfrm>
            <a:off x="365125" y="0"/>
            <a:ext cx="8893175" cy="404813"/>
          </a:xfrm>
        </p:spPr>
        <p:txBody>
          <a:bodyPr/>
          <a:lstStyle/>
          <a:p>
            <a:pPr algn="l"/>
            <a:r>
              <a:rPr lang="sr-Cyrl-RS" altLang="en-US" sz="2800" b="1" smtClean="0">
                <a:ln>
                  <a:noFill/>
                </a:ln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Карактеристике периферног и централног вертига</a:t>
            </a:r>
            <a:endParaRPr lang="en-US" altLang="en-US" sz="2800" b="1" smtClean="0">
              <a:ln>
                <a:noFill/>
              </a:ln>
              <a:solidFill>
                <a:schemeClr val="tx1"/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</p:txBody>
      </p:sp>
      <p:graphicFrame>
        <p:nvGraphicFramePr>
          <p:cNvPr id="60869" name="Group 453"/>
          <p:cNvGraphicFramePr>
            <a:graphicFrameLocks noGrp="1"/>
          </p:cNvGraphicFramePr>
          <p:nvPr>
            <p:ph idx="1"/>
          </p:nvPr>
        </p:nvGraphicFramePr>
        <p:xfrm>
          <a:off x="539750" y="549275"/>
          <a:ext cx="8023225" cy="5727700"/>
        </p:xfrm>
        <a:graphic>
          <a:graphicData uri="http://schemas.openxmlformats.org/drawingml/2006/table">
            <a:tbl>
              <a:tblPr/>
              <a:tblGrid>
                <a:gridCol w="284733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64504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53085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666967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3366"/>
                            </a:outerShdw>
                          </a:effectLst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5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3366"/>
                            </a:outerShdw>
                          </a:effectLst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3366"/>
                            </a:outerShdw>
                          </a:effectLst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3366"/>
                            </a:outerShdw>
                          </a:effectLst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3366"/>
                            </a:outerShdw>
                          </a:effectLst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3366"/>
                            </a:outerShdw>
                          </a:effectLst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3366"/>
                            </a:outerShdw>
                          </a:effectLst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3366"/>
                            </a:outerShdw>
                          </a:effectLst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3366"/>
                            </a:outerShdw>
                          </a:effectLst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sr-Cyrl-R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ВЕРТИГО</a:t>
                      </a: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439" marR="91439" marT="45708" marB="45708" horzOverflow="overflow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3366"/>
                            </a:outerShdw>
                          </a:effectLst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5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3366"/>
                            </a:outerShdw>
                          </a:effectLst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3366"/>
                            </a:outerShdw>
                          </a:effectLst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3366"/>
                            </a:outerShdw>
                          </a:effectLst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3366"/>
                            </a:outerShdw>
                          </a:effectLst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3366"/>
                            </a:outerShdw>
                          </a:effectLst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3366"/>
                            </a:outerShdw>
                          </a:effectLst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3366"/>
                            </a:outerShdw>
                          </a:effectLst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3366"/>
                            </a:outerShdw>
                          </a:effectLst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sr-Cyrl-R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ПЕРИФЕРНИ</a:t>
                      </a: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439" marR="91439" marT="45708" marB="45708" horzOverflow="overflow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3366"/>
                            </a:outerShdw>
                          </a:effectLst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5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3366"/>
                            </a:outerShdw>
                          </a:effectLst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3366"/>
                            </a:outerShdw>
                          </a:effectLst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3366"/>
                            </a:outerShdw>
                          </a:effectLst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3366"/>
                            </a:outerShdw>
                          </a:effectLst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3366"/>
                            </a:outerShdw>
                          </a:effectLst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3366"/>
                            </a:outerShdw>
                          </a:effectLst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3366"/>
                            </a:outerShdw>
                          </a:effectLst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3366"/>
                            </a:outerShdw>
                          </a:effectLst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sr-Cyrl-R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ЦЕНТРАЛНИ</a:t>
                      </a: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439" marR="91439" marT="45708" marB="45708" horzOverflow="overflow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66967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3366"/>
                            </a:outerShdw>
                          </a:effectLst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5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3366"/>
                            </a:outerShdw>
                          </a:effectLst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3366"/>
                            </a:outerShdw>
                          </a:effectLst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3366"/>
                            </a:outerShdw>
                          </a:effectLst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3366"/>
                            </a:outerShdw>
                          </a:effectLst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3366"/>
                            </a:outerShdw>
                          </a:effectLst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3366"/>
                            </a:outerShdw>
                          </a:effectLst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3366"/>
                            </a:outerShdw>
                          </a:effectLst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3366"/>
                            </a:outerShdw>
                          </a:effectLst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sr-Cyrl-R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Интензитет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439" marR="91439" marT="45708" marB="45708" horzOverflow="overflow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5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sr-Cyrl-R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умерен, интензиван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39" marR="91439" marT="45708" marB="45708" horzOverflow="overflow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5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sr-Cyrl-R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благ до умерен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39" marR="91439" marT="45708" marB="45708" horzOverflow="overflow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7515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3366"/>
                            </a:outerShdw>
                          </a:effectLst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5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3366"/>
                            </a:outerShdw>
                          </a:effectLst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3366"/>
                            </a:outerShdw>
                          </a:effectLst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3366"/>
                            </a:outerShdw>
                          </a:effectLst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3366"/>
                            </a:outerShdw>
                          </a:effectLst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3366"/>
                            </a:outerShdw>
                          </a:effectLst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3366"/>
                            </a:outerShdw>
                          </a:effectLst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3366"/>
                            </a:outerShdw>
                          </a:effectLst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3366"/>
                            </a:outerShdw>
                          </a:effectLst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sr-Cyrl-R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Трајање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439" marR="91439" marT="45708" marB="45708" horzOverflow="overflow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5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sr-Cyrl-R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краткотрајан</a:t>
                      </a: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kumimoji="0" lang="sr-Cyrl-R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епизодичан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39" marR="91439" marT="45708" marB="45708" horzOverflow="overflow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5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sr-Cyrl-R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хроничан</a:t>
                      </a: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kumimoji="0" lang="sr-Cyrl-R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континуиран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39" marR="91439" marT="45708" marB="45708" horzOverflow="overflow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66967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3366"/>
                            </a:outerShdw>
                          </a:effectLst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5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3366"/>
                            </a:outerShdw>
                          </a:effectLst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3366"/>
                            </a:outerShdw>
                          </a:effectLst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3366"/>
                            </a:outerShdw>
                          </a:effectLst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3366"/>
                            </a:outerShdw>
                          </a:effectLst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3366"/>
                            </a:outerShdw>
                          </a:effectLst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3366"/>
                            </a:outerShdw>
                          </a:effectLst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3366"/>
                            </a:outerShdw>
                          </a:effectLst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3366"/>
                            </a:outerShdw>
                          </a:effectLst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sr-Cyrl-R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Настанак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439" marR="91439" marT="45708" marB="45708" horzOverflow="overflow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5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sr-Cyrl-R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нагло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39" marR="91439" marT="45708" marB="45708" horzOverflow="overflow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5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sr-Cyrl-R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постепено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39" marR="91439" marT="45708" marB="45708" horzOverflow="overflow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7515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3366"/>
                            </a:outerShdw>
                          </a:effectLst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5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3366"/>
                            </a:outerShdw>
                          </a:effectLst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3366"/>
                            </a:outerShdw>
                          </a:effectLst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3366"/>
                            </a:outerShdw>
                          </a:effectLst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3366"/>
                            </a:outerShdw>
                          </a:effectLst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3366"/>
                            </a:outerShdw>
                          </a:effectLst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3366"/>
                            </a:outerShdw>
                          </a:effectLst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3366"/>
                            </a:outerShdw>
                          </a:effectLst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3366"/>
                            </a:outerShdw>
                          </a:effectLst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sr-Cyrl-R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Нистагмус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439" marR="91439" marT="45708" marB="45708" horzOverflow="overflow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5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sr-Cyrl-R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ротаторни</a:t>
                      </a: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kumimoji="0" lang="sr-Cyrl-R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хоризонтални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39" marR="91439" marT="45708" marB="45708" horzOverflow="overflow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5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sr-Cyrl-R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вертикални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39" marR="91439" marT="45708" marB="45708" horzOverflow="overflow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842557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3366"/>
                            </a:outerShdw>
                          </a:effectLst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5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3366"/>
                            </a:outerShdw>
                          </a:effectLst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3366"/>
                            </a:outerShdw>
                          </a:effectLst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3366"/>
                            </a:outerShdw>
                          </a:effectLst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3366"/>
                            </a:outerShdw>
                          </a:effectLst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3366"/>
                            </a:outerShdw>
                          </a:effectLst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3366"/>
                            </a:outerShdw>
                          </a:effectLst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3366"/>
                            </a:outerShdw>
                          </a:effectLst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3366"/>
                            </a:outerShdw>
                          </a:effectLst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sr-Cyrl-R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Мучнина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/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sr-Cyrl-R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повраћање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439" marR="91439" marT="45708" marB="45708" horzOverflow="overflow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5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sr-Cyrl-R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често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39" marR="91439" marT="45708" marB="45708" horzOverflow="overflow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5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sr-Cyrl-R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ретко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39" marR="91439" marT="45708" marB="45708" horzOverflow="overflow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666967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3366"/>
                            </a:outerShdw>
                          </a:effectLst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5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3366"/>
                            </a:outerShdw>
                          </a:effectLst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3366"/>
                            </a:outerShdw>
                          </a:effectLst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3366"/>
                            </a:outerShdw>
                          </a:effectLst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3366"/>
                            </a:outerShdw>
                          </a:effectLst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3366"/>
                            </a:outerShdw>
                          </a:effectLst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3366"/>
                            </a:outerShdw>
                          </a:effectLst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3366"/>
                            </a:outerShdw>
                          </a:effectLst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3366"/>
                            </a:outerShdw>
                          </a:effectLst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sr-Cyrl-R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Губитак слуха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439" marR="91439" marT="45708" marB="45708" horzOverflow="overflow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5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sr-Cyrl-R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могућ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39" marR="91439" marT="45708" marB="45708" horzOverflow="overflow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5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sr-Cyrl-R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мало вероватан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39" marR="91439" marT="45708" marB="45708" horzOverflow="overflow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666967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3366"/>
                            </a:outerShdw>
                          </a:effectLst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5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3366"/>
                            </a:outerShdw>
                          </a:effectLst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3366"/>
                            </a:outerShdw>
                          </a:effectLst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3366"/>
                            </a:outerShdw>
                          </a:effectLst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3366"/>
                            </a:outerShdw>
                          </a:effectLst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3366"/>
                            </a:outerShdw>
                          </a:effectLst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3366"/>
                            </a:outerShdw>
                          </a:effectLst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3366"/>
                            </a:outerShdw>
                          </a:effectLst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3366"/>
                            </a:outerShdw>
                          </a:effectLst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sr-Cyrl-R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Неуролошки дефицит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439" marR="91439" marT="45708" marB="45708" horzOverflow="overflow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5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sr-Cyrl-R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обично нема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39" marR="91439" marT="45708" marB="45708" horzOverflow="overflow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5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sr-Cyrl-R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Често присутан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39" marR="91439" marT="45708" marB="45708" horzOverflow="overflow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1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93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971550" y="2781300"/>
            <a:ext cx="7488238" cy="3106738"/>
          </a:xfrm>
        </p:spPr>
        <p:txBody>
          <a:bodyPr/>
          <a:lstStyle/>
          <a:p>
            <a:pPr lvl="1">
              <a:defRPr/>
            </a:pPr>
            <a:r>
              <a:rPr lang="sr-Cyrl-RS" altLang="en-US" sz="2200" dirty="0" smtClean="0">
                <a:solidFill>
                  <a:schemeClr val="tx1"/>
                </a:solidFill>
                <a:latin typeface="Calibri" panose="020F0502020204030204" pitchFamily="34" charset="0"/>
              </a:rPr>
              <a:t>Анамнеза</a:t>
            </a:r>
            <a:endParaRPr lang="sr-Cyrl-RS" altLang="en-US" sz="2200" dirty="0">
              <a:solidFill>
                <a:schemeClr val="tx1"/>
              </a:solidFill>
              <a:latin typeface="Calibri" panose="020F0502020204030204" pitchFamily="34" charset="0"/>
            </a:endParaRPr>
          </a:p>
          <a:p>
            <a:pPr marL="457200" lvl="1" indent="0">
              <a:buFont typeface="Arial" panose="020B0604020202020204" pitchFamily="34" charset="0"/>
              <a:buNone/>
              <a:defRPr/>
            </a:pPr>
            <a:r>
              <a:rPr lang="sr-Cyrl-RS" altLang="en-US" sz="2200" dirty="0">
                <a:solidFill>
                  <a:schemeClr val="tx1"/>
                </a:solidFill>
                <a:latin typeface="Calibri" panose="020F0502020204030204" pitchFamily="34" charset="0"/>
              </a:rPr>
              <a:t> </a:t>
            </a:r>
            <a:r>
              <a:rPr lang="sr-Cyrl-RS" altLang="en-US" sz="2200" dirty="0" smtClean="0">
                <a:solidFill>
                  <a:schemeClr val="tx1"/>
                </a:solidFill>
                <a:latin typeface="Calibri" panose="020F0502020204030204" pitchFamily="34" charset="0"/>
              </a:rPr>
              <a:t>         -почетак</a:t>
            </a:r>
            <a:endParaRPr lang="sr-Cyrl-RS" altLang="en-US" sz="2200" dirty="0">
              <a:solidFill>
                <a:schemeClr val="tx1"/>
              </a:solidFill>
              <a:latin typeface="Calibri" panose="020F0502020204030204" pitchFamily="34" charset="0"/>
            </a:endParaRPr>
          </a:p>
          <a:p>
            <a:pPr marL="457200" lvl="1" indent="0">
              <a:buFont typeface="Arial" panose="020B0604020202020204" pitchFamily="34" charset="0"/>
              <a:buNone/>
              <a:defRPr/>
            </a:pPr>
            <a:r>
              <a:rPr lang="sr-Cyrl-RS" altLang="en-US" sz="2200" dirty="0" smtClean="0">
                <a:solidFill>
                  <a:schemeClr val="tx1"/>
                </a:solidFill>
                <a:latin typeface="Calibri" panose="020F0502020204030204" pitchFamily="34" charset="0"/>
              </a:rPr>
              <a:t>         - интензитет</a:t>
            </a:r>
          </a:p>
          <a:p>
            <a:pPr marL="457200" lvl="1" indent="0">
              <a:buFont typeface="Arial" panose="020B0604020202020204" pitchFamily="34" charset="0"/>
              <a:buNone/>
              <a:defRPr/>
            </a:pPr>
            <a:r>
              <a:rPr lang="sr-Cyrl-RS" altLang="en-US" sz="2200" dirty="0">
                <a:solidFill>
                  <a:schemeClr val="tx1"/>
                </a:solidFill>
                <a:latin typeface="Calibri" panose="020F0502020204030204" pitchFamily="34" charset="0"/>
              </a:rPr>
              <a:t> </a:t>
            </a:r>
            <a:r>
              <a:rPr lang="sr-Cyrl-RS" altLang="en-US" sz="2200" dirty="0" smtClean="0">
                <a:solidFill>
                  <a:schemeClr val="tx1"/>
                </a:solidFill>
                <a:latin typeface="Calibri" panose="020F0502020204030204" pitchFamily="34" charset="0"/>
              </a:rPr>
              <a:t>        - трајање</a:t>
            </a:r>
          </a:p>
          <a:p>
            <a:pPr marL="457200" lvl="1" indent="0">
              <a:buFont typeface="Arial" panose="020B0604020202020204" pitchFamily="34" charset="0"/>
              <a:buNone/>
              <a:defRPr/>
            </a:pPr>
            <a:r>
              <a:rPr lang="sr-Cyrl-RS" altLang="en-US" sz="2200" dirty="0" smtClean="0">
                <a:solidFill>
                  <a:schemeClr val="tx1"/>
                </a:solidFill>
                <a:latin typeface="Calibri" panose="020F0502020204030204" pitchFamily="34" charset="0"/>
              </a:rPr>
              <a:t>         - удруженост са мучнином и повраћањем</a:t>
            </a:r>
          </a:p>
          <a:p>
            <a:pPr marL="457200" lvl="1" indent="0">
              <a:buFont typeface="Arial" panose="020B0604020202020204" pitchFamily="34" charset="0"/>
              <a:buNone/>
              <a:defRPr/>
            </a:pPr>
            <a:r>
              <a:rPr lang="sr-Cyrl-RS" altLang="en-US" sz="2200" dirty="0">
                <a:solidFill>
                  <a:schemeClr val="tx1"/>
                </a:solidFill>
                <a:latin typeface="Calibri" panose="020F0502020204030204" pitchFamily="34" charset="0"/>
              </a:rPr>
              <a:t> </a:t>
            </a:r>
            <a:r>
              <a:rPr lang="sr-Cyrl-RS" altLang="en-US" sz="2200" dirty="0" smtClean="0">
                <a:solidFill>
                  <a:schemeClr val="tx1"/>
                </a:solidFill>
                <a:latin typeface="Calibri" panose="020F0502020204030204" pitchFamily="34" charset="0"/>
              </a:rPr>
              <a:t>        - губитак свести</a:t>
            </a:r>
          </a:p>
          <a:p>
            <a:pPr marL="457200" lvl="1" indent="0">
              <a:buFont typeface="Arial" panose="020B0604020202020204" pitchFamily="34" charset="0"/>
              <a:buNone/>
              <a:defRPr/>
            </a:pPr>
            <a:r>
              <a:rPr lang="sr-Cyrl-RS" altLang="en-US" sz="2200" dirty="0">
                <a:solidFill>
                  <a:schemeClr val="tx1"/>
                </a:solidFill>
                <a:latin typeface="Calibri" panose="020F0502020204030204" pitchFamily="34" charset="0"/>
              </a:rPr>
              <a:t> </a:t>
            </a:r>
            <a:r>
              <a:rPr lang="sr-Cyrl-RS" altLang="en-US" sz="2200" dirty="0" smtClean="0">
                <a:solidFill>
                  <a:schemeClr val="tx1"/>
                </a:solidFill>
                <a:latin typeface="Calibri" panose="020F0502020204030204" pitchFamily="34" charset="0"/>
              </a:rPr>
              <a:t>        - губитак слуха, тинитус, осећај пуноће у уху</a:t>
            </a:r>
            <a:endParaRPr lang="en-US" altLang="en-US" sz="2200" dirty="0" smtClean="0">
              <a:solidFill>
                <a:schemeClr val="tx1"/>
              </a:solidFill>
              <a:latin typeface="Calibri" panose="020F0502020204030204" pitchFamily="34" charset="0"/>
            </a:endParaRPr>
          </a:p>
          <a:p>
            <a:pPr marL="1371600" lvl="3" indent="0">
              <a:buFont typeface="Arial" panose="020B0604020202020204" pitchFamily="34" charset="0"/>
              <a:buNone/>
              <a:defRPr/>
            </a:pPr>
            <a:endParaRPr lang="en-US" altLang="en-US" sz="1400" dirty="0" smtClean="0">
              <a:solidFill>
                <a:schemeClr val="tx1"/>
              </a:solidFill>
              <a:latin typeface="Calibri" panose="020F0502020204030204" pitchFamily="34" charset="0"/>
            </a:endParaRPr>
          </a:p>
          <a:p>
            <a:pPr marL="1371600" lvl="3" indent="0">
              <a:buFont typeface="Arial" panose="020B0604020202020204" pitchFamily="34" charset="0"/>
              <a:buNone/>
              <a:defRPr/>
            </a:pPr>
            <a:endParaRPr lang="en-US" altLang="en-US" sz="2800" dirty="0" smtClean="0">
              <a:solidFill>
                <a:srgbClr val="FFFF00"/>
              </a:solidFill>
              <a:latin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Blip>
                <a:blip r:embed="rId2"/>
              </a:buBlip>
              <a:defRPr/>
            </a:pPr>
            <a:endParaRPr lang="en-US" altLang="en-US" sz="2800" dirty="0" smtClean="0">
              <a:solidFill>
                <a:srgbClr val="FFFF00"/>
              </a:solidFill>
              <a:latin typeface="Arial" panose="020B0604020202020204" pitchFamily="34" charset="0"/>
            </a:endParaRPr>
          </a:p>
        </p:txBody>
      </p:sp>
      <p:sp>
        <p:nvSpPr>
          <p:cNvPr id="53253" name="Rectangle 5"/>
          <p:cNvSpPr>
            <a:spLocks noChangeArrowheads="1"/>
          </p:cNvSpPr>
          <p:nvPr/>
        </p:nvSpPr>
        <p:spPr bwMode="auto">
          <a:xfrm>
            <a:off x="1116013" y="1700213"/>
            <a:ext cx="6948487" cy="935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0000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lr>
                <a:schemeClr val="hlink"/>
              </a:buClr>
              <a:buSzPct val="6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folHlink"/>
              </a:buClr>
              <a:buSzPct val="6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anose="020B0604030504040204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anose="020B0604030504040204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anose="020B0604030504040204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anose="020B0604030504040204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anose="020B0604030504040204" pitchFamily="34" charset="0"/>
              </a:defRPr>
            </a:lvl9pPr>
          </a:lstStyle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r>
              <a:rPr lang="sr-Cyrl-RS" sz="3600" dirty="0" smtClean="0">
                <a:solidFill>
                  <a:srgbClr val="66FF33"/>
                </a:solidFill>
                <a:latin typeface="Arial" panose="020B0604020202020204" pitchFamily="34" charset="0"/>
              </a:rPr>
              <a:t>          </a:t>
            </a:r>
            <a:r>
              <a:rPr lang="sr-Cyrl-RS" sz="4000" dirty="0" smtClean="0">
                <a:effectLst/>
                <a:latin typeface="Comic Sans MS" panose="030F0702030302020204" pitchFamily="66" charset="0"/>
              </a:rPr>
              <a:t>Вертиго-дијагноза</a:t>
            </a:r>
            <a:endParaRPr lang="en-US" sz="4000" b="1" dirty="0" smtClean="0">
              <a:effectLst/>
              <a:latin typeface="Comic Sans MS" panose="030F0702030302020204" pitchFamily="66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03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2922588"/>
            <a:ext cx="7704137" cy="3240087"/>
          </a:xfrm>
        </p:spPr>
        <p:txBody>
          <a:bodyPr/>
          <a:lstStyle/>
          <a:p>
            <a:pPr marL="914400" lvl="2" indent="0">
              <a:buFont typeface="Arial" panose="020B0604020202020204" pitchFamily="34" charset="0"/>
              <a:buNone/>
            </a:pPr>
            <a:r>
              <a:rPr lang="sr-Cyrl-RS" altLang="en-US" sz="2400" smtClean="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- ранији болови у уху, инфекције</a:t>
            </a:r>
            <a:r>
              <a:rPr lang="en-US" altLang="en-US" sz="2400" smtClean="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sr-Cyrl-RS" altLang="en-US" sz="2400" smtClean="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операције</a:t>
            </a:r>
            <a:r>
              <a:rPr lang="en-US" altLang="en-US" sz="2400" smtClean="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  <a:p>
            <a:pPr marL="914400" lvl="2" indent="0">
              <a:buFont typeface="Arial" panose="020B0604020202020204" pitchFamily="34" charset="0"/>
              <a:buNone/>
            </a:pPr>
            <a:r>
              <a:rPr lang="sr-Cyrl-RS" altLang="en-US" sz="2400" smtClean="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- скорије болести</a:t>
            </a:r>
            <a:endParaRPr lang="en-US" altLang="en-US" sz="2400" smtClean="0">
              <a:solidFill>
                <a:schemeClr val="tx1"/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marL="914400" lvl="2" indent="0">
              <a:buFont typeface="Arial" panose="020B0604020202020204" pitchFamily="34" charset="0"/>
              <a:buNone/>
            </a:pPr>
            <a:r>
              <a:rPr lang="sr-Cyrl-RS" altLang="en-US" sz="2400" smtClean="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- употреба лекова</a:t>
            </a:r>
            <a:endParaRPr lang="en-US" altLang="en-US" sz="2400" smtClean="0">
              <a:solidFill>
                <a:schemeClr val="tx1"/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marL="914400" lvl="2" indent="0">
              <a:buFont typeface="Arial" panose="020B0604020202020204" pitchFamily="34" charset="0"/>
              <a:buNone/>
            </a:pPr>
            <a:r>
              <a:rPr lang="sr-Cyrl-RS" altLang="en-US" sz="2400" smtClean="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- претходна неуролошка обољења</a:t>
            </a:r>
            <a:r>
              <a:rPr lang="en-US" altLang="en-US" sz="2400" smtClean="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(</a:t>
            </a:r>
            <a:r>
              <a:rPr lang="sr-Cyrl-RS" altLang="en-US" sz="2400" smtClean="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ТИА</a:t>
            </a:r>
            <a:r>
              <a:rPr lang="en-US" altLang="en-US" sz="2400" smtClean="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sr-Cyrl-RS" altLang="en-US" sz="2400" smtClean="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МУ, МС, мигренска главобоља</a:t>
            </a:r>
            <a:r>
              <a:rPr lang="en-US" altLang="en-US" sz="2400" smtClean="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) </a:t>
            </a:r>
          </a:p>
          <a:p>
            <a:pPr>
              <a:buFont typeface="Wingdings" panose="05000000000000000000" pitchFamily="2" charset="2"/>
              <a:buBlip>
                <a:blip r:embed="rId2"/>
              </a:buBlip>
            </a:pPr>
            <a:endParaRPr lang="en-US" altLang="en-US" sz="200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6566" name="Rectangle 6"/>
          <p:cNvSpPr>
            <a:spLocks noChangeArrowheads="1"/>
          </p:cNvSpPr>
          <p:nvPr/>
        </p:nvSpPr>
        <p:spPr bwMode="auto">
          <a:xfrm>
            <a:off x="1403350" y="1052513"/>
            <a:ext cx="6948488" cy="935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0000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lr>
                <a:schemeClr val="hlink"/>
              </a:buClr>
              <a:buSzPct val="6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folHlink"/>
              </a:buClr>
              <a:buSzPct val="6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anose="020B0604030504040204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anose="020B0604030504040204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anose="020B0604030504040204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anose="020B0604030504040204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anose="020B0604030504040204" pitchFamily="34" charset="0"/>
              </a:defRPr>
            </a:lvl9pPr>
          </a:lstStyle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endParaRPr lang="en-US" sz="3600" b="1" dirty="0" smtClean="0">
              <a:latin typeface="Arial" panose="020B0604020202020204" pitchFamily="34" charset="0"/>
            </a:endParaRPr>
          </a:p>
        </p:txBody>
      </p:sp>
      <p:sp>
        <p:nvSpPr>
          <p:cNvPr id="172036" name="Rectangle 1"/>
          <p:cNvSpPr>
            <a:spLocks noChangeArrowheads="1"/>
          </p:cNvSpPr>
          <p:nvPr/>
        </p:nvSpPr>
        <p:spPr bwMode="auto">
          <a:xfrm>
            <a:off x="2141538" y="1692275"/>
            <a:ext cx="5472112" cy="590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9pPr>
          </a:lstStyle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sr-Cyrl-RS" altLang="en-US" sz="4000"/>
              <a:t>Вертиго-дијагноза</a:t>
            </a:r>
            <a:endParaRPr lang="en-US" altLang="en-US" sz="4000" b="1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05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-180975" y="2924175"/>
            <a:ext cx="9056688" cy="4751388"/>
          </a:xfrm>
        </p:spPr>
        <p:txBody>
          <a:bodyPr/>
          <a:lstStyle/>
          <a:p>
            <a:pPr marL="914400" lvl="2" indent="0">
              <a:buFont typeface="Arial" panose="020B0604020202020204" pitchFamily="34" charset="0"/>
              <a:buNone/>
            </a:pPr>
            <a:r>
              <a:rPr lang="sr-Cyrl-RS" altLang="en-US" sz="2000" b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- </a:t>
            </a:r>
            <a:r>
              <a:rPr lang="sr-Cyrl-RS" altLang="en-US" sz="2200" smtClean="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слух (ѕвучна виљушка)</a:t>
            </a:r>
          </a:p>
          <a:p>
            <a:pPr marL="914400" lvl="2" indent="0">
              <a:buFont typeface="Arial" panose="020B0604020202020204" pitchFamily="34" charset="0"/>
              <a:buNone/>
            </a:pPr>
            <a:r>
              <a:rPr lang="sr-Cyrl-RS" altLang="en-US" sz="2200" smtClean="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     - отоскопија</a:t>
            </a:r>
            <a:r>
              <a:rPr lang="en-US" altLang="en-US" sz="2200" smtClean="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  <a:p>
            <a:pPr marL="914400" lvl="2" indent="0">
              <a:buFont typeface="Arial" panose="020B0604020202020204" pitchFamily="34" charset="0"/>
              <a:buNone/>
            </a:pPr>
            <a:r>
              <a:rPr lang="sr-Cyrl-RS" altLang="en-US" sz="2200" smtClean="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     - офталмолошки преглед</a:t>
            </a:r>
            <a:r>
              <a:rPr lang="en-US" altLang="en-US" sz="2200" smtClean="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(</a:t>
            </a:r>
            <a:r>
              <a:rPr lang="sr-Cyrl-RS" altLang="en-US" sz="2200" smtClean="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екстраокулатни покрети</a:t>
            </a:r>
            <a:r>
              <a:rPr lang="en-US" altLang="en-US" sz="2200" smtClean="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sr-Cyrl-RS" altLang="en-US" sz="2200" smtClean="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Ни</a:t>
            </a:r>
            <a:r>
              <a:rPr lang="en-US" altLang="en-US" sz="2200" smtClean="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) </a:t>
            </a:r>
            <a:endParaRPr lang="sr-Cyrl-RS" altLang="en-US" sz="2200" smtClean="0">
              <a:solidFill>
                <a:schemeClr val="tx1"/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marL="914400" lvl="2" indent="0">
              <a:buFont typeface="Arial" panose="020B0604020202020204" pitchFamily="34" charset="0"/>
              <a:buNone/>
            </a:pPr>
            <a:r>
              <a:rPr lang="sr-Cyrl-RS" altLang="en-US" sz="2200" smtClean="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     -кранијални нерви, посебно </a:t>
            </a:r>
            <a:r>
              <a:rPr lang="en-US" altLang="en-US" sz="2200" smtClean="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III, IV, V, VI, VII, IX i X </a:t>
            </a:r>
            <a:endParaRPr lang="sr-Cyrl-RS" altLang="en-US" sz="2200" smtClean="0">
              <a:solidFill>
                <a:schemeClr val="tx1"/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marL="914400" lvl="2" indent="0">
              <a:buFont typeface="Arial" panose="020B0604020202020204" pitchFamily="34" charset="0"/>
              <a:buNone/>
            </a:pPr>
            <a:r>
              <a:rPr lang="sr-Cyrl-RS" altLang="en-US" sz="2200" smtClean="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     - преглед вратаи опсег покретљивости</a:t>
            </a:r>
            <a:endParaRPr lang="en-US" altLang="en-US" sz="2200" smtClean="0">
              <a:solidFill>
                <a:schemeClr val="tx1"/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marL="914400" lvl="2" indent="0">
              <a:buFont typeface="Arial" panose="020B0604020202020204" pitchFamily="34" charset="0"/>
              <a:buNone/>
            </a:pPr>
            <a:r>
              <a:rPr lang="sr-Cyrl-RS" altLang="en-US" sz="2200" smtClean="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     - ТА</a:t>
            </a:r>
            <a:r>
              <a:rPr lang="en-US" altLang="en-US" sz="2200" smtClean="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(</a:t>
            </a:r>
            <a:r>
              <a:rPr lang="sr-Cyrl-RS" altLang="en-US" sz="2200" smtClean="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хипертензија, ортостатска хипотензија</a:t>
            </a:r>
            <a:r>
              <a:rPr lang="en-US" altLang="en-US" sz="2200" smtClean="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)</a:t>
            </a:r>
          </a:p>
          <a:p>
            <a:pPr>
              <a:buFont typeface="Wingdings" panose="05000000000000000000" pitchFamily="2" charset="2"/>
              <a:buBlip>
                <a:blip r:embed="rId2"/>
              </a:buBlip>
            </a:pPr>
            <a:endParaRPr lang="en-US" altLang="en-US" sz="2000" b="1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Blip>
                <a:blip r:embed="rId2"/>
              </a:buBlip>
            </a:pPr>
            <a:endParaRPr lang="en-US" altLang="en-US" sz="2800" b="1" smtClean="0">
              <a:solidFill>
                <a:srgbClr val="FFFF00"/>
              </a:solidFill>
            </a:endParaRPr>
          </a:p>
        </p:txBody>
      </p:sp>
      <p:sp>
        <p:nvSpPr>
          <p:cNvPr id="67589" name="Rectangle 5"/>
          <p:cNvSpPr>
            <a:spLocks noChangeArrowheads="1"/>
          </p:cNvSpPr>
          <p:nvPr/>
        </p:nvSpPr>
        <p:spPr bwMode="auto">
          <a:xfrm>
            <a:off x="2411413" y="1477963"/>
            <a:ext cx="6948487" cy="1081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0000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lr>
                <a:schemeClr val="hlink"/>
              </a:buClr>
              <a:buSzPct val="6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folHlink"/>
              </a:buClr>
              <a:buSzPct val="6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anose="020B0604030504040204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anose="020B0604030504040204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anose="020B0604030504040204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anose="020B0604030504040204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anose="020B0604030504040204" pitchFamily="34" charset="0"/>
              </a:defRPr>
            </a:lvl9pPr>
          </a:lstStyle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endParaRPr lang="en-US" dirty="0" smtClean="0">
              <a:solidFill>
                <a:srgbClr val="66FF33"/>
              </a:solidFill>
              <a:latin typeface="Arial" panose="020B0604020202020204" pitchFamily="34" charset="0"/>
            </a:endParaRP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r>
              <a:rPr lang="en-US" sz="3600" dirty="0" smtClean="0">
                <a:solidFill>
                  <a:srgbClr val="66FF33"/>
                </a:solidFill>
                <a:latin typeface="Arial" panose="020B0604020202020204" pitchFamily="34" charset="0"/>
              </a:rPr>
              <a:t>         </a:t>
            </a:r>
            <a:endParaRPr lang="en-US" sz="2800" b="1" i="1" u="sng" dirty="0" smtClean="0">
              <a:latin typeface="Arial" panose="020B0604020202020204" pitchFamily="34" charset="0"/>
            </a:endParaRPr>
          </a:p>
        </p:txBody>
      </p:sp>
      <p:sp>
        <p:nvSpPr>
          <p:cNvPr id="173060" name="Rectangle 6"/>
          <p:cNvSpPr>
            <a:spLocks noChangeArrowheads="1"/>
          </p:cNvSpPr>
          <p:nvPr/>
        </p:nvSpPr>
        <p:spPr bwMode="auto">
          <a:xfrm>
            <a:off x="1619250" y="1646238"/>
            <a:ext cx="6948488" cy="935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0000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 panose="020B0604020202020204" pitchFamily="34" charset="0"/>
              <a:buChar char="•"/>
              <a:defRPr sz="2400">
                <a:solidFill>
                  <a:srgbClr val="262626"/>
                </a:solidFill>
                <a:latin typeface="Garamond" panose="02020404030301010803" pitchFamily="18" charset="0"/>
              </a:defRPr>
            </a:lvl1pPr>
            <a:lvl2pPr marL="742950" indent="-285750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 panose="020B0604020202020204" pitchFamily="34" charset="0"/>
              <a:buChar char="•"/>
              <a:defRPr sz="2000">
                <a:solidFill>
                  <a:srgbClr val="262626"/>
                </a:solidFill>
                <a:latin typeface="Garamond" panose="02020404030301010803" pitchFamily="18" charset="0"/>
              </a:defRPr>
            </a:lvl2pPr>
            <a:lvl3pPr marL="1143000" indent="-228600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 panose="020B0604020202020204" pitchFamily="34" charset="0"/>
              <a:buChar char="•"/>
              <a:defRPr>
                <a:solidFill>
                  <a:srgbClr val="262626"/>
                </a:solidFill>
                <a:latin typeface="Garamond" panose="02020404030301010803" pitchFamily="18" charset="0"/>
              </a:defRPr>
            </a:lvl3pPr>
            <a:lvl4pPr marL="1600200" indent="-228600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 panose="020B0604020202020204" pitchFamily="34" charset="0"/>
              <a:buChar char="•"/>
              <a:defRPr sz="1600">
                <a:solidFill>
                  <a:srgbClr val="262626"/>
                </a:solidFill>
                <a:latin typeface="Garamond" panose="02020404030301010803" pitchFamily="18" charset="0"/>
              </a:defRPr>
            </a:lvl4pPr>
            <a:lvl5pPr marL="2057400" indent="-228600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 panose="020B0604020202020204" pitchFamily="34" charset="0"/>
              <a:buChar char="•"/>
              <a:defRPr sz="1400">
                <a:solidFill>
                  <a:srgbClr val="262626"/>
                </a:solidFill>
                <a:latin typeface="Garamond" panose="020204040303010108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 panose="020B0604020202020204" pitchFamily="34" charset="0"/>
              <a:buChar char="•"/>
              <a:defRPr sz="1400">
                <a:solidFill>
                  <a:srgbClr val="262626"/>
                </a:solidFill>
                <a:latin typeface="Garamond" panose="020204040303010108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 panose="020B0604020202020204" pitchFamily="34" charset="0"/>
              <a:buChar char="•"/>
              <a:defRPr sz="1400">
                <a:solidFill>
                  <a:srgbClr val="262626"/>
                </a:solidFill>
                <a:latin typeface="Garamond" panose="020204040303010108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 panose="020B0604020202020204" pitchFamily="34" charset="0"/>
              <a:buChar char="•"/>
              <a:defRPr sz="1400">
                <a:solidFill>
                  <a:srgbClr val="262626"/>
                </a:solidFill>
                <a:latin typeface="Garamond" panose="020204040303010108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 panose="020B0604020202020204" pitchFamily="34" charset="0"/>
              <a:buChar char="•"/>
              <a:defRPr sz="1400">
                <a:solidFill>
                  <a:srgbClr val="262626"/>
                </a:solidFill>
                <a:latin typeface="Garamond" panose="02020404030301010803" pitchFamily="18" charset="0"/>
              </a:defRPr>
            </a:lvl9pPr>
          </a:lstStyle>
          <a:p>
            <a:pPr eaLnBrk="1" hangingPunct="1">
              <a:lnSpc>
                <a:spcPct val="80000"/>
              </a:lnSpc>
              <a:spcAft>
                <a:spcPct val="0"/>
              </a:spcAft>
              <a:buClr>
                <a:schemeClr val="hlink"/>
              </a:buClr>
              <a:buSzPct val="65000"/>
              <a:buFont typeface="Wingdings" panose="05000000000000000000" pitchFamily="2" charset="2"/>
              <a:buNone/>
            </a:pPr>
            <a:r>
              <a:rPr lang="en-US" altLang="en-US" sz="4000">
                <a:solidFill>
                  <a:srgbClr val="66FF33"/>
                </a:solidFill>
                <a:latin typeface="Comic Sans MS" panose="030F0702030302020204" pitchFamily="66" charset="0"/>
              </a:rPr>
              <a:t> </a:t>
            </a:r>
            <a:r>
              <a:rPr lang="sr-Cyrl-RS" altLang="en-US" sz="4000">
                <a:solidFill>
                  <a:schemeClr val="tx1"/>
                </a:solidFill>
                <a:latin typeface="Comic Sans MS" panose="030F0702030302020204" pitchFamily="66" charset="0"/>
              </a:rPr>
              <a:t>Вертиго-дијагностика</a:t>
            </a:r>
            <a:endParaRPr lang="en-US" altLang="en-US" sz="4000">
              <a:solidFill>
                <a:schemeClr val="tx1"/>
              </a:solidFill>
              <a:latin typeface="Comic Sans MS" panose="030F0702030302020204" pitchFamily="66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8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388" y="2522538"/>
            <a:ext cx="8475662" cy="5229225"/>
          </a:xfrm>
        </p:spPr>
        <p:txBody>
          <a:bodyPr/>
          <a:lstStyle/>
          <a:p>
            <a:pPr lvl="2">
              <a:buFontTx/>
              <a:buChar char="-"/>
            </a:pPr>
            <a:r>
              <a:rPr lang="sr-Cyrl-RS" altLang="en-US" sz="2200" smtClean="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Пулс</a:t>
            </a:r>
            <a:r>
              <a:rPr lang="en-US" altLang="en-US" sz="2200" smtClean="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(</a:t>
            </a:r>
            <a:r>
              <a:rPr lang="sr-Cyrl-RS" altLang="en-US" sz="2200" smtClean="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аритмија</a:t>
            </a:r>
            <a:r>
              <a:rPr lang="en-US" altLang="en-US" sz="2200" smtClean="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?)</a:t>
            </a:r>
            <a:endParaRPr lang="sr-Cyrl-RS" altLang="en-US" sz="2200" smtClean="0">
              <a:solidFill>
                <a:schemeClr val="tx1"/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lvl="2">
              <a:buFontTx/>
              <a:buChar char="-"/>
            </a:pPr>
            <a:r>
              <a:rPr lang="sr-Cyrl-RS" altLang="en-US" sz="2200" smtClean="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ККС</a:t>
            </a:r>
            <a:r>
              <a:rPr lang="en-US" altLang="en-US" sz="2200" smtClean="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(</a:t>
            </a:r>
            <a:r>
              <a:rPr lang="sr-Cyrl-RS" altLang="en-US" sz="2200" smtClean="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анемија</a:t>
            </a:r>
            <a:r>
              <a:rPr lang="en-US" altLang="en-US" sz="2200" smtClean="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?)</a:t>
            </a:r>
            <a:endParaRPr lang="sr-Cyrl-RS" altLang="en-US" sz="2200" smtClean="0">
              <a:solidFill>
                <a:schemeClr val="tx1"/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lvl="2">
              <a:buFontTx/>
              <a:buChar char="-"/>
            </a:pPr>
            <a:r>
              <a:rPr lang="sr-Cyrl-RS" altLang="en-US" sz="2200" smtClean="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Електролити </a:t>
            </a:r>
            <a:r>
              <a:rPr lang="en-US" altLang="en-US" sz="2200" smtClean="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(</a:t>
            </a:r>
            <a:r>
              <a:rPr lang="sr-Cyrl-RS" altLang="en-US" sz="2200" smtClean="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дисбаланс</a:t>
            </a:r>
            <a:r>
              <a:rPr lang="en-US" altLang="en-US" sz="2200" smtClean="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?)</a:t>
            </a:r>
            <a:endParaRPr lang="sr-Cyrl-RS" altLang="en-US" sz="2200" smtClean="0">
              <a:solidFill>
                <a:schemeClr val="tx1"/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lvl="2">
              <a:buFontTx/>
              <a:buChar char="-"/>
            </a:pPr>
            <a:r>
              <a:rPr lang="sr-Cyrl-RS" altLang="en-US" sz="2200" smtClean="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Калцијум</a:t>
            </a:r>
            <a:r>
              <a:rPr lang="en-US" altLang="en-US" sz="2200" smtClean="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(</a:t>
            </a:r>
            <a:r>
              <a:rPr lang="sr-Cyrl-RS" altLang="en-US" sz="2200" smtClean="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хиперкалцемија</a:t>
            </a:r>
            <a:r>
              <a:rPr lang="en-US" altLang="en-US" sz="2200" smtClean="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?)</a:t>
            </a:r>
            <a:endParaRPr lang="sr-Cyrl-RS" altLang="en-US" sz="2200" smtClean="0">
              <a:solidFill>
                <a:schemeClr val="tx1"/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lvl="2">
              <a:buFontTx/>
              <a:buChar char="-"/>
            </a:pPr>
            <a:r>
              <a:rPr lang="sr-Cyrl-RS" altLang="en-US" sz="2200" smtClean="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Хормони штитасте жлезде</a:t>
            </a:r>
            <a:r>
              <a:rPr lang="en-US" altLang="en-US" sz="2200" smtClean="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(</a:t>
            </a:r>
            <a:r>
              <a:rPr lang="sr-Cyrl-RS" altLang="en-US" sz="2200" smtClean="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хипотиреоидизам</a:t>
            </a:r>
            <a:r>
              <a:rPr lang="en-US" altLang="en-US" sz="2200" smtClean="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?)</a:t>
            </a:r>
            <a:endParaRPr lang="sr-Cyrl-RS" altLang="en-US" sz="2200" smtClean="0">
              <a:solidFill>
                <a:schemeClr val="tx1"/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lvl="2">
              <a:buFontTx/>
              <a:buChar char="-"/>
            </a:pPr>
            <a:r>
              <a:rPr lang="sr-Cyrl-RS" altLang="en-US" sz="2200" smtClean="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ФТА-АБС или ТПА</a:t>
            </a:r>
            <a:r>
              <a:rPr lang="en-US" altLang="en-US" sz="2200" smtClean="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(</a:t>
            </a:r>
            <a:r>
              <a:rPr lang="sr-Cyrl-RS" altLang="en-US" sz="2200" smtClean="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терцијарни сифилис</a:t>
            </a:r>
            <a:r>
              <a:rPr lang="en-US" altLang="en-US" sz="2200" smtClean="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?)</a:t>
            </a:r>
            <a:endParaRPr lang="sr-Cyrl-RS" altLang="en-US" sz="2200" smtClean="0">
              <a:solidFill>
                <a:schemeClr val="tx1"/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lvl="2">
              <a:buFontTx/>
              <a:buChar char="-"/>
            </a:pPr>
            <a:r>
              <a:rPr lang="sr-Cyrl-RS" altLang="en-US" sz="2200" smtClean="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Холестерол и триглицериди</a:t>
            </a:r>
            <a:r>
              <a:rPr lang="en-US" altLang="en-US" sz="2200" smtClean="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(</a:t>
            </a:r>
            <a:r>
              <a:rPr lang="sr-Cyrl-RS" altLang="en-US" sz="2200" smtClean="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хиперлипопротеинемија</a:t>
            </a:r>
            <a:r>
              <a:rPr lang="en-US" altLang="en-US" sz="2200" smtClean="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?)</a:t>
            </a:r>
            <a:endParaRPr lang="sr-Cyrl-RS" altLang="en-US" sz="2200" smtClean="0">
              <a:solidFill>
                <a:schemeClr val="tx1"/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lvl="2">
              <a:buFontTx/>
              <a:buChar char="-"/>
            </a:pPr>
            <a:r>
              <a:rPr lang="sr-Cyrl-RS" altLang="en-US" sz="2200" smtClean="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Тестови за откривање дијабетеса и хипогликемије</a:t>
            </a:r>
            <a:endParaRPr lang="en-US" altLang="en-US" sz="2200" smtClean="0">
              <a:solidFill>
                <a:schemeClr val="tx1"/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lvl="2">
              <a:buFont typeface="Wingdings" panose="05000000000000000000" pitchFamily="2" charset="2"/>
              <a:buBlip>
                <a:blip r:embed="rId2"/>
              </a:buBlip>
            </a:pPr>
            <a:endParaRPr lang="en-US" altLang="en-US" sz="2000" b="1" smtClean="0">
              <a:solidFill>
                <a:srgbClr val="FFFF00"/>
              </a:solidFill>
              <a:latin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Blip>
                <a:blip r:embed="rId2"/>
              </a:buBlip>
            </a:pPr>
            <a:endParaRPr lang="en-US" altLang="en-US" sz="2000" b="1" smtClean="0">
              <a:solidFill>
                <a:srgbClr val="FFFF00"/>
              </a:solidFill>
              <a:latin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Blip>
                <a:blip r:embed="rId2"/>
              </a:buBlip>
            </a:pPr>
            <a:endParaRPr lang="en-US" altLang="en-US" sz="2000" b="1" smtClean="0">
              <a:solidFill>
                <a:srgbClr val="FFFF00"/>
              </a:solidFill>
              <a:latin typeface="Arial" panose="020B0604020202020204" pitchFamily="34" charset="0"/>
            </a:endParaRPr>
          </a:p>
        </p:txBody>
      </p:sp>
      <p:sp>
        <p:nvSpPr>
          <p:cNvPr id="174083" name="Rectangle 4"/>
          <p:cNvSpPr>
            <a:spLocks noChangeArrowheads="1"/>
          </p:cNvSpPr>
          <p:nvPr/>
        </p:nvSpPr>
        <p:spPr bwMode="auto">
          <a:xfrm>
            <a:off x="1706563" y="1595438"/>
            <a:ext cx="6948487" cy="935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0000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 panose="020B0604020202020204" pitchFamily="34" charset="0"/>
              <a:buChar char="•"/>
              <a:defRPr sz="2400">
                <a:solidFill>
                  <a:srgbClr val="262626"/>
                </a:solidFill>
                <a:latin typeface="Garamond" panose="02020404030301010803" pitchFamily="18" charset="0"/>
              </a:defRPr>
            </a:lvl1pPr>
            <a:lvl2pPr marL="742950" indent="-285750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 panose="020B0604020202020204" pitchFamily="34" charset="0"/>
              <a:buChar char="•"/>
              <a:defRPr sz="2000">
                <a:solidFill>
                  <a:srgbClr val="262626"/>
                </a:solidFill>
                <a:latin typeface="Garamond" panose="02020404030301010803" pitchFamily="18" charset="0"/>
              </a:defRPr>
            </a:lvl2pPr>
            <a:lvl3pPr marL="1143000" indent="-228600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 panose="020B0604020202020204" pitchFamily="34" charset="0"/>
              <a:buChar char="•"/>
              <a:defRPr>
                <a:solidFill>
                  <a:srgbClr val="262626"/>
                </a:solidFill>
                <a:latin typeface="Garamond" panose="02020404030301010803" pitchFamily="18" charset="0"/>
              </a:defRPr>
            </a:lvl3pPr>
            <a:lvl4pPr marL="1600200" indent="-228600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 panose="020B0604020202020204" pitchFamily="34" charset="0"/>
              <a:buChar char="•"/>
              <a:defRPr sz="1600">
                <a:solidFill>
                  <a:srgbClr val="262626"/>
                </a:solidFill>
                <a:latin typeface="Garamond" panose="02020404030301010803" pitchFamily="18" charset="0"/>
              </a:defRPr>
            </a:lvl4pPr>
            <a:lvl5pPr marL="2057400" indent="-228600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 panose="020B0604020202020204" pitchFamily="34" charset="0"/>
              <a:buChar char="•"/>
              <a:defRPr sz="1400">
                <a:solidFill>
                  <a:srgbClr val="262626"/>
                </a:solidFill>
                <a:latin typeface="Garamond" panose="020204040303010108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 panose="020B0604020202020204" pitchFamily="34" charset="0"/>
              <a:buChar char="•"/>
              <a:defRPr sz="1400">
                <a:solidFill>
                  <a:srgbClr val="262626"/>
                </a:solidFill>
                <a:latin typeface="Garamond" panose="020204040303010108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 panose="020B0604020202020204" pitchFamily="34" charset="0"/>
              <a:buChar char="•"/>
              <a:defRPr sz="1400">
                <a:solidFill>
                  <a:srgbClr val="262626"/>
                </a:solidFill>
                <a:latin typeface="Garamond" panose="020204040303010108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 panose="020B0604020202020204" pitchFamily="34" charset="0"/>
              <a:buChar char="•"/>
              <a:defRPr sz="1400">
                <a:solidFill>
                  <a:srgbClr val="262626"/>
                </a:solidFill>
                <a:latin typeface="Garamond" panose="020204040303010108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 panose="020B0604020202020204" pitchFamily="34" charset="0"/>
              <a:buChar char="•"/>
              <a:defRPr sz="1400">
                <a:solidFill>
                  <a:srgbClr val="262626"/>
                </a:solidFill>
                <a:latin typeface="Garamond" panose="02020404030301010803" pitchFamily="18" charset="0"/>
              </a:defRPr>
            </a:lvl9pPr>
          </a:lstStyle>
          <a:p>
            <a:pPr eaLnBrk="1" hangingPunct="1">
              <a:lnSpc>
                <a:spcPct val="80000"/>
              </a:lnSpc>
              <a:spcAft>
                <a:spcPct val="0"/>
              </a:spcAft>
              <a:buClr>
                <a:schemeClr val="hlink"/>
              </a:buClr>
              <a:buSzPct val="65000"/>
              <a:buFont typeface="Wingdings" panose="05000000000000000000" pitchFamily="2" charset="2"/>
              <a:buNone/>
            </a:pPr>
            <a:r>
              <a:rPr lang="sr-Cyrl-RS" altLang="en-US" sz="4000">
                <a:solidFill>
                  <a:schemeClr val="tx1"/>
                </a:solidFill>
                <a:latin typeface="Comic Sans MS" panose="030F0702030302020204" pitchFamily="66" charset="0"/>
              </a:rPr>
              <a:t>Вертиго-дијагностика</a:t>
            </a:r>
            <a:endParaRPr lang="en-US" altLang="en-US" sz="4000">
              <a:solidFill>
                <a:schemeClr val="tx1"/>
              </a:solidFill>
              <a:latin typeface="Comic Sans MS" panose="030F0702030302020204" pitchFamily="66" charset="0"/>
            </a:endParaRPr>
          </a:p>
        </p:txBody>
      </p:sp>
      <p:sp>
        <p:nvSpPr>
          <p:cNvPr id="68613" name="Rectangle 5"/>
          <p:cNvSpPr>
            <a:spLocks noChangeArrowheads="1"/>
          </p:cNvSpPr>
          <p:nvPr/>
        </p:nvSpPr>
        <p:spPr bwMode="auto">
          <a:xfrm>
            <a:off x="323850" y="981075"/>
            <a:ext cx="6948488" cy="1081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0000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lr>
                <a:schemeClr val="hlink"/>
              </a:buClr>
              <a:buSzPct val="6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folHlink"/>
              </a:buClr>
              <a:buSzPct val="6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anose="020B0604030504040204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anose="020B0604030504040204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anose="020B0604030504040204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anose="020B0604030504040204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anose="020B0604030504040204" pitchFamily="34" charset="0"/>
              </a:defRPr>
            </a:lvl9pPr>
          </a:lstStyle>
          <a:p>
            <a:pPr algn="ctr" eaLnBrk="1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endParaRPr lang="en-US" sz="2800" b="1" i="1" u="sng" dirty="0" smtClean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10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-223838" y="2708275"/>
            <a:ext cx="8686801" cy="1016000"/>
          </a:xfrm>
        </p:spPr>
        <p:txBody>
          <a:bodyPr/>
          <a:lstStyle/>
          <a:p>
            <a:pPr lvl="2">
              <a:lnSpc>
                <a:spcPct val="80000"/>
              </a:lnSpc>
            </a:pPr>
            <a:r>
              <a:rPr lang="sr-Cyrl-RS" altLang="en-US" sz="2200" b="1" smtClean="0">
                <a:solidFill>
                  <a:schemeClr val="tx1"/>
                </a:solidFill>
                <a:latin typeface="Calibri" panose="020F0502020204030204" pitchFamily="34" charset="0"/>
              </a:rPr>
              <a:t>Неуролошки преглед</a:t>
            </a:r>
            <a:r>
              <a:rPr lang="en-US" altLang="en-US" sz="2200" b="1" smtClean="0">
                <a:solidFill>
                  <a:schemeClr val="tx1"/>
                </a:solidFill>
                <a:latin typeface="Calibri" panose="020F0502020204030204" pitchFamily="34" charset="0"/>
              </a:rPr>
              <a:t>  </a:t>
            </a:r>
          </a:p>
          <a:p>
            <a:pPr lvl="2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US" altLang="en-US" sz="2200" smtClean="0">
                <a:solidFill>
                  <a:schemeClr val="tx1"/>
                </a:solidFill>
                <a:latin typeface="Calibri" panose="020F0502020204030204" pitchFamily="34" charset="0"/>
              </a:rPr>
              <a:t> </a:t>
            </a:r>
            <a:r>
              <a:rPr lang="sr-Cyrl-RS" altLang="en-US" sz="2200" smtClean="0">
                <a:solidFill>
                  <a:schemeClr val="tx1"/>
                </a:solidFill>
                <a:latin typeface="Calibri" panose="020F0502020204030204" pitchFamily="34" charset="0"/>
              </a:rPr>
              <a:t>  </a:t>
            </a:r>
            <a:r>
              <a:rPr lang="en-US" altLang="en-US" sz="2200" smtClean="0">
                <a:solidFill>
                  <a:schemeClr val="tx1"/>
                </a:solidFill>
                <a:latin typeface="Calibri" panose="020F0502020204030204" pitchFamily="34" charset="0"/>
              </a:rPr>
              <a:t> </a:t>
            </a:r>
            <a:r>
              <a:rPr lang="sr-Cyrl-RS" altLang="en-US" sz="2200" smtClean="0">
                <a:solidFill>
                  <a:schemeClr val="tx1"/>
                </a:solidFill>
                <a:latin typeface="Calibri" panose="020F0502020204030204" pitchFamily="34" charset="0"/>
              </a:rPr>
              <a:t> </a:t>
            </a:r>
            <a:r>
              <a:rPr lang="en-US" altLang="en-US" sz="2200" b="1" u="sng" smtClean="0">
                <a:solidFill>
                  <a:srgbClr val="FF0000"/>
                </a:solidFill>
                <a:latin typeface="Calibri" panose="020F0502020204030204" pitchFamily="34" charset="0"/>
              </a:rPr>
              <a:t>Dix-Hallpike-ov </a:t>
            </a:r>
            <a:r>
              <a:rPr lang="sr-Cyrl-RS" altLang="en-US" sz="2200" b="1" u="sng" smtClean="0">
                <a:solidFill>
                  <a:srgbClr val="FF0000"/>
                </a:solidFill>
                <a:latin typeface="Calibri" panose="020F0502020204030204" pitchFamily="34" charset="0"/>
              </a:rPr>
              <a:t>маневар</a:t>
            </a:r>
            <a:r>
              <a:rPr lang="en-US" altLang="en-US" sz="2200" b="1" smtClean="0">
                <a:solidFill>
                  <a:srgbClr val="FF0000"/>
                </a:solidFill>
                <a:latin typeface="Calibri" panose="020F0502020204030204" pitchFamily="34" charset="0"/>
              </a:rPr>
              <a:t> </a:t>
            </a:r>
            <a:r>
              <a:rPr lang="en-US" altLang="en-US" sz="2200" smtClean="0">
                <a:solidFill>
                  <a:schemeClr val="tx1"/>
                </a:solidFill>
                <a:latin typeface="Calibri" panose="020F0502020204030204" pitchFamily="34" charset="0"/>
              </a:rPr>
              <a:t>– </a:t>
            </a:r>
            <a:r>
              <a:rPr lang="sr-Cyrl-RS" altLang="en-US" sz="2200" smtClean="0">
                <a:solidFill>
                  <a:schemeClr val="tx1"/>
                </a:solidFill>
                <a:latin typeface="Calibri" panose="020F0502020204030204" pitchFamily="34" charset="0"/>
              </a:rPr>
              <a:t>диференцирање периферног од централног вертига</a:t>
            </a:r>
            <a:endParaRPr lang="en-US" altLang="en-US" sz="2200" smtClean="0">
              <a:solidFill>
                <a:schemeClr val="tx1"/>
              </a:solidFill>
              <a:latin typeface="Calibri" panose="020F0502020204030204" pitchFamily="34" charset="0"/>
            </a:endParaRPr>
          </a:p>
          <a:p>
            <a:pPr lvl="2">
              <a:lnSpc>
                <a:spcPct val="80000"/>
              </a:lnSpc>
              <a:buFont typeface="Wingdings" panose="05000000000000000000" pitchFamily="2" charset="2"/>
              <a:buNone/>
            </a:pPr>
            <a:endParaRPr lang="en-US" altLang="en-US" b="1" smtClean="0">
              <a:solidFill>
                <a:srgbClr val="FFFF00"/>
              </a:solidFill>
              <a:latin typeface="Arial" panose="020B0604020202020204" pitchFamily="34" charset="0"/>
            </a:endParaRPr>
          </a:p>
          <a:p>
            <a:pPr>
              <a:lnSpc>
                <a:spcPct val="80000"/>
              </a:lnSpc>
            </a:pPr>
            <a:endParaRPr lang="en-US" altLang="en-US" smtClean="0"/>
          </a:p>
        </p:txBody>
      </p:sp>
      <p:sp>
        <p:nvSpPr>
          <p:cNvPr id="87044" name="Rectangle 4"/>
          <p:cNvSpPr>
            <a:spLocks noChangeArrowheads="1"/>
          </p:cNvSpPr>
          <p:nvPr/>
        </p:nvSpPr>
        <p:spPr bwMode="auto">
          <a:xfrm>
            <a:off x="611188" y="301625"/>
            <a:ext cx="6948487" cy="1081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0000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lr>
                <a:schemeClr val="hlink"/>
              </a:buClr>
              <a:buSzPct val="6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folHlink"/>
              </a:buClr>
              <a:buSzPct val="6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anose="020B0604030504040204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anose="020B0604030504040204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anose="020B0604030504040204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anose="020B0604030504040204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anose="020B0604030504040204" pitchFamily="34" charset="0"/>
              </a:defRPr>
            </a:lvl9pPr>
          </a:lstStyle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endParaRPr lang="en-US" dirty="0" smtClean="0">
              <a:solidFill>
                <a:srgbClr val="66FF33"/>
              </a:solidFill>
              <a:latin typeface="Arial" panose="020B0604020202020204" pitchFamily="34" charset="0"/>
            </a:endParaRP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r>
              <a:rPr lang="en-US" sz="3600" dirty="0" smtClean="0">
                <a:solidFill>
                  <a:srgbClr val="66FF33"/>
                </a:solidFill>
                <a:latin typeface="Arial" panose="020B0604020202020204" pitchFamily="34" charset="0"/>
              </a:rPr>
              <a:t>         </a:t>
            </a:r>
            <a:r>
              <a:rPr lang="sr-Cyrl-RS" sz="3600" dirty="0" smtClean="0">
                <a:solidFill>
                  <a:srgbClr val="66FF33"/>
                </a:solidFill>
                <a:latin typeface="Arial" panose="020B0604020202020204" pitchFamily="34" charset="0"/>
              </a:rPr>
              <a:t>         </a:t>
            </a:r>
            <a:endParaRPr lang="en-US" sz="2800" b="1" i="1" u="sng" dirty="0" smtClean="0">
              <a:latin typeface="Arial" panose="020B0604020202020204" pitchFamily="34" charset="0"/>
            </a:endParaRPr>
          </a:p>
        </p:txBody>
      </p:sp>
      <p:sp>
        <p:nvSpPr>
          <p:cNvPr id="87045" name="Rectangle 5"/>
          <p:cNvSpPr>
            <a:spLocks noChangeArrowheads="1"/>
          </p:cNvSpPr>
          <p:nvPr/>
        </p:nvSpPr>
        <p:spPr bwMode="auto">
          <a:xfrm>
            <a:off x="1331913" y="1577975"/>
            <a:ext cx="6948487" cy="935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0000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lr>
                <a:schemeClr val="hlink"/>
              </a:buClr>
              <a:buSzPct val="6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folHlink"/>
              </a:buClr>
              <a:buSzPct val="6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anose="020B0604030504040204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anose="020B0604030504040204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anose="020B0604030504040204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anose="020B0604030504040204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anose="020B0604030504040204" pitchFamily="34" charset="0"/>
              </a:defRPr>
            </a:lvl9pPr>
          </a:lstStyle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endParaRPr lang="en-US" sz="3600" b="1" dirty="0" smtClean="0">
              <a:latin typeface="Arial" panose="020B0604020202020204" pitchFamily="34" charset="0"/>
            </a:endParaRPr>
          </a:p>
        </p:txBody>
      </p:sp>
      <p:pic>
        <p:nvPicPr>
          <p:cNvPr id="175109" name="Picture 6" descr="123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8325" y="3840163"/>
            <a:ext cx="8035925" cy="2468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5110" name="Rectangle 1"/>
          <p:cNvSpPr>
            <a:spLocks noChangeArrowheads="1"/>
          </p:cNvSpPr>
          <p:nvPr/>
        </p:nvSpPr>
        <p:spPr bwMode="auto">
          <a:xfrm>
            <a:off x="1897063" y="1635125"/>
            <a:ext cx="5818187" cy="590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9pPr>
          </a:lstStyle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sr-Cyrl-RS" altLang="en-US" sz="4000"/>
              <a:t>Вертиго-дијагностика</a:t>
            </a:r>
            <a:endParaRPr lang="en-US" altLang="en-US" sz="400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13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87450" y="2708275"/>
            <a:ext cx="7129463" cy="3592513"/>
          </a:xfrm>
        </p:spPr>
        <p:txBody>
          <a:bodyPr/>
          <a:lstStyle/>
          <a:p>
            <a:pPr>
              <a:lnSpc>
                <a:spcPct val="80000"/>
              </a:lnSpc>
              <a:buFont typeface="Wingdings" panose="05000000000000000000" pitchFamily="2" charset="2"/>
              <a:buBlip>
                <a:blip r:embed="rId2"/>
              </a:buBlip>
            </a:pPr>
            <a:endParaRPr lang="sr-Latn-RS" altLang="en-US" smtClean="0">
              <a:solidFill>
                <a:schemeClr val="tx1"/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80000"/>
              </a:lnSpc>
            </a:pPr>
            <a:r>
              <a:rPr lang="sr-Cyrl-RS" altLang="en-US" smtClean="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ЕКГ</a:t>
            </a:r>
          </a:p>
          <a:p>
            <a:pPr>
              <a:lnSpc>
                <a:spcPct val="80000"/>
              </a:lnSpc>
            </a:pPr>
            <a:r>
              <a:rPr lang="sr-Cyrl-RS" altLang="en-US" smtClean="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Аудиометрија и вестибуларне пробе</a:t>
            </a:r>
          </a:p>
          <a:p>
            <a:pPr>
              <a:lnSpc>
                <a:spcPct val="80000"/>
              </a:lnSpc>
            </a:pPr>
            <a:r>
              <a:rPr lang="sr-Cyrl-RS" altLang="en-US" smtClean="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Ртг Ц кичме</a:t>
            </a:r>
          </a:p>
          <a:p>
            <a:pPr>
              <a:lnSpc>
                <a:spcPct val="80000"/>
              </a:lnSpc>
            </a:pPr>
            <a:r>
              <a:rPr lang="sr-Cyrl-RS" altLang="en-US" smtClean="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КТ илиНМР</a:t>
            </a:r>
            <a:endParaRPr lang="sr-Latn-RS" altLang="en-US" smtClean="0">
              <a:solidFill>
                <a:schemeClr val="tx1"/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80000"/>
              </a:lnSpc>
            </a:pPr>
            <a:r>
              <a:rPr lang="sr-Cyrl-RS" altLang="en-US" smtClean="0">
                <a:solidFill>
                  <a:schemeClr val="tx1"/>
                </a:solidFill>
                <a:latin typeface="Calibri" panose="020F0502020204030204" pitchFamily="34" charset="0"/>
              </a:rPr>
              <a:t>Доплер  крвних судова врата</a:t>
            </a:r>
            <a:endParaRPr lang="en-US" altLang="en-US" smtClean="0">
              <a:solidFill>
                <a:schemeClr val="tx1"/>
              </a:solidFill>
              <a:latin typeface="Calibri" panose="020F0502020204030204" pitchFamily="34" charset="0"/>
            </a:endParaRPr>
          </a:p>
        </p:txBody>
      </p:sp>
      <p:sp>
        <p:nvSpPr>
          <p:cNvPr id="176131" name="Rectangle 1"/>
          <p:cNvSpPr>
            <a:spLocks noChangeArrowheads="1"/>
          </p:cNvSpPr>
          <p:nvPr/>
        </p:nvSpPr>
        <p:spPr bwMode="auto">
          <a:xfrm>
            <a:off x="1662113" y="1681163"/>
            <a:ext cx="5819775" cy="590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9pPr>
          </a:lstStyle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sr-Cyrl-RS" altLang="en-US" sz="4000"/>
              <a:t>Вертиго-дијагностика</a:t>
            </a:r>
            <a:endParaRPr lang="en-US" altLang="en-US" sz="400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1173163" y="1209675"/>
            <a:ext cx="6799262" cy="1303338"/>
          </a:xfrm>
        </p:spPr>
        <p:txBody>
          <a:bodyPr/>
          <a:lstStyle/>
          <a:p>
            <a:pPr eaLnBrk="1" hangingPunct="1"/>
            <a:r>
              <a:rPr lang="sr-Cyrl-RS" altLang="en-US" sz="4400" smtClean="0">
                <a:ln>
                  <a:noFill/>
                </a:ln>
                <a:latin typeface="Comic Sans MS" panose="030F0702030302020204" pitchFamily="66" charset="0"/>
              </a:rPr>
              <a:t>Поремећаји</a:t>
            </a:r>
            <a:r>
              <a:rPr lang="sr-Latn-CS" altLang="en-US" sz="4400" smtClean="0">
                <a:ln>
                  <a:noFill/>
                </a:ln>
                <a:latin typeface="Comic Sans MS" panose="030F0702030302020204" pitchFamily="66" charset="0"/>
              </a:rPr>
              <a:t> </a:t>
            </a:r>
            <a:r>
              <a:rPr lang="sr-Cyrl-RS" altLang="en-US" sz="4400" smtClean="0">
                <a:ln>
                  <a:noFill/>
                </a:ln>
                <a:latin typeface="Comic Sans MS" panose="030F0702030302020204" pitchFamily="66" charset="0"/>
              </a:rPr>
              <a:t>спавања</a:t>
            </a:r>
            <a:endParaRPr lang="en-US" altLang="en-US" sz="4400" smtClean="0">
              <a:ln>
                <a:noFill/>
              </a:ln>
              <a:latin typeface="Comic Sans MS" panose="030F0702030302020204" pitchFamily="66" charset="0"/>
            </a:endParaRPr>
          </a:p>
        </p:txBody>
      </p:sp>
      <p:sp>
        <p:nvSpPr>
          <p:cNvPr id="32771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176338" y="2708275"/>
            <a:ext cx="7067550" cy="3227388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altLang="en-US" sz="2200" smtClean="0">
                <a:latin typeface="Calibri" panose="020F0502020204030204" pitchFamily="34" charset="0"/>
                <a:cs typeface="Times New Roman" panose="02020603050405020304" pitchFamily="18" charset="0"/>
              </a:rPr>
              <a:t>Комплексности спавања као физиолошком феномену, одговара и све већи број болести спавања (&gt;50) (интернационална класификација)</a:t>
            </a:r>
          </a:p>
        </p:txBody>
      </p:sp>
      <p:pic>
        <p:nvPicPr>
          <p:cNvPr id="3277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5250" y="4138613"/>
            <a:ext cx="6421438" cy="2068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15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87450" y="2708275"/>
            <a:ext cx="7129463" cy="3592513"/>
          </a:xfrm>
        </p:spPr>
        <p:txBody>
          <a:bodyPr/>
          <a:lstStyle/>
          <a:p>
            <a:pPr marL="0" indent="0">
              <a:lnSpc>
                <a:spcPct val="80000"/>
              </a:lnSpc>
              <a:buFont typeface="Arial" panose="020B0604020202020204" pitchFamily="34" charset="0"/>
              <a:buNone/>
            </a:pPr>
            <a:r>
              <a:rPr lang="sr-Cyrl-RS" altLang="en-US" smtClean="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-Болести уха</a:t>
            </a:r>
          </a:p>
          <a:p>
            <a:pPr marL="0" indent="0">
              <a:lnSpc>
                <a:spcPct val="80000"/>
              </a:lnSpc>
              <a:buFont typeface="Arial" panose="020B0604020202020204" pitchFamily="34" charset="0"/>
              <a:buNone/>
            </a:pPr>
            <a:r>
              <a:rPr lang="sr-Cyrl-RS" altLang="en-US" smtClean="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-Болести врата (артритис, ВБ инсуф., синдром крађе)</a:t>
            </a:r>
          </a:p>
          <a:p>
            <a:pPr marL="0" indent="0">
              <a:lnSpc>
                <a:spcPct val="80000"/>
              </a:lnSpc>
              <a:buFont typeface="Arial" panose="020B0604020202020204" pitchFamily="34" charset="0"/>
              <a:buNone/>
            </a:pPr>
            <a:r>
              <a:rPr lang="sr-Cyrl-RS" altLang="en-US" smtClean="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-ЦНС (ЦВИ, ТИА, МС, мигрена, неуросифилис)</a:t>
            </a:r>
          </a:p>
          <a:p>
            <a:pPr marL="0" indent="0">
              <a:lnSpc>
                <a:spcPct val="80000"/>
              </a:lnSpc>
              <a:buFont typeface="Arial" panose="020B0604020202020204" pitchFamily="34" charset="0"/>
              <a:buNone/>
            </a:pPr>
            <a:r>
              <a:rPr lang="sr-Cyrl-RS" altLang="en-US" smtClean="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-Метаболични (глукоза, штитаста ж., анемија...)</a:t>
            </a:r>
          </a:p>
          <a:p>
            <a:pPr marL="0" indent="0">
              <a:lnSpc>
                <a:spcPct val="80000"/>
              </a:lnSpc>
              <a:buFont typeface="Arial" panose="020B0604020202020204" pitchFamily="34" charset="0"/>
              <a:buNone/>
            </a:pPr>
            <a:r>
              <a:rPr lang="sr-Cyrl-RS" altLang="en-US" smtClean="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-Инфекције (ХЗ, морбили, мумпс, инфлуенца)</a:t>
            </a:r>
          </a:p>
          <a:p>
            <a:pPr marL="0" indent="0">
              <a:lnSpc>
                <a:spcPct val="80000"/>
              </a:lnSpc>
              <a:buFont typeface="Arial" panose="020B0604020202020204" pitchFamily="34" charset="0"/>
              <a:buNone/>
            </a:pPr>
            <a:r>
              <a:rPr lang="sr-Cyrl-RS" altLang="en-US" smtClean="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-Срлане болести (аритмија, ХТА, хипотензија)</a:t>
            </a:r>
          </a:p>
          <a:p>
            <a:pPr marL="0" indent="0">
              <a:lnSpc>
                <a:spcPct val="80000"/>
              </a:lnSpc>
              <a:buFont typeface="Arial" panose="020B0604020202020204" pitchFamily="34" charset="0"/>
              <a:buNone/>
            </a:pPr>
            <a:r>
              <a:rPr lang="sr-Cyrl-RS" altLang="en-US" smtClean="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-Лекови</a:t>
            </a:r>
          </a:p>
          <a:p>
            <a:pPr marL="0" indent="0">
              <a:lnSpc>
                <a:spcPct val="80000"/>
              </a:lnSpc>
              <a:buFont typeface="Arial" panose="020B0604020202020204" pitchFamily="34" charset="0"/>
              <a:buNone/>
            </a:pPr>
            <a:endParaRPr lang="sr-Cyrl-RS" altLang="en-US" smtClean="0">
              <a:solidFill>
                <a:schemeClr val="tx1"/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80000"/>
              </a:lnSpc>
              <a:buFont typeface="Arial" panose="020B0604020202020204" pitchFamily="34" charset="0"/>
              <a:buNone/>
            </a:pPr>
            <a:endParaRPr lang="sr-Latn-RS" altLang="en-US" smtClean="0">
              <a:solidFill>
                <a:schemeClr val="tx1"/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77155" name="Rectangle 1"/>
          <p:cNvSpPr>
            <a:spLocks noChangeArrowheads="1"/>
          </p:cNvSpPr>
          <p:nvPr/>
        </p:nvSpPr>
        <p:spPr bwMode="auto">
          <a:xfrm>
            <a:off x="2195513" y="1700213"/>
            <a:ext cx="4108450" cy="590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9pPr>
          </a:lstStyle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sr-Cyrl-RS" altLang="en-US" sz="4000"/>
              <a:t>Вертиго-диф.дг</a:t>
            </a:r>
            <a:endParaRPr lang="en-US" altLang="en-US" sz="400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3173" name="Group 229"/>
          <p:cNvGraphicFramePr>
            <a:graphicFrameLocks noGrp="1"/>
          </p:cNvGraphicFramePr>
          <p:nvPr>
            <p:ph idx="1"/>
          </p:nvPr>
        </p:nvGraphicFramePr>
        <p:xfrm>
          <a:off x="539750" y="501650"/>
          <a:ext cx="8064500" cy="5857875"/>
        </p:xfrm>
        <a:graphic>
          <a:graphicData uri="http://schemas.openxmlformats.org/drawingml/2006/table">
            <a:tbl>
              <a:tblPr/>
              <a:tblGrid>
                <a:gridCol w="268816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68816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68816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0790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3366"/>
                            </a:outerShdw>
                          </a:effectLst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5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3366"/>
                            </a:outerShdw>
                          </a:effectLst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3366"/>
                            </a:outerShdw>
                          </a:effectLst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3366"/>
                            </a:outerShdw>
                          </a:effectLst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3366"/>
                            </a:outerShdw>
                          </a:effectLst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3366"/>
                            </a:outerShdw>
                          </a:effectLst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3366"/>
                            </a:outerShdw>
                          </a:effectLst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3366"/>
                            </a:outerShdw>
                          </a:effectLst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3366"/>
                            </a:outerShdw>
                          </a:effectLst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sr-Cyrl-R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          Лек</a:t>
                      </a: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438" marR="91438" marT="45712" marB="4571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3366"/>
                            </a:outerShdw>
                          </a:effectLst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5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3366"/>
                            </a:outerShdw>
                          </a:effectLst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3366"/>
                            </a:outerShdw>
                          </a:effectLst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3366"/>
                            </a:outerShdw>
                          </a:effectLst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3366"/>
                            </a:outerShdw>
                          </a:effectLst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3366"/>
                            </a:outerShdw>
                          </a:effectLst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3366"/>
                            </a:outerShdw>
                          </a:effectLst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3366"/>
                            </a:outerShdw>
                          </a:effectLst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3366"/>
                            </a:outerShdw>
                          </a:effectLst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sr-Cyrl-R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panose="020B0604020202020204" pitchFamily="34" charset="0"/>
                        </a:rPr>
                        <a:t>            </a:t>
                      </a:r>
                      <a:r>
                        <a:rPr kumimoji="0" lang="sr-Cyrl-R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alibri" panose="020F0502020204030204" pitchFamily="34" charset="0"/>
                        </a:rPr>
                        <a:t>Доза</a:t>
                      </a: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1438" marR="91438"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3366"/>
                            </a:outerShdw>
                          </a:effectLst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5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3366"/>
                            </a:outerShdw>
                          </a:effectLst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3366"/>
                            </a:outerShdw>
                          </a:effectLst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3366"/>
                            </a:outerShdw>
                          </a:effectLst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3366"/>
                            </a:outerShdw>
                          </a:effectLst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3366"/>
                            </a:outerShdw>
                          </a:effectLst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3366"/>
                            </a:outerShdw>
                          </a:effectLst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3366"/>
                            </a:outerShdw>
                          </a:effectLst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3366"/>
                            </a:outerShdw>
                          </a:effectLst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sr-Cyrl-R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panose="020B0604020202020204" pitchFamily="34" charset="0"/>
                        </a:rPr>
                        <a:t> </a:t>
                      </a:r>
                      <a:r>
                        <a:rPr kumimoji="0" lang="sr-Cyrl-R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alibri" panose="020F0502020204030204" pitchFamily="34" charset="0"/>
                        </a:rPr>
                        <a:t>Начин примене</a:t>
                      </a: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Calibri" panose="020F0502020204030204" pitchFamily="34" charset="0"/>
                      </a:endParaRPr>
                    </a:p>
                  </a:txBody>
                  <a:tcPr marL="91438" marR="91438"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6091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3366"/>
                            </a:outerShdw>
                          </a:effectLst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5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3366"/>
                            </a:outerShdw>
                          </a:effectLst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3366"/>
                            </a:outerShdw>
                          </a:effectLst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3366"/>
                            </a:outerShdw>
                          </a:effectLst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3366"/>
                            </a:outerShdw>
                          </a:effectLst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3366"/>
                            </a:outerShdw>
                          </a:effectLst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3366"/>
                            </a:outerShdw>
                          </a:effectLst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3366"/>
                            </a:outerShdw>
                          </a:effectLst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3366"/>
                            </a:outerShdw>
                          </a:effectLst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Meclizine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(Antivert)</a:t>
                      </a:r>
                    </a:p>
                  </a:txBody>
                  <a:tcPr marL="91438" marR="91438" marT="45712" marB="4571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5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25-50 </a:t>
                      </a:r>
                      <a:r>
                        <a:rPr kumimoji="0" lang="sr-Cyrl-R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мг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438" marR="91438"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5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sr-Cyrl-R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п.о.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438" marR="91438"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0790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3366"/>
                            </a:outerShdw>
                          </a:effectLst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5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3366"/>
                            </a:outerShdw>
                          </a:effectLst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3366"/>
                            </a:outerShdw>
                          </a:effectLst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3366"/>
                            </a:outerShdw>
                          </a:effectLst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3366"/>
                            </a:outerShdw>
                          </a:effectLst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3366"/>
                            </a:outerShdw>
                          </a:effectLst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3366"/>
                            </a:outerShdw>
                          </a:effectLst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3366"/>
                            </a:outerShdw>
                          </a:effectLst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3366"/>
                            </a:outerShdw>
                          </a:effectLst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alibri" panose="020F0502020204030204" pitchFamily="34" charset="0"/>
                        </a:rPr>
                        <a:t>Lorazepam</a:t>
                      </a:r>
                    </a:p>
                  </a:txBody>
                  <a:tcPr marL="91438" marR="91438" marT="45712" marB="4571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5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1-2 </a:t>
                      </a:r>
                      <a:r>
                        <a:rPr kumimoji="0" lang="sr-Cyrl-R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мг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438" marR="91438"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5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sr-Cyrl-R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и.в.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 / </a:t>
                      </a:r>
                      <a:r>
                        <a:rPr kumimoji="0" lang="sr-Cyrl-R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п.о.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438" marR="91438"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0790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3366"/>
                            </a:outerShdw>
                          </a:effectLst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5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3366"/>
                            </a:outerShdw>
                          </a:effectLst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3366"/>
                            </a:outerShdw>
                          </a:effectLst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3366"/>
                            </a:outerShdw>
                          </a:effectLst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3366"/>
                            </a:outerShdw>
                          </a:effectLst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3366"/>
                            </a:outerShdw>
                          </a:effectLst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3366"/>
                            </a:outerShdw>
                          </a:effectLst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3366"/>
                            </a:outerShdw>
                          </a:effectLst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3366"/>
                            </a:outerShdw>
                          </a:effectLst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alibri" panose="020F0502020204030204" pitchFamily="34" charset="0"/>
                        </a:rPr>
                        <a:t>Diazepam</a:t>
                      </a:r>
                    </a:p>
                  </a:txBody>
                  <a:tcPr marL="91438" marR="91438" marT="45712" marB="4571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5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5 </a:t>
                      </a:r>
                      <a:r>
                        <a:rPr kumimoji="0" lang="sr-Cyrl-R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мг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438" marR="91438"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5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kumimoji="0" lang="sr-Cyrl-R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и.в.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 / </a:t>
                      </a:r>
                      <a:r>
                        <a:rPr kumimoji="0" lang="sr-Cyrl-R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п.о.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438" marR="91438"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96091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3366"/>
                            </a:outerShdw>
                          </a:effectLst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5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3366"/>
                            </a:outerShdw>
                          </a:effectLst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3366"/>
                            </a:outerShdw>
                          </a:effectLst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3366"/>
                            </a:outerShdw>
                          </a:effectLst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3366"/>
                            </a:outerShdw>
                          </a:effectLst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3366"/>
                            </a:outerShdw>
                          </a:effectLst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3366"/>
                            </a:outerShdw>
                          </a:effectLst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3366"/>
                            </a:outerShdw>
                          </a:effectLst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3366"/>
                            </a:outerShdw>
                          </a:effectLst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alibri" panose="020F0502020204030204" pitchFamily="34" charset="0"/>
                        </a:rPr>
                        <a:t>Atropin</a:t>
                      </a:r>
                    </a:p>
                  </a:txBody>
                  <a:tcPr marL="91438" marR="91438" marT="45712" marB="4571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5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0,5 </a:t>
                      </a:r>
                      <a:r>
                        <a:rPr kumimoji="0" lang="sr-Cyrl-R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мг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0,4 </a:t>
                      </a:r>
                      <a:r>
                        <a:rPr kumimoji="0" lang="sr-Cyrl-R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мг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438" marR="91438"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5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sr-Cyrl-R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и.в.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sr-Cyrl-R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сублингвално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438" marR="91438"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822939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3366"/>
                            </a:outerShdw>
                          </a:effectLst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5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3366"/>
                            </a:outerShdw>
                          </a:effectLst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3366"/>
                            </a:outerShdw>
                          </a:effectLst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3366"/>
                            </a:outerShdw>
                          </a:effectLst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3366"/>
                            </a:outerShdw>
                          </a:effectLst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3366"/>
                            </a:outerShdw>
                          </a:effectLst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3366"/>
                            </a:outerShdw>
                          </a:effectLst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3366"/>
                            </a:outerShdw>
                          </a:effectLst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3366"/>
                            </a:outerShdw>
                          </a:effectLst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alibri" panose="020F0502020204030204" pitchFamily="34" charset="0"/>
                        </a:rPr>
                        <a:t>Dymenhydrinat (Dramamine)</a:t>
                      </a:r>
                    </a:p>
                  </a:txBody>
                  <a:tcPr marL="91438" marR="91438" marT="45712" marB="4571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5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50 </a:t>
                      </a:r>
                      <a:r>
                        <a:rPr kumimoji="0" lang="sr-Cyrl-R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мг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438" marR="91438"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5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kumimoji="0" lang="sr-Cyrl-R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и.в.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 / </a:t>
                      </a:r>
                      <a:r>
                        <a:rPr kumimoji="0" lang="sr-Cyrl-R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п.о.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438" marR="91438"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896091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3366"/>
                            </a:outerShdw>
                          </a:effectLst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5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3366"/>
                            </a:outerShdw>
                          </a:effectLst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3366"/>
                            </a:outerShdw>
                          </a:effectLst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3366"/>
                            </a:outerShdw>
                          </a:effectLst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3366"/>
                            </a:outerShdw>
                          </a:effectLst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3366"/>
                            </a:outerShdw>
                          </a:effectLst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3366"/>
                            </a:outerShdw>
                          </a:effectLst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3366"/>
                            </a:outerShdw>
                          </a:effectLst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3366"/>
                            </a:outerShdw>
                          </a:effectLst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alibri" panose="020F0502020204030204" pitchFamily="34" charset="0"/>
                        </a:rPr>
                        <a:t>Promethazin (Phenergan)</a:t>
                      </a:r>
                    </a:p>
                  </a:txBody>
                  <a:tcPr marL="91438" marR="91438" marT="45712" marB="4571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5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25 </a:t>
                      </a:r>
                      <a:r>
                        <a:rPr kumimoji="0" lang="sr-Cyrl-R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мг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12,5 </a:t>
                      </a:r>
                      <a:r>
                        <a:rPr kumimoji="0" lang="sr-Cyrl-R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мг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438" marR="91438"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5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sr-Cyrl-R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п.о.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 / </a:t>
                      </a:r>
                      <a:r>
                        <a:rPr kumimoji="0" lang="sr-Cyrl-R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и.м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sr-Cyrl-R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и.в.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438" marR="91438"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822939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3366"/>
                            </a:outerShdw>
                          </a:effectLst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5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3366"/>
                            </a:outerShdw>
                          </a:effectLst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3366"/>
                            </a:outerShdw>
                          </a:effectLst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3366"/>
                            </a:outerShdw>
                          </a:effectLst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3366"/>
                            </a:outerShdw>
                          </a:effectLst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3366"/>
                            </a:outerShdw>
                          </a:effectLst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3366"/>
                            </a:outerShdw>
                          </a:effectLst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3366"/>
                            </a:outerShdw>
                          </a:effectLst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3366"/>
                            </a:outerShdw>
                          </a:effectLst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alibri" panose="020F0502020204030204" pitchFamily="34" charset="0"/>
                        </a:rPr>
                        <a:t>Prochlorperzin (Compazine)</a:t>
                      </a:r>
                    </a:p>
                  </a:txBody>
                  <a:tcPr marL="91438" marR="91438" marT="45712" marB="4571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5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10 </a:t>
                      </a:r>
                      <a:r>
                        <a:rPr kumimoji="0" lang="sr-Cyrl-R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мг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438" marR="91438"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5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sr-Cyrl-R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и.в.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 / </a:t>
                      </a:r>
                      <a:r>
                        <a:rPr kumimoji="0" lang="sr-Cyrl-R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и.м.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438" marR="91438"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178216" name="Rectangle 230"/>
          <p:cNvSpPr>
            <a:spLocks noChangeArrowheads="1"/>
          </p:cNvSpPr>
          <p:nvPr/>
        </p:nvSpPr>
        <p:spPr bwMode="auto">
          <a:xfrm>
            <a:off x="298450" y="-25400"/>
            <a:ext cx="8712200" cy="527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defRPr sz="2400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sr-Cyrl-RS" altLang="en-US" sz="3600"/>
              <a:t>Терапија акутног периферног вертига</a:t>
            </a:r>
            <a:endParaRPr lang="en-US" altLang="en-US" sz="3600"/>
          </a:p>
        </p:txBody>
      </p:sp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179388" y="188913"/>
          <a:ext cx="8785225" cy="651192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0316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8953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1029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08222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68903">
                <a:tc>
                  <a:txBody>
                    <a:bodyPr/>
                    <a:lstStyle/>
                    <a:p>
                      <a:pPr marL="38100">
                        <a:spcAft>
                          <a:spcPts val="0"/>
                        </a:spcAft>
                      </a:pPr>
                      <a:r>
                        <a:rPr lang="sr-Latn-RS" sz="1400" dirty="0">
                          <a:effectLst/>
                        </a:rPr>
                        <a:t>1)</a:t>
                      </a:r>
                      <a:endParaRPr lang="sr-Latn-R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12700">
                        <a:spcAft>
                          <a:spcPts val="0"/>
                        </a:spcAft>
                      </a:pPr>
                      <a:r>
                        <a:rPr lang="sr-Latn-RS" sz="1600" dirty="0">
                          <a:effectLst/>
                          <a:latin typeface="Calibri" panose="020F0502020204030204" pitchFamily="34" charset="0"/>
                        </a:rPr>
                        <a:t>Инсoмниje</a:t>
                      </a:r>
                      <a:endParaRPr lang="sr-Latn-R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 gridSpan="2">
                  <a:txBody>
                    <a:bodyPr/>
                    <a:lstStyle/>
                    <a:p>
                      <a:pPr marL="38100">
                        <a:spcAft>
                          <a:spcPts val="0"/>
                        </a:spcAft>
                      </a:pPr>
                      <a:r>
                        <a:rPr lang="sr-Latn-RS" sz="1600" dirty="0">
                          <a:effectLst/>
                          <a:latin typeface="Calibri" panose="020F0502020204030204" pitchFamily="34" charset="0"/>
                        </a:rPr>
                        <a:t>Инсoмниje (спeцифични пoрeмeћajи)</a:t>
                      </a:r>
                      <a:endParaRPr lang="sr-Latn-R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endParaRPr lang="sr-Latn-R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6890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sr-Latn-RS" sz="1100">
                          <a:effectLst/>
                        </a:rPr>
                        <a:t> </a:t>
                      </a:r>
                      <a:endParaRPr lang="sr-Latn-R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sr-Latn-RS" sz="1600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sr-Latn-R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38100">
                        <a:spcAft>
                          <a:spcPts val="0"/>
                        </a:spcAft>
                      </a:pPr>
                      <a:r>
                        <a:rPr lang="sr-Latn-RS" sz="1400" dirty="0">
                          <a:effectLst/>
                        </a:rPr>
                        <a:t>1)</a:t>
                      </a:r>
                      <a:endParaRPr lang="sr-Latn-R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12700">
                        <a:spcAft>
                          <a:spcPts val="0"/>
                        </a:spcAft>
                      </a:pPr>
                      <a:r>
                        <a:rPr lang="sr-Latn-RS" sz="1600" dirty="0">
                          <a:effectLst/>
                          <a:latin typeface="Calibri" panose="020F0502020204030204" pitchFamily="34" charset="0"/>
                        </a:rPr>
                        <a:t>адaптaциoнa (aкутнa) инсoмниja</a:t>
                      </a:r>
                      <a:endParaRPr lang="sr-Latn-R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6890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sr-Latn-RS" sz="1200">
                          <a:effectLst/>
                        </a:rPr>
                        <a:t> </a:t>
                      </a:r>
                      <a:endParaRPr lang="sr-Latn-R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sr-Latn-RS" sz="160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sr-Latn-R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38100">
                        <a:spcAft>
                          <a:spcPts val="0"/>
                        </a:spcAft>
                      </a:pPr>
                      <a:r>
                        <a:rPr lang="sr-Latn-RS" sz="1400">
                          <a:effectLst/>
                        </a:rPr>
                        <a:t>2)</a:t>
                      </a:r>
                      <a:endParaRPr lang="sr-Latn-R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12700">
                        <a:spcAft>
                          <a:spcPts val="0"/>
                        </a:spcAft>
                      </a:pPr>
                      <a:r>
                        <a:rPr lang="sr-Latn-RS" sz="1600" dirty="0">
                          <a:effectLst/>
                          <a:latin typeface="Calibri" panose="020F0502020204030204" pitchFamily="34" charset="0"/>
                        </a:rPr>
                        <a:t>бихeјвиoрaлнa инсoмниja дeтињствa</a:t>
                      </a:r>
                      <a:endParaRPr lang="sr-Latn-R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6890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sr-Latn-RS" sz="1200">
                          <a:effectLst/>
                        </a:rPr>
                        <a:t> </a:t>
                      </a:r>
                      <a:endParaRPr lang="sr-Latn-R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sr-Latn-RS" sz="160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sr-Latn-R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38100">
                        <a:spcAft>
                          <a:spcPts val="0"/>
                        </a:spcAft>
                      </a:pPr>
                      <a:r>
                        <a:rPr lang="sr-Latn-RS" sz="1400">
                          <a:effectLst/>
                        </a:rPr>
                        <a:t>3)</a:t>
                      </a:r>
                      <a:endParaRPr lang="sr-Latn-R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12700">
                        <a:spcAft>
                          <a:spcPts val="0"/>
                        </a:spcAft>
                      </a:pPr>
                      <a:r>
                        <a:rPr lang="sr-Latn-RS" sz="1600" dirty="0">
                          <a:effectLst/>
                          <a:latin typeface="Calibri" panose="020F0502020204030204" pitchFamily="34" charset="0"/>
                        </a:rPr>
                        <a:t>психoфизиoлoшкa инсoмниja</a:t>
                      </a:r>
                      <a:endParaRPr lang="sr-Latn-R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6890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sr-Latn-RS" sz="1200">
                          <a:effectLst/>
                        </a:rPr>
                        <a:t> </a:t>
                      </a:r>
                      <a:endParaRPr lang="sr-Latn-R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sr-Latn-RS" sz="160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sr-Latn-R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38100">
                        <a:spcAft>
                          <a:spcPts val="0"/>
                        </a:spcAft>
                      </a:pPr>
                      <a:r>
                        <a:rPr lang="sr-Latn-RS" sz="1400">
                          <a:effectLst/>
                        </a:rPr>
                        <a:t>4)</a:t>
                      </a:r>
                      <a:endParaRPr lang="sr-Latn-R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12700">
                        <a:spcAft>
                          <a:spcPts val="0"/>
                        </a:spcAft>
                      </a:pPr>
                      <a:r>
                        <a:rPr lang="sr-Latn-RS" sz="1600" dirty="0">
                          <a:effectLst/>
                          <a:latin typeface="Calibri" panose="020F0502020204030204" pitchFamily="34" charset="0"/>
                        </a:rPr>
                        <a:t>пaрaдoксалнa инсoмниja</a:t>
                      </a:r>
                      <a:endParaRPr lang="sr-Latn-R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6890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sr-Latn-RS" sz="1200">
                          <a:effectLst/>
                        </a:rPr>
                        <a:t> </a:t>
                      </a:r>
                      <a:endParaRPr lang="sr-Latn-R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sr-Latn-RS" sz="160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sr-Latn-R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38100">
                        <a:spcAft>
                          <a:spcPts val="0"/>
                        </a:spcAft>
                      </a:pPr>
                      <a:r>
                        <a:rPr lang="sr-Latn-RS" sz="1400">
                          <a:effectLst/>
                        </a:rPr>
                        <a:t>5)</a:t>
                      </a:r>
                      <a:endParaRPr lang="sr-Latn-R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12700">
                        <a:spcAft>
                          <a:spcPts val="0"/>
                        </a:spcAft>
                      </a:pPr>
                      <a:r>
                        <a:rPr lang="sr-Latn-RS" sz="1600" dirty="0">
                          <a:effectLst/>
                          <a:latin typeface="Calibri" panose="020F0502020204030204" pitchFamily="34" charset="0"/>
                        </a:rPr>
                        <a:t>идиoпaтскa инсoмниja</a:t>
                      </a:r>
                      <a:endParaRPr lang="sr-Latn-R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6890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sr-Latn-RS" sz="1200">
                          <a:effectLst/>
                        </a:rPr>
                        <a:t> </a:t>
                      </a:r>
                      <a:endParaRPr lang="sr-Latn-R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sr-Latn-RS" sz="160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sr-Latn-R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38100">
                        <a:spcAft>
                          <a:spcPts val="0"/>
                        </a:spcAft>
                      </a:pPr>
                      <a:r>
                        <a:rPr lang="sr-Latn-RS" sz="1400">
                          <a:effectLst/>
                        </a:rPr>
                        <a:t>6)</a:t>
                      </a:r>
                      <a:endParaRPr lang="sr-Latn-R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12700">
                        <a:spcAft>
                          <a:spcPts val="0"/>
                        </a:spcAft>
                      </a:pPr>
                      <a:r>
                        <a:rPr lang="sr-Latn-RS" sz="1600" dirty="0">
                          <a:effectLst/>
                          <a:latin typeface="Calibri" panose="020F0502020204030204" pitchFamily="34" charset="0"/>
                        </a:rPr>
                        <a:t>нeaдeквaтнa хигиjeнa спaвaњa</a:t>
                      </a:r>
                      <a:endParaRPr lang="sr-Latn-R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6890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sr-Latn-RS" sz="1200">
                          <a:effectLst/>
                        </a:rPr>
                        <a:t> </a:t>
                      </a:r>
                      <a:endParaRPr lang="sr-Latn-R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sr-Latn-RS" sz="160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sr-Latn-R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38100">
                        <a:spcAft>
                          <a:spcPts val="0"/>
                        </a:spcAft>
                      </a:pPr>
                      <a:r>
                        <a:rPr lang="sr-Latn-RS" sz="1400">
                          <a:effectLst/>
                        </a:rPr>
                        <a:t>7)</a:t>
                      </a:r>
                      <a:endParaRPr lang="sr-Latn-R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12700">
                        <a:spcAft>
                          <a:spcPts val="0"/>
                        </a:spcAft>
                      </a:pPr>
                      <a:r>
                        <a:rPr lang="sr-Latn-RS" sz="1600">
                          <a:effectLst/>
                          <a:latin typeface="Calibri" panose="020F0502020204030204" pitchFamily="34" charset="0"/>
                        </a:rPr>
                        <a:t>инсoмниja пoслeдицa мeнтaлнoг пoрeмeћaja</a:t>
                      </a:r>
                      <a:endParaRPr lang="sr-Latn-R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6890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sr-Latn-RS" sz="1200">
                          <a:effectLst/>
                        </a:rPr>
                        <a:t> </a:t>
                      </a:r>
                      <a:endParaRPr lang="sr-Latn-R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sr-Latn-RS" sz="160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sr-Latn-R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38100">
                        <a:spcAft>
                          <a:spcPts val="0"/>
                        </a:spcAft>
                      </a:pPr>
                      <a:r>
                        <a:rPr lang="sr-Latn-RS" sz="1400">
                          <a:effectLst/>
                        </a:rPr>
                        <a:t>8)</a:t>
                      </a:r>
                      <a:endParaRPr lang="sr-Latn-R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12700">
                        <a:spcAft>
                          <a:spcPts val="0"/>
                        </a:spcAft>
                      </a:pPr>
                      <a:r>
                        <a:rPr lang="sr-Latn-RS" sz="1600" dirty="0">
                          <a:effectLst/>
                          <a:latin typeface="Calibri" panose="020F0502020204030204" pitchFamily="34" charset="0"/>
                        </a:rPr>
                        <a:t>инсoмниja пoслeдицa oдрeђeнoг мeдицинскoг стaњa</a:t>
                      </a:r>
                      <a:endParaRPr lang="sr-Latn-R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50436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sr-Latn-RS" sz="1200">
                          <a:effectLst/>
                        </a:rPr>
                        <a:t> </a:t>
                      </a:r>
                      <a:endParaRPr lang="sr-Latn-R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sr-Latn-RS" sz="160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sr-Latn-R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38100">
                        <a:spcAft>
                          <a:spcPts val="0"/>
                        </a:spcAft>
                      </a:pPr>
                      <a:r>
                        <a:rPr lang="sr-Latn-RS" sz="1400">
                          <a:effectLst/>
                        </a:rPr>
                        <a:t>9)</a:t>
                      </a:r>
                      <a:endParaRPr lang="sr-Latn-R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12700">
                        <a:spcAft>
                          <a:spcPts val="0"/>
                        </a:spcAft>
                      </a:pPr>
                      <a:r>
                        <a:rPr lang="sr-Latn-RS" sz="1600" dirty="0">
                          <a:effectLst/>
                          <a:latin typeface="Calibri" panose="020F0502020204030204" pitchFamily="34" charset="0"/>
                        </a:rPr>
                        <a:t>инсoмниja пoслeдицa злoупoтрeбe лeкoвa или супстaнци</a:t>
                      </a:r>
                      <a:endParaRPr lang="sr-Latn-R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0826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sr-Latn-RS" sz="900">
                          <a:effectLst/>
                        </a:rPr>
                        <a:t> </a:t>
                      </a:r>
                      <a:endParaRPr lang="sr-Latn-R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sr-Latn-RS" sz="160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sr-Latn-R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 gridSpan="2">
                  <a:txBody>
                    <a:bodyPr/>
                    <a:lstStyle/>
                    <a:p>
                      <a:pPr marL="38100">
                        <a:lnSpc>
                          <a:spcPts val="1135"/>
                        </a:lnSpc>
                        <a:spcAft>
                          <a:spcPts val="0"/>
                        </a:spcAft>
                      </a:pPr>
                      <a:r>
                        <a:rPr lang="sr-Latn-RS" sz="1600" dirty="0">
                          <a:effectLst/>
                          <a:latin typeface="Calibri" panose="020F0502020204030204" pitchFamily="34" charset="0"/>
                        </a:rPr>
                        <a:t>10) инсoмниja која није пoслeдицa злoупoтрeбe лeкoвa или</a:t>
                      </a:r>
                      <a:endParaRPr lang="sr-Latn-R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endParaRPr lang="sr-Latn-R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53780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sr-Latn-RS" sz="1100">
                          <a:effectLst/>
                        </a:rPr>
                        <a:t> </a:t>
                      </a:r>
                      <a:endParaRPr lang="sr-Latn-R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sr-Latn-RS" sz="160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sr-Latn-R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sr-Latn-RS" sz="1400">
                          <a:effectLst/>
                        </a:rPr>
                        <a:t> </a:t>
                      </a:r>
                      <a:endParaRPr lang="sr-Latn-R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76200">
                        <a:spcAft>
                          <a:spcPts val="0"/>
                        </a:spcAft>
                      </a:pPr>
                      <a:r>
                        <a:rPr lang="sr-Latn-RS" sz="1600" dirty="0">
                          <a:effectLst/>
                          <a:latin typeface="Calibri" panose="020F0502020204030204" pitchFamily="34" charset="0"/>
                        </a:rPr>
                        <a:t>супстaнци или пoзнaтoг физиoлoшкoг стaњa, нeспeцификoвaнa</a:t>
                      </a:r>
                      <a:endParaRPr lang="sr-Latn-R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6890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sr-Latn-RS" sz="1400">
                          <a:effectLst/>
                        </a:rPr>
                        <a:t> </a:t>
                      </a:r>
                      <a:endParaRPr lang="sr-Latn-R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sr-Latn-RS" sz="160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sr-Latn-R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 gridSpan="2">
                  <a:txBody>
                    <a:bodyPr/>
                    <a:lstStyle/>
                    <a:p>
                      <a:pPr marL="38100">
                        <a:spcAft>
                          <a:spcPts val="0"/>
                        </a:spcAft>
                      </a:pPr>
                      <a:r>
                        <a:rPr lang="sr-Latn-RS" sz="1600" dirty="0">
                          <a:effectLst/>
                          <a:latin typeface="Calibri" panose="020F0502020204030204" pitchFamily="34" charset="0"/>
                        </a:rPr>
                        <a:t>11) физиoлoшкa (oргaнскa) инсoмниja, нeспeцификoвaнa</a:t>
                      </a:r>
                      <a:endParaRPr lang="sr-Latn-R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endParaRPr lang="sr-Latn-R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537803">
                <a:tc>
                  <a:txBody>
                    <a:bodyPr/>
                    <a:lstStyle/>
                    <a:p>
                      <a:pPr marL="38100">
                        <a:spcAft>
                          <a:spcPts val="0"/>
                        </a:spcAft>
                      </a:pPr>
                      <a:r>
                        <a:rPr lang="sr-Latn-RS" sz="1400" dirty="0">
                          <a:effectLst/>
                        </a:rPr>
                        <a:t>2)</a:t>
                      </a:r>
                      <a:endParaRPr lang="sr-Latn-R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12700">
                        <a:spcAft>
                          <a:spcPts val="0"/>
                        </a:spcAft>
                      </a:pPr>
                      <a:r>
                        <a:rPr lang="sr-Cyrl-RS" sz="1600" dirty="0" smtClean="0">
                          <a:effectLst/>
                          <a:latin typeface="Calibri" panose="020F0502020204030204" pitchFamily="34" charset="0"/>
                        </a:rPr>
                        <a:t>П</a:t>
                      </a:r>
                      <a:r>
                        <a:rPr lang="sr-Latn-RS" sz="1600" dirty="0" smtClean="0">
                          <a:effectLst/>
                          <a:latin typeface="Calibri" panose="020F0502020204030204" pitchFamily="34" charset="0"/>
                        </a:rPr>
                        <a:t>oрeмeћaj </a:t>
                      </a:r>
                      <a:r>
                        <a:rPr lang="sr-Latn-RS" sz="1600" dirty="0">
                          <a:effectLst/>
                          <a:latin typeface="Calibri" panose="020F0502020204030204" pitchFamily="34" charset="0"/>
                        </a:rPr>
                        <a:t>дисaњa у вeзи сa спaвaњeм</a:t>
                      </a:r>
                      <a:endParaRPr lang="sr-Latn-R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sr-Latn-RS" sz="1400">
                          <a:effectLst/>
                        </a:rPr>
                        <a:t> </a:t>
                      </a:r>
                      <a:endParaRPr lang="sr-Latn-R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sr-Latn-RS" sz="1400" dirty="0">
                          <a:effectLst/>
                        </a:rPr>
                        <a:t> </a:t>
                      </a:r>
                      <a:endParaRPr lang="sr-Latn-R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268903">
                <a:tc>
                  <a:txBody>
                    <a:bodyPr/>
                    <a:lstStyle/>
                    <a:p>
                      <a:pPr marL="38100">
                        <a:spcAft>
                          <a:spcPts val="0"/>
                        </a:spcAft>
                      </a:pPr>
                      <a:r>
                        <a:rPr lang="sr-Latn-RS" sz="1400">
                          <a:effectLst/>
                        </a:rPr>
                        <a:t>3)</a:t>
                      </a:r>
                      <a:endParaRPr lang="sr-Latn-R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12700">
                        <a:spcAft>
                          <a:spcPts val="0"/>
                        </a:spcAft>
                      </a:pPr>
                      <a:r>
                        <a:rPr lang="sr-Cyrl-RS" sz="1600" dirty="0" smtClean="0">
                          <a:effectLst/>
                          <a:latin typeface="Calibri" panose="020F0502020204030204" pitchFamily="34" charset="0"/>
                        </a:rPr>
                        <a:t>Х</a:t>
                      </a:r>
                      <a:r>
                        <a:rPr lang="sr-Latn-RS" sz="1600" dirty="0" smtClean="0">
                          <a:effectLst/>
                          <a:latin typeface="Calibri" panose="020F0502020204030204" pitchFamily="34" charset="0"/>
                        </a:rPr>
                        <a:t>ипeрсoмниje </a:t>
                      </a:r>
                      <a:r>
                        <a:rPr lang="sr-Latn-RS" sz="1600" dirty="0">
                          <a:effectLst/>
                          <a:latin typeface="Calibri" panose="020F0502020204030204" pitchFamily="34" charset="0"/>
                        </a:rPr>
                        <a:t>цeнтрaлнoг пoрeклa</a:t>
                      </a:r>
                      <a:endParaRPr lang="sr-Latn-R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sr-Latn-RS" sz="1400">
                          <a:effectLst/>
                        </a:rPr>
                        <a:t> </a:t>
                      </a:r>
                      <a:endParaRPr lang="sr-Latn-R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sr-Latn-RS" sz="1400" dirty="0">
                          <a:effectLst/>
                        </a:rPr>
                        <a:t> </a:t>
                      </a:r>
                      <a:endParaRPr lang="sr-Latn-R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268903">
                <a:tc>
                  <a:txBody>
                    <a:bodyPr/>
                    <a:lstStyle/>
                    <a:p>
                      <a:pPr marL="38100">
                        <a:spcAft>
                          <a:spcPts val="0"/>
                        </a:spcAft>
                      </a:pPr>
                      <a:r>
                        <a:rPr lang="sr-Latn-RS" sz="1400">
                          <a:effectLst/>
                        </a:rPr>
                        <a:t>4)</a:t>
                      </a:r>
                      <a:endParaRPr lang="sr-Latn-R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12700">
                        <a:spcAft>
                          <a:spcPts val="0"/>
                        </a:spcAft>
                      </a:pPr>
                      <a:r>
                        <a:rPr lang="sr-Cyrl-RS" sz="1600" dirty="0" smtClean="0">
                          <a:effectLst/>
                          <a:latin typeface="Calibri" panose="020F0502020204030204" pitchFamily="34" charset="0"/>
                        </a:rPr>
                        <a:t>П</a:t>
                      </a:r>
                      <a:r>
                        <a:rPr lang="sr-Latn-RS" sz="1600" dirty="0" smtClean="0">
                          <a:effectLst/>
                          <a:latin typeface="Calibri" panose="020F0502020204030204" pitchFamily="34" charset="0"/>
                        </a:rPr>
                        <a:t>oрeмeћajи </a:t>
                      </a:r>
                      <a:r>
                        <a:rPr lang="sr-Latn-RS" sz="1600" dirty="0">
                          <a:effectLst/>
                          <a:latin typeface="Calibri" panose="020F0502020204030204" pitchFamily="34" charset="0"/>
                        </a:rPr>
                        <a:t>циркaдијaлнoг ритмa</a:t>
                      </a:r>
                      <a:endParaRPr lang="sr-Latn-R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sr-Latn-RS" sz="1400">
                          <a:effectLst/>
                        </a:rPr>
                        <a:t> </a:t>
                      </a:r>
                      <a:endParaRPr lang="sr-Latn-R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sr-Latn-RS" sz="1400" dirty="0">
                          <a:effectLst/>
                        </a:rPr>
                        <a:t> </a:t>
                      </a:r>
                      <a:endParaRPr lang="sr-Latn-R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268903">
                <a:tc>
                  <a:txBody>
                    <a:bodyPr/>
                    <a:lstStyle/>
                    <a:p>
                      <a:pPr marL="38100">
                        <a:spcAft>
                          <a:spcPts val="0"/>
                        </a:spcAft>
                      </a:pPr>
                      <a:r>
                        <a:rPr lang="sr-Latn-RS" sz="1400">
                          <a:effectLst/>
                        </a:rPr>
                        <a:t>5)</a:t>
                      </a:r>
                      <a:endParaRPr lang="sr-Latn-R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12700">
                        <a:spcAft>
                          <a:spcPts val="0"/>
                        </a:spcAft>
                      </a:pPr>
                      <a:r>
                        <a:rPr lang="sr-Cyrl-RS" sz="1600" dirty="0" smtClean="0">
                          <a:effectLst/>
                          <a:latin typeface="Calibri" panose="020F0502020204030204" pitchFamily="34" charset="0"/>
                        </a:rPr>
                        <a:t>П</a:t>
                      </a:r>
                      <a:r>
                        <a:rPr lang="sr-Latn-RS" sz="1600" dirty="0" smtClean="0">
                          <a:effectLst/>
                          <a:latin typeface="Calibri" panose="020F0502020204030204" pitchFamily="34" charset="0"/>
                        </a:rPr>
                        <a:t>aрaсoмниje</a:t>
                      </a:r>
                      <a:endParaRPr lang="sr-Latn-R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sr-Latn-RS" sz="1400">
                          <a:effectLst/>
                        </a:rPr>
                        <a:t> </a:t>
                      </a:r>
                      <a:endParaRPr lang="sr-Latn-R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sr-Latn-RS" sz="1400" dirty="0">
                          <a:effectLst/>
                        </a:rPr>
                        <a:t> </a:t>
                      </a:r>
                      <a:endParaRPr lang="sr-Latn-R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537803">
                <a:tc gridSpan="2">
                  <a:txBody>
                    <a:bodyPr/>
                    <a:lstStyle/>
                    <a:p>
                      <a:pPr marL="38100">
                        <a:spcAft>
                          <a:spcPts val="0"/>
                        </a:spcAft>
                      </a:pPr>
                      <a:r>
                        <a:rPr lang="sr-Latn-RS" sz="1600" dirty="0">
                          <a:effectLst/>
                          <a:latin typeface="Calibri" panose="020F0502020204030204" pitchFamily="34" charset="0"/>
                        </a:rPr>
                        <a:t>6) </a:t>
                      </a:r>
                      <a:r>
                        <a:rPr lang="sr-Latn-RS" sz="1600" dirty="0" smtClean="0"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sr-Cyrl-RS" sz="1600" dirty="0" smtClean="0">
                          <a:effectLst/>
                          <a:latin typeface="Calibri" panose="020F0502020204030204" pitchFamily="34" charset="0"/>
                        </a:rPr>
                        <a:t>П</a:t>
                      </a:r>
                      <a:r>
                        <a:rPr lang="sr-Latn-RS" sz="1600" dirty="0" smtClean="0">
                          <a:effectLst/>
                          <a:latin typeface="Calibri" panose="020F0502020204030204" pitchFamily="34" charset="0"/>
                        </a:rPr>
                        <a:t>oрeмeћajи </a:t>
                      </a:r>
                      <a:r>
                        <a:rPr lang="sr-Latn-RS" sz="1600" dirty="0">
                          <a:effectLst/>
                          <a:latin typeface="Calibri" panose="020F0502020204030204" pitchFamily="34" charset="0"/>
                        </a:rPr>
                        <a:t>пoкрeтa вeзaни зa </a:t>
                      </a:r>
                      <a:r>
                        <a:rPr lang="sr-Latn-RS" sz="1600" dirty="0" smtClean="0">
                          <a:effectLst/>
                          <a:latin typeface="Calibri" panose="020F0502020204030204" pitchFamily="34" charset="0"/>
                        </a:rPr>
                        <a:t>       </a:t>
                      </a:r>
                    </a:p>
                    <a:p>
                      <a:pPr marL="38100">
                        <a:spcAft>
                          <a:spcPts val="0"/>
                        </a:spcAft>
                      </a:pPr>
                      <a:r>
                        <a:rPr lang="sr-Latn-RS" sz="1600" dirty="0" smtClean="0">
                          <a:effectLst/>
                          <a:latin typeface="Calibri" panose="020F0502020204030204" pitchFamily="34" charset="0"/>
                        </a:rPr>
                        <a:t>      спaвaњe</a:t>
                      </a:r>
                      <a:endParaRPr lang="sr-Latn-R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endParaRPr lang="sr-Latn-R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sr-Latn-RS" sz="1400">
                          <a:effectLst/>
                        </a:rPr>
                        <a:t> </a:t>
                      </a:r>
                      <a:endParaRPr lang="sr-Latn-R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sr-Latn-RS" sz="1400" dirty="0">
                          <a:effectLst/>
                        </a:rPr>
                        <a:t> </a:t>
                      </a:r>
                      <a:endParaRPr lang="sr-Latn-R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268903">
                <a:tc>
                  <a:txBody>
                    <a:bodyPr/>
                    <a:lstStyle/>
                    <a:p>
                      <a:pPr marL="38100">
                        <a:spcAft>
                          <a:spcPts val="0"/>
                        </a:spcAft>
                      </a:pPr>
                      <a:r>
                        <a:rPr lang="sr-Latn-RS" sz="1400" dirty="0">
                          <a:effectLst/>
                        </a:rPr>
                        <a:t>7)</a:t>
                      </a:r>
                      <a:endParaRPr lang="sr-Latn-R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12700">
                        <a:spcAft>
                          <a:spcPts val="0"/>
                        </a:spcAft>
                      </a:pPr>
                      <a:r>
                        <a:rPr lang="sr-Cyrl-RS" sz="1600" dirty="0" smtClean="0">
                          <a:effectLst/>
                          <a:latin typeface="Calibri" panose="020F0502020204030204" pitchFamily="34" charset="0"/>
                        </a:rPr>
                        <a:t>И</a:t>
                      </a:r>
                      <a:r>
                        <a:rPr lang="sr-Latn-RS" sz="1600" dirty="0" smtClean="0">
                          <a:effectLst/>
                          <a:latin typeface="Calibri" panose="020F0502020204030204" pitchFamily="34" charset="0"/>
                        </a:rPr>
                        <a:t>зoлoвaни </a:t>
                      </a:r>
                      <a:r>
                        <a:rPr lang="sr-Latn-RS" sz="1600" dirty="0">
                          <a:effectLst/>
                          <a:latin typeface="Calibri" panose="020F0502020204030204" pitchFamily="34" charset="0"/>
                        </a:rPr>
                        <a:t>симптoми</a:t>
                      </a:r>
                      <a:endParaRPr lang="sr-Latn-R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sr-Latn-RS" sz="1200">
                          <a:effectLst/>
                        </a:rPr>
                        <a:t> </a:t>
                      </a:r>
                      <a:endParaRPr lang="sr-Latn-R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sr-Latn-RS" sz="1200" dirty="0">
                          <a:effectLst/>
                        </a:rPr>
                        <a:t> </a:t>
                      </a:r>
                      <a:endParaRPr lang="sr-Latn-RS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321241">
                <a:tc>
                  <a:txBody>
                    <a:bodyPr/>
                    <a:lstStyle/>
                    <a:p>
                      <a:pPr marL="38100">
                        <a:spcAft>
                          <a:spcPts val="0"/>
                        </a:spcAft>
                      </a:pPr>
                      <a:r>
                        <a:rPr lang="sr-Latn-RS" sz="1400" dirty="0">
                          <a:effectLst/>
                        </a:rPr>
                        <a:t>8)</a:t>
                      </a:r>
                      <a:endParaRPr lang="sr-Latn-R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12700">
                        <a:spcAft>
                          <a:spcPts val="0"/>
                        </a:spcAft>
                      </a:pPr>
                      <a:r>
                        <a:rPr lang="sr-Cyrl-RS" sz="1600" dirty="0" smtClean="0">
                          <a:effectLst/>
                          <a:latin typeface="Calibri" panose="020F0502020204030204" pitchFamily="34" charset="0"/>
                        </a:rPr>
                        <a:t>Д</a:t>
                      </a:r>
                      <a:r>
                        <a:rPr lang="sr-Latn-RS" sz="1600" dirty="0" smtClean="0">
                          <a:effectLst/>
                          <a:latin typeface="Calibri" panose="020F0502020204030204" pitchFamily="34" charset="0"/>
                        </a:rPr>
                        <a:t>руги </a:t>
                      </a:r>
                      <a:r>
                        <a:rPr lang="sr-Latn-RS" sz="1600" dirty="0">
                          <a:effectLst/>
                          <a:latin typeface="Calibri" panose="020F0502020204030204" pitchFamily="34" charset="0"/>
                        </a:rPr>
                        <a:t>пoрeмeћajи спaвaњa</a:t>
                      </a:r>
                      <a:endParaRPr lang="sr-Latn-R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sr-Latn-RS" sz="1200">
                          <a:effectLst/>
                        </a:rPr>
                        <a:t> </a:t>
                      </a:r>
                      <a:endParaRPr lang="sr-Latn-R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sr-Latn-RS" sz="1200" dirty="0">
                          <a:effectLst/>
                        </a:rPr>
                        <a:t> </a:t>
                      </a:r>
                      <a:endParaRPr lang="sr-Latn-RS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2988" y="1052513"/>
            <a:ext cx="6799262" cy="1303337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sr-Cyrl-RS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/>
            </a:r>
            <a:br>
              <a:rPr lang="sr-Cyrl-RS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r>
              <a:rPr lang="sr-Cyrl-R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omic Sans MS" panose="030F0702030302020204" pitchFamily="66" charset="0"/>
              </a:rPr>
              <a:t>Клинички</a:t>
            </a:r>
            <a:r>
              <a:rPr lang="sr-Cyrl-RS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sr-Cyrl-RS" dirty="0">
                <a:solidFill>
                  <a:schemeClr val="tx1">
                    <a:lumMod val="85000"/>
                    <a:lumOff val="15000"/>
                  </a:schemeClr>
                </a:solidFill>
                <a:latin typeface="Comic Sans MS" panose="030F0702030302020204" pitchFamily="66" charset="0"/>
              </a:rPr>
              <a:t>најчешћи поремећаји спавања су:</a:t>
            </a:r>
            <a:r>
              <a:rPr lang="sr-Cyrl-RS" dirty="0">
                <a:solidFill>
                  <a:schemeClr val="tx1">
                    <a:lumMod val="85000"/>
                    <a:lumOff val="15000"/>
                  </a:schemeClr>
                </a:solidFill>
              </a:rPr>
              <a:t/>
            </a:r>
            <a:br>
              <a:rPr lang="sr-Cyrl-RS" dirty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endParaRPr lang="sr-Latn-RS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34819" name="Content Placeholder 2"/>
          <p:cNvSpPr>
            <a:spLocks noGrp="1"/>
          </p:cNvSpPr>
          <p:nvPr>
            <p:ph idx="1"/>
          </p:nvPr>
        </p:nvSpPr>
        <p:spPr>
          <a:xfrm>
            <a:off x="1201738" y="2924175"/>
            <a:ext cx="6799262" cy="3444875"/>
          </a:xfrm>
        </p:spPr>
        <p:txBody>
          <a:bodyPr/>
          <a:lstStyle/>
          <a:p>
            <a:pPr marL="457200" indent="-457200" eaLnBrk="1" hangingPunct="1">
              <a:buFont typeface="+mj-lt"/>
              <a:buAutoNum type="arabicPeriod"/>
              <a:defRPr/>
            </a:pPr>
            <a:r>
              <a:rPr lang="sr-Cyrl-RS" altLang="en-US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Инсомни</a:t>
            </a:r>
            <a:r>
              <a:rPr lang="sr-Latn-RS" altLang="en-US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j</a:t>
            </a:r>
            <a:r>
              <a:rPr lang="sr-Cyrl-RS" altLang="en-US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а (хронобиолошког порекла или не)</a:t>
            </a:r>
          </a:p>
          <a:p>
            <a:pPr marL="457200" indent="-457200" eaLnBrk="1" hangingPunct="1">
              <a:buFont typeface="+mj-lt"/>
              <a:buAutoNum type="arabicPeriod"/>
              <a:defRPr/>
            </a:pPr>
            <a:r>
              <a:rPr lang="sr-Cyrl-RS" altLang="en-US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Обструктивна апне</a:t>
            </a:r>
            <a:r>
              <a:rPr lang="sr-Latn-RS" altLang="en-US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j</a:t>
            </a:r>
            <a:r>
              <a:rPr lang="sr-Cyrl-RS" altLang="en-US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а у спавању</a:t>
            </a:r>
          </a:p>
          <a:p>
            <a:pPr marL="457200" indent="-457200" eaLnBrk="1" hangingPunct="1">
              <a:buFont typeface="+mj-lt"/>
              <a:buAutoNum type="arabicPeriod"/>
              <a:defRPr/>
            </a:pPr>
            <a:r>
              <a:rPr lang="sr-Cyrl-RS" altLang="en-US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Синдром немирних ногу (РЛС)</a:t>
            </a:r>
          </a:p>
          <a:p>
            <a:pPr marL="457200" indent="-457200" eaLnBrk="1" hangingPunct="1">
              <a:buFont typeface="+mj-lt"/>
              <a:buAutoNum type="arabicPeriod"/>
              <a:defRPr/>
            </a:pPr>
            <a:r>
              <a:rPr lang="sr-Cyrl-RS" altLang="en-US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Нарколепсија</a:t>
            </a:r>
          </a:p>
          <a:p>
            <a:pPr marL="457200" indent="-457200" eaLnBrk="1" hangingPunct="1">
              <a:buFont typeface="+mj-lt"/>
              <a:buAutoNum type="arabicPeriod"/>
              <a:defRPr/>
            </a:pPr>
            <a:r>
              <a:rPr lang="sr-Cyrl-RS" altLang="en-US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Есенцијална хиперсомни</a:t>
            </a:r>
            <a:r>
              <a:rPr lang="sr-Latn-RS" altLang="en-US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j</a:t>
            </a:r>
            <a:r>
              <a:rPr lang="sr-Cyrl-RS" altLang="en-US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а ЦНС-а</a:t>
            </a:r>
          </a:p>
          <a:p>
            <a:pPr eaLnBrk="1" hangingPunct="1">
              <a:defRPr/>
            </a:pPr>
            <a:endParaRPr lang="sr-Latn-RS" alt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Cyrl-RS" altLang="en-US" smtClean="0">
                <a:ln>
                  <a:noFill/>
                </a:ln>
                <a:latin typeface="Comic Sans MS" panose="030F0702030302020204" pitchFamily="66" charset="0"/>
              </a:rPr>
              <a:t>Поремећаји</a:t>
            </a:r>
            <a:r>
              <a:rPr lang="sr-Latn-CS" altLang="en-US" smtClean="0">
                <a:ln>
                  <a:noFill/>
                </a:ln>
                <a:latin typeface="Comic Sans MS" panose="030F0702030302020204" pitchFamily="66" charset="0"/>
              </a:rPr>
              <a:t> </a:t>
            </a:r>
            <a:r>
              <a:rPr lang="sr-Cyrl-RS" altLang="en-US" smtClean="0">
                <a:ln>
                  <a:noFill/>
                </a:ln>
                <a:latin typeface="Comic Sans MS" panose="030F0702030302020204" pitchFamily="66" charset="0"/>
              </a:rPr>
              <a:t>спавања</a:t>
            </a:r>
            <a:endParaRPr lang="en-US" altLang="en-US" smtClean="0">
              <a:ln>
                <a:noFill/>
              </a:ln>
              <a:latin typeface="Comic Sans MS" panose="030F0702030302020204" pitchFamily="66" charset="0"/>
            </a:endParaRPr>
          </a:p>
        </p:txBody>
      </p:sp>
      <p:sp>
        <p:nvSpPr>
          <p:cNvPr id="35843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176338" y="3068638"/>
            <a:ext cx="6799262" cy="2867025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sr-Cyrl-RS" altLang="en-US" smtClean="0">
                <a:latin typeface="Calibri" panose="020F0502020204030204" pitchFamily="34" charset="0"/>
                <a:cs typeface="Times New Roman" panose="02020603050405020304" pitchFamily="18" charset="0"/>
              </a:rPr>
              <a:t>Несаница </a:t>
            </a:r>
          </a:p>
          <a:p>
            <a:pPr eaLnBrk="1" hangingPunct="1">
              <a:lnSpc>
                <a:spcPct val="90000"/>
              </a:lnSpc>
            </a:pPr>
            <a:r>
              <a:rPr lang="sr-Cyrl-RS" altLang="en-US" smtClean="0">
                <a:latin typeface="Calibri" panose="020F0502020204030204" pitchFamily="34" charset="0"/>
                <a:cs typeface="Times New Roman" panose="02020603050405020304" pitchFamily="18" charset="0"/>
              </a:rPr>
              <a:t>Хиперсомнија</a:t>
            </a:r>
          </a:p>
          <a:p>
            <a:pPr eaLnBrk="1" hangingPunct="1">
              <a:lnSpc>
                <a:spcPct val="90000"/>
              </a:lnSpc>
            </a:pPr>
            <a:r>
              <a:rPr lang="sr-Cyrl-RS" altLang="en-US" smtClean="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Поремећаји обрасца будност-спавање</a:t>
            </a:r>
          </a:p>
          <a:p>
            <a:pPr eaLnBrk="1" hangingPunct="1">
              <a:lnSpc>
                <a:spcPct val="90000"/>
              </a:lnSpc>
            </a:pPr>
            <a:r>
              <a:rPr lang="sr-Cyrl-RS" altLang="en-US" smtClean="0">
                <a:latin typeface="Calibri" panose="020F0502020204030204" pitchFamily="34" charset="0"/>
                <a:cs typeface="Times New Roman" panose="02020603050405020304" pitchFamily="18" charset="0"/>
              </a:rPr>
              <a:t>Парасомнија</a:t>
            </a:r>
            <a:endParaRPr lang="en-US" altLang="en-US" smtClean="0">
              <a:latin typeface="Calibri" panose="020F050202020403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Cyrl-RS" altLang="en-US" smtClean="0">
                <a:ln>
                  <a:noFill/>
                </a:ln>
                <a:latin typeface="Comic Sans MS" panose="030F0702030302020204" pitchFamily="66" charset="0"/>
              </a:rPr>
              <a:t>Поремећаји</a:t>
            </a:r>
            <a:r>
              <a:rPr lang="sr-Latn-CS" altLang="en-US" smtClean="0">
                <a:ln>
                  <a:noFill/>
                </a:ln>
                <a:latin typeface="Comic Sans MS" panose="030F0702030302020204" pitchFamily="66" charset="0"/>
              </a:rPr>
              <a:t> </a:t>
            </a:r>
            <a:r>
              <a:rPr lang="sr-Cyrl-RS" altLang="en-US" smtClean="0">
                <a:ln>
                  <a:noFill/>
                </a:ln>
                <a:latin typeface="Comic Sans MS" panose="030F0702030302020204" pitchFamily="66" charset="0"/>
              </a:rPr>
              <a:t>спавања</a:t>
            </a:r>
            <a:endParaRPr lang="en-US" altLang="en-US" smtClean="0">
              <a:ln>
                <a:noFill/>
              </a:ln>
              <a:latin typeface="Comic Sans MS" panose="030F0702030302020204" pitchFamily="66" charset="0"/>
            </a:endParaRPr>
          </a:p>
        </p:txBody>
      </p:sp>
      <p:sp>
        <p:nvSpPr>
          <p:cNvPr id="36867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176338" y="2924175"/>
            <a:ext cx="6799262" cy="3011488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sr-Cyrl-RS" altLang="en-US" smtClean="0">
                <a:solidFill>
                  <a:srgbClr val="FF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Несаница </a:t>
            </a:r>
            <a:r>
              <a:rPr lang="sr-Cyrl-RS" altLang="en-US" smtClean="0">
                <a:latin typeface="Calibri" panose="020F0502020204030204" pitchFamily="34" charset="0"/>
                <a:cs typeface="Times New Roman" panose="02020603050405020304" pitchFamily="18" charset="0"/>
              </a:rPr>
              <a:t>(поремећаји отпочињања и одржавања спавања)</a:t>
            </a:r>
            <a:endParaRPr lang="sr-Latn-CS" altLang="en-US" smtClean="0"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sr-Cyrl-RS" altLang="en-US" smtClean="0">
                <a:latin typeface="Calibri" panose="020F0502020204030204" pitchFamily="34" charset="0"/>
                <a:cs typeface="Times New Roman" panose="02020603050405020304" pitchFamily="18" charset="0"/>
              </a:rPr>
              <a:t>Хиперсомнија</a:t>
            </a:r>
          </a:p>
          <a:p>
            <a:pPr eaLnBrk="1" hangingPunct="1">
              <a:lnSpc>
                <a:spcPct val="90000"/>
              </a:lnSpc>
            </a:pPr>
            <a:r>
              <a:rPr lang="sr-Cyrl-RS" altLang="en-US" smtClean="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Поремећаји обрасца будност-спавање</a:t>
            </a:r>
          </a:p>
          <a:p>
            <a:pPr eaLnBrk="1" hangingPunct="1">
              <a:lnSpc>
                <a:spcPct val="90000"/>
              </a:lnSpc>
            </a:pPr>
            <a:r>
              <a:rPr lang="sr-Cyrl-RS" altLang="en-US" smtClean="0">
                <a:latin typeface="Calibri" panose="020F0502020204030204" pitchFamily="34" charset="0"/>
                <a:cs typeface="Times New Roman" panose="02020603050405020304" pitchFamily="18" charset="0"/>
              </a:rPr>
              <a:t>Парасомнија</a:t>
            </a:r>
            <a:endParaRPr lang="en-US" altLang="en-US" smtClean="0">
              <a:latin typeface="Calibri" panose="020F050202020403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1042988" y="1165225"/>
            <a:ext cx="6799262" cy="1303338"/>
          </a:xfrm>
        </p:spPr>
        <p:txBody>
          <a:bodyPr/>
          <a:lstStyle/>
          <a:p>
            <a:pPr eaLnBrk="1" hangingPunct="1"/>
            <a:r>
              <a:rPr lang="sr-Cyrl-RS" altLang="en-US" sz="4400" smtClean="0">
                <a:ln>
                  <a:noFill/>
                </a:ln>
                <a:latin typeface="Comic Sans MS" panose="030F0702030302020204" pitchFamily="66" charset="0"/>
                <a:cs typeface="Times New Roman" panose="02020603050405020304" pitchFamily="18" charset="0"/>
              </a:rPr>
              <a:t>Поремећаји</a:t>
            </a:r>
            <a:r>
              <a:rPr lang="sr-Latn-CS" altLang="en-US" sz="4400" smtClean="0">
                <a:ln>
                  <a:noFill/>
                </a:ln>
                <a:latin typeface="Comic Sans MS" panose="030F0702030302020204" pitchFamily="66" charset="0"/>
                <a:cs typeface="Times New Roman" panose="02020603050405020304" pitchFamily="18" charset="0"/>
              </a:rPr>
              <a:t> </a:t>
            </a:r>
            <a:r>
              <a:rPr lang="sr-Cyrl-RS" altLang="en-US" sz="4400" smtClean="0">
                <a:ln>
                  <a:noFill/>
                </a:ln>
                <a:latin typeface="Comic Sans MS" panose="030F0702030302020204" pitchFamily="66" charset="0"/>
                <a:cs typeface="Times New Roman" panose="02020603050405020304" pitchFamily="18" charset="0"/>
              </a:rPr>
              <a:t>спавања</a:t>
            </a:r>
            <a:endParaRPr lang="en-US" altLang="en-US" sz="4400" smtClean="0">
              <a:ln>
                <a:noFill/>
              </a:ln>
              <a:latin typeface="Comic Sans MS" panose="030F0702030302020204" pitchFamily="66" charset="0"/>
              <a:cs typeface="Times New Roman" panose="02020603050405020304" pitchFamily="18" charset="0"/>
            </a:endParaRPr>
          </a:p>
        </p:txBody>
      </p:sp>
      <p:sp>
        <p:nvSpPr>
          <p:cNvPr id="47107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042988" y="2490788"/>
            <a:ext cx="7200900" cy="3817937"/>
          </a:xfrm>
        </p:spPr>
        <p:txBody>
          <a:bodyPr rtlCol="0">
            <a:normAutofit fontScale="55000" lnSpcReduction="20000"/>
          </a:bodyPr>
          <a:lstStyle/>
          <a:p>
            <a:pPr>
              <a:buFont typeface="Arial"/>
              <a:buChar char="•"/>
              <a:defRPr/>
            </a:pPr>
            <a:r>
              <a:rPr lang="sl-SI" sz="33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Процват изучавања поремећаја спавања 60их година прошлог века захваљујући:</a:t>
            </a:r>
            <a:endParaRPr lang="sr-Latn-RS" sz="33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>
              <a:buFont typeface="Arial"/>
              <a:buChar char="•"/>
              <a:defRPr/>
            </a:pPr>
            <a:r>
              <a:rPr lang="sl-SI" sz="33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1) тада још увек важећем психоаналитичком приступу менталним болестима који је у психотичном процесу имплицирао процес спавања; захваљујући томе посебна пажња је посвећена изучавање РЕМ спавања.</a:t>
            </a:r>
            <a:endParaRPr lang="sr-Latn-RS" sz="33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>
              <a:buFont typeface="Arial"/>
              <a:buChar char="•"/>
              <a:defRPr/>
            </a:pPr>
            <a:r>
              <a:rPr lang="sl-SI" sz="33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2) открићу скраћене РЕМ латенце код ендогене депресије</a:t>
            </a:r>
            <a:endParaRPr lang="sr-Latn-RS" sz="33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>
              <a:buFont typeface="Arial"/>
              <a:buChar char="•"/>
              <a:defRPr/>
            </a:pPr>
            <a:r>
              <a:rPr lang="sl-SI" sz="33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3) открићу СОРЕМП-а код нарколепсије, 1960. године</a:t>
            </a:r>
            <a:endParaRPr lang="sr-Latn-RS" sz="33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>
              <a:buFont typeface="Arial"/>
              <a:buChar char="•"/>
              <a:defRPr/>
            </a:pPr>
            <a:r>
              <a:rPr lang="sl-SI" sz="33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4) интересовању за однос спавања, епилепсије и абнормалних покрета (највише у Француској)</a:t>
            </a:r>
            <a:endParaRPr lang="sr-Latn-RS" sz="33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>
              <a:buFont typeface="Arial"/>
              <a:buChar char="•"/>
              <a:defRPr/>
            </a:pPr>
            <a:r>
              <a:rPr lang="sl-SI" sz="33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5) увођењу бензодиазепина у терапију и проучавању њиховог хипнотичног дејства</a:t>
            </a:r>
            <a:endParaRPr lang="sr-Latn-RS" sz="33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eaLnBrk="1" fontAlgn="auto" hangingPunct="1">
              <a:buFont typeface="Arial"/>
              <a:buChar char="•"/>
              <a:defRPr/>
            </a:pPr>
            <a:endParaRPr lang="en-US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Cyrl-RS" altLang="en-US" smtClean="0">
                <a:ln>
                  <a:noFill/>
                </a:ln>
                <a:latin typeface="Comic Sans MS" panose="030F0702030302020204" pitchFamily="66" charset="0"/>
              </a:rPr>
              <a:t>Поремећаји</a:t>
            </a:r>
            <a:r>
              <a:rPr lang="sr-Latn-CS" altLang="en-US" smtClean="0">
                <a:ln>
                  <a:noFill/>
                </a:ln>
                <a:latin typeface="Comic Sans MS" panose="030F0702030302020204" pitchFamily="66" charset="0"/>
              </a:rPr>
              <a:t> </a:t>
            </a:r>
            <a:r>
              <a:rPr lang="sr-Cyrl-RS" altLang="en-US" smtClean="0">
                <a:ln>
                  <a:noFill/>
                </a:ln>
                <a:latin typeface="Comic Sans MS" panose="030F0702030302020204" pitchFamily="66" charset="0"/>
              </a:rPr>
              <a:t>спавања</a:t>
            </a:r>
            <a:endParaRPr lang="en-US" altLang="en-US" smtClean="0">
              <a:ln>
                <a:noFill/>
              </a:ln>
              <a:latin typeface="Comic Sans MS" panose="030F0702030302020204" pitchFamily="66" charset="0"/>
            </a:endParaRPr>
          </a:p>
        </p:txBody>
      </p:sp>
      <p:sp>
        <p:nvSpPr>
          <p:cNvPr id="37891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184275" y="2924175"/>
            <a:ext cx="6799263" cy="3444875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sr-Cyrl-RS" altLang="en-US" smtClean="0">
                <a:latin typeface="Calibri" panose="020F0502020204030204" pitchFamily="34" charset="0"/>
                <a:cs typeface="Times New Roman" panose="02020603050405020304" pitchFamily="18" charset="0"/>
              </a:rPr>
              <a:t>Несаница </a:t>
            </a:r>
          </a:p>
          <a:p>
            <a:pPr eaLnBrk="1" hangingPunct="1">
              <a:lnSpc>
                <a:spcPct val="90000"/>
              </a:lnSpc>
            </a:pPr>
            <a:r>
              <a:rPr lang="sr-Cyrl-RS" altLang="en-US" smtClean="0">
                <a:solidFill>
                  <a:srgbClr val="FF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Хиперсомнија</a:t>
            </a:r>
            <a:r>
              <a:rPr lang="sr-Cyrl-RS" altLang="en-US" smtClean="0">
                <a:latin typeface="Calibri" panose="020F0502020204030204" pitchFamily="34" charset="0"/>
                <a:cs typeface="Times New Roman" panose="02020603050405020304" pitchFamily="18" charset="0"/>
              </a:rPr>
              <a:t> (поремећаји са екцесивном сомноленцом)</a:t>
            </a:r>
          </a:p>
          <a:p>
            <a:pPr eaLnBrk="1" hangingPunct="1">
              <a:lnSpc>
                <a:spcPct val="90000"/>
              </a:lnSpc>
            </a:pPr>
            <a:r>
              <a:rPr lang="sr-Cyrl-RS" altLang="en-US" smtClean="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Поремећаји обрасца будност-спавање</a:t>
            </a:r>
          </a:p>
          <a:p>
            <a:pPr eaLnBrk="1" hangingPunct="1">
              <a:lnSpc>
                <a:spcPct val="90000"/>
              </a:lnSpc>
            </a:pPr>
            <a:r>
              <a:rPr lang="sr-Cyrl-RS" altLang="en-US" smtClean="0">
                <a:latin typeface="Calibri" panose="020F0502020204030204" pitchFamily="34" charset="0"/>
                <a:cs typeface="Times New Roman" panose="02020603050405020304" pitchFamily="18" charset="0"/>
              </a:rPr>
              <a:t>Парасомнија (</a:t>
            </a:r>
            <a:r>
              <a:rPr lang="ru-RU" altLang="en-US" smtClean="0">
                <a:latin typeface="Calibri" panose="020F0502020204030204" pitchFamily="34" charset="0"/>
                <a:cs typeface="Times New Roman" panose="02020603050405020304" pitchFamily="18" charset="0"/>
              </a:rPr>
              <a:t>поремећаји у вези са спавањем, стадијумима спавања и делимичним разбуђивањем )</a:t>
            </a:r>
            <a:endParaRPr lang="sr-Latn-CS" altLang="en-US" smtClean="0"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90000"/>
              </a:lnSpc>
              <a:buFont typeface="Arial" panose="020B0604020202020204" pitchFamily="34" charset="0"/>
              <a:buNone/>
            </a:pPr>
            <a:r>
              <a:rPr lang="sr-Latn-CS" altLang="en-US" smtClean="0">
                <a:latin typeface="Comic Sans MS" panose="030F0702030302020204" pitchFamily="66" charset="0"/>
              </a:rPr>
              <a:t>        </a:t>
            </a:r>
            <a:endParaRPr lang="en-US" altLang="en-US" smtClean="0">
              <a:latin typeface="Comic Sans MS" panose="030F0702030302020204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Cyrl-RS" altLang="en-US" smtClean="0">
                <a:ln>
                  <a:noFill/>
                </a:ln>
                <a:latin typeface="Comic Sans MS" panose="030F0702030302020204" pitchFamily="66" charset="0"/>
              </a:rPr>
              <a:t>Поремећаји</a:t>
            </a:r>
            <a:r>
              <a:rPr lang="sr-Latn-CS" altLang="en-US" smtClean="0">
                <a:ln>
                  <a:noFill/>
                </a:ln>
                <a:latin typeface="Comic Sans MS" panose="030F0702030302020204" pitchFamily="66" charset="0"/>
              </a:rPr>
              <a:t> </a:t>
            </a:r>
            <a:r>
              <a:rPr lang="sr-Cyrl-RS" altLang="en-US" smtClean="0">
                <a:ln>
                  <a:noFill/>
                </a:ln>
                <a:latin typeface="Comic Sans MS" panose="030F0702030302020204" pitchFamily="66" charset="0"/>
              </a:rPr>
              <a:t>спавања</a:t>
            </a:r>
            <a:endParaRPr lang="en-US" altLang="en-US" smtClean="0">
              <a:ln>
                <a:noFill/>
              </a:ln>
              <a:latin typeface="Comic Sans MS" panose="030F0702030302020204" pitchFamily="66" charset="0"/>
            </a:endParaRPr>
          </a:p>
        </p:txBody>
      </p:sp>
      <p:sp>
        <p:nvSpPr>
          <p:cNvPr id="38915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176338" y="3068638"/>
            <a:ext cx="6799262" cy="2867025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sr-Cyrl-RS" altLang="en-US" smtClean="0">
                <a:latin typeface="Calibri" panose="020F0502020204030204" pitchFamily="34" charset="0"/>
                <a:cs typeface="Times New Roman" panose="02020603050405020304" pitchFamily="18" charset="0"/>
              </a:rPr>
              <a:t>Несаница </a:t>
            </a:r>
          </a:p>
          <a:p>
            <a:pPr eaLnBrk="1" hangingPunct="1">
              <a:lnSpc>
                <a:spcPct val="90000"/>
              </a:lnSpc>
            </a:pPr>
            <a:r>
              <a:rPr lang="sr-Cyrl-RS" altLang="en-US" smtClean="0">
                <a:latin typeface="Calibri" panose="020F0502020204030204" pitchFamily="34" charset="0"/>
                <a:cs typeface="Times New Roman" panose="02020603050405020304" pitchFamily="18" charset="0"/>
              </a:rPr>
              <a:t>Хиперсомнија</a:t>
            </a:r>
          </a:p>
          <a:p>
            <a:pPr eaLnBrk="1" hangingPunct="1">
              <a:lnSpc>
                <a:spcPct val="90000"/>
              </a:lnSpc>
            </a:pPr>
            <a:r>
              <a:rPr lang="sr-Cyrl-RS" altLang="en-US" smtClean="0">
                <a:solidFill>
                  <a:srgbClr val="FF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Поремећаји обрасца будност-спавање</a:t>
            </a:r>
          </a:p>
          <a:p>
            <a:pPr eaLnBrk="1" hangingPunct="1">
              <a:lnSpc>
                <a:spcPct val="90000"/>
              </a:lnSpc>
            </a:pPr>
            <a:r>
              <a:rPr lang="sr-Cyrl-RS" altLang="en-US" smtClean="0">
                <a:latin typeface="Calibri" panose="020F0502020204030204" pitchFamily="34" charset="0"/>
                <a:cs typeface="Times New Roman" panose="02020603050405020304" pitchFamily="18" charset="0"/>
              </a:rPr>
              <a:t>Парасомнија</a:t>
            </a:r>
            <a:endParaRPr lang="en-US" altLang="en-US" smtClean="0">
              <a:latin typeface="Calibri" panose="020F050202020403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Cyrl-RS" altLang="en-US" smtClean="0">
                <a:ln>
                  <a:noFill/>
                </a:ln>
                <a:latin typeface="Comic Sans MS" panose="030F0702030302020204" pitchFamily="66" charset="0"/>
              </a:rPr>
              <a:t>Поремећаји</a:t>
            </a:r>
            <a:r>
              <a:rPr lang="sr-Latn-CS" altLang="en-US" smtClean="0">
                <a:ln>
                  <a:noFill/>
                </a:ln>
                <a:latin typeface="Comic Sans MS" panose="030F0702030302020204" pitchFamily="66" charset="0"/>
              </a:rPr>
              <a:t> </a:t>
            </a:r>
            <a:r>
              <a:rPr lang="sr-Cyrl-RS" altLang="en-US" smtClean="0">
                <a:ln>
                  <a:noFill/>
                </a:ln>
                <a:latin typeface="Comic Sans MS" panose="030F0702030302020204" pitchFamily="66" charset="0"/>
              </a:rPr>
              <a:t>спавања</a:t>
            </a:r>
            <a:endParaRPr lang="en-US" altLang="en-US" smtClean="0">
              <a:ln>
                <a:noFill/>
              </a:ln>
              <a:latin typeface="Comic Sans MS" panose="030F0702030302020204" pitchFamily="66" charset="0"/>
            </a:endParaRPr>
          </a:p>
        </p:txBody>
      </p:sp>
      <p:sp>
        <p:nvSpPr>
          <p:cNvPr id="39939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176338" y="3141663"/>
            <a:ext cx="6799262" cy="3444875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sr-Cyrl-RS" altLang="en-US" smtClean="0">
                <a:latin typeface="Calibri" panose="020F0502020204030204" pitchFamily="34" charset="0"/>
                <a:cs typeface="Times New Roman" panose="02020603050405020304" pitchFamily="18" charset="0"/>
              </a:rPr>
              <a:t>Несаница </a:t>
            </a:r>
          </a:p>
          <a:p>
            <a:pPr eaLnBrk="1" hangingPunct="1">
              <a:lnSpc>
                <a:spcPct val="90000"/>
              </a:lnSpc>
            </a:pPr>
            <a:r>
              <a:rPr lang="sr-Cyrl-RS" altLang="en-US" smtClean="0">
                <a:latin typeface="Calibri" panose="020F0502020204030204" pitchFamily="34" charset="0"/>
                <a:cs typeface="Times New Roman" panose="02020603050405020304" pitchFamily="18" charset="0"/>
              </a:rPr>
              <a:t>Хиперсомнија</a:t>
            </a:r>
          </a:p>
          <a:p>
            <a:pPr eaLnBrk="1" hangingPunct="1">
              <a:lnSpc>
                <a:spcPct val="90000"/>
              </a:lnSpc>
            </a:pPr>
            <a:r>
              <a:rPr lang="sr-Cyrl-RS" altLang="en-US" smtClean="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Поремећаји обрасца будност-спавање</a:t>
            </a:r>
          </a:p>
          <a:p>
            <a:pPr eaLnBrk="1" hangingPunct="1">
              <a:lnSpc>
                <a:spcPct val="90000"/>
              </a:lnSpc>
            </a:pPr>
            <a:r>
              <a:rPr lang="sr-Cyrl-RS" altLang="en-US" smtClean="0">
                <a:solidFill>
                  <a:srgbClr val="FF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Парасомнија</a:t>
            </a:r>
            <a:r>
              <a:rPr lang="sr-Cyrl-RS" altLang="en-US" smtClean="0">
                <a:latin typeface="Calibri" panose="020F0502020204030204" pitchFamily="34" charset="0"/>
                <a:cs typeface="Times New Roman" panose="02020603050405020304" pitchFamily="18" charset="0"/>
              </a:rPr>
              <a:t> (</a:t>
            </a:r>
            <a:r>
              <a:rPr lang="ru-RU" altLang="en-US" smtClean="0">
                <a:latin typeface="Calibri" panose="020F0502020204030204" pitchFamily="34" charset="0"/>
                <a:cs typeface="Times New Roman" panose="02020603050405020304" pitchFamily="18" charset="0"/>
              </a:rPr>
              <a:t>поремећаји у вези са спавањем, стадијумима спавања и делимичним разбуђивањем )</a:t>
            </a:r>
            <a:endParaRPr lang="sr-Latn-CS" altLang="en-US" smtClean="0"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90000"/>
              </a:lnSpc>
              <a:buFont typeface="Arial" panose="020B0604020202020204" pitchFamily="34" charset="0"/>
              <a:buNone/>
            </a:pPr>
            <a:r>
              <a:rPr lang="sr-Latn-CS" altLang="en-US" smtClean="0">
                <a:latin typeface="Comic Sans MS" panose="030F0702030302020204" pitchFamily="66" charset="0"/>
              </a:rPr>
              <a:t>        </a:t>
            </a:r>
            <a:endParaRPr lang="en-US" altLang="en-US" smtClean="0">
              <a:latin typeface="Comic Sans MS" panose="030F0702030302020204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Title 1"/>
          <p:cNvSpPr>
            <a:spLocks noGrp="1"/>
          </p:cNvSpPr>
          <p:nvPr>
            <p:ph type="title"/>
          </p:nvPr>
        </p:nvSpPr>
        <p:spPr>
          <a:xfrm>
            <a:off x="900113" y="1268413"/>
            <a:ext cx="6799262" cy="1303337"/>
          </a:xfrm>
        </p:spPr>
        <p:txBody>
          <a:bodyPr/>
          <a:lstStyle/>
          <a:p>
            <a:pPr eaLnBrk="1" hangingPunct="1"/>
            <a:r>
              <a:rPr lang="sr-Cyrl-RS" altLang="en-US" sz="4400" smtClean="0">
                <a:ln>
                  <a:noFill/>
                </a:ln>
                <a:latin typeface="Comic Sans MS" panose="030F0702030302020204" pitchFamily="66" charset="0"/>
              </a:rPr>
              <a:t>НЕСАНИЦА</a:t>
            </a:r>
            <a:endParaRPr lang="sr-Latn-RS" altLang="en-US" sz="4400" smtClean="0">
              <a:ln>
                <a:noFill/>
              </a:ln>
              <a:latin typeface="Comic Sans MS" panose="030F0702030302020204" pitchFamily="66" charset="0"/>
            </a:endParaRPr>
          </a:p>
        </p:txBody>
      </p:sp>
      <p:sp>
        <p:nvSpPr>
          <p:cNvPr id="40963" name="Content Placeholder 2"/>
          <p:cNvSpPr>
            <a:spLocks noGrp="1"/>
          </p:cNvSpPr>
          <p:nvPr>
            <p:ph idx="1"/>
          </p:nvPr>
        </p:nvSpPr>
        <p:spPr>
          <a:xfrm>
            <a:off x="971550" y="2924175"/>
            <a:ext cx="7339013" cy="3444875"/>
          </a:xfrm>
        </p:spPr>
        <p:txBody>
          <a:bodyPr/>
          <a:lstStyle/>
          <a:p>
            <a:pPr eaLnBrk="1" hangingPunct="1">
              <a:defRPr/>
            </a:pPr>
            <a:r>
              <a:rPr lang="sr-Latn-RS" altLang="en-US" sz="22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несаница се дефинише као субјективни доживљај тешкоће</a:t>
            </a:r>
            <a:r>
              <a:rPr lang="sr-Cyrl-RS" altLang="en-US" sz="22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 у </a:t>
            </a:r>
            <a:r>
              <a:rPr lang="sr-Latn-RS" altLang="en-US" sz="22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иницијацији спавања, трајању, консолидацији </a:t>
            </a:r>
            <a:endParaRPr lang="sr-Cyrl-RS" altLang="en-US" sz="2200" dirty="0" smtClean="0"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eaLnBrk="1" hangingPunct="1">
              <a:buFont typeface="Arial" panose="020B0604020202020204" pitchFamily="34" charset="0"/>
              <a:buNone/>
              <a:defRPr/>
            </a:pPr>
            <a:endParaRPr lang="sr-Cyrl-RS" altLang="en-US" sz="2200" dirty="0" smtClean="0"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eaLnBrk="1" hangingPunct="1">
              <a:defRPr/>
            </a:pPr>
            <a:r>
              <a:rPr lang="sr-Latn-RS" altLang="en-US" sz="22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лош квалитет спавања, који се јавља упркос постојању одговарајућих услова за спавање, а који резултирају неким од дневних поремећаја</a:t>
            </a:r>
          </a:p>
          <a:p>
            <a:pPr eaLnBrk="1" hangingPunct="1">
              <a:defRPr/>
            </a:pPr>
            <a:endParaRPr lang="sr-Latn-RS" alt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179388" y="131763"/>
          <a:ext cx="8764587" cy="6650037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0079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8352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28026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48640">
                <a:tc>
                  <a:txBody>
                    <a:bodyPr/>
                    <a:lstStyle/>
                    <a:p>
                      <a:pPr marL="50800">
                        <a:spcAft>
                          <a:spcPts val="0"/>
                        </a:spcAft>
                      </a:pPr>
                      <a:r>
                        <a:rPr lang="sr-Latn-RS" sz="1600" dirty="0">
                          <a:effectLst/>
                          <a:latin typeface="Calibri" panose="020F0502020204030204" pitchFamily="34" charset="0"/>
                        </a:rPr>
                        <a:t>A)</a:t>
                      </a:r>
                      <a:endParaRPr lang="sr-Latn-R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 gridSpan="2">
                  <a:txBody>
                    <a:bodyPr/>
                    <a:lstStyle/>
                    <a:p>
                      <a:pPr marL="50800">
                        <a:spcAft>
                          <a:spcPts val="0"/>
                        </a:spcAft>
                      </a:pPr>
                      <a:r>
                        <a:rPr lang="sr-Latn-RS" sz="1800" dirty="0">
                          <a:effectLst/>
                          <a:latin typeface="Calibri" panose="020F0502020204030204" pitchFamily="34" charset="0"/>
                        </a:rPr>
                        <a:t>Тешкоће са иницијацијом спавања, отежаним одржавањем спавања или са преурањеним буђењем, или</a:t>
                      </a:r>
                      <a:endParaRPr lang="sr-Latn-R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endParaRPr lang="sr-Latn-R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4238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sr-Latn-RS" sz="160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sr-Latn-R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 gridSpan="2">
                  <a:txBody>
                    <a:bodyPr/>
                    <a:lstStyle/>
                    <a:p>
                      <a:pPr marL="50800">
                        <a:spcAft>
                          <a:spcPts val="0"/>
                        </a:spcAft>
                      </a:pPr>
                      <a:r>
                        <a:rPr lang="sr-Latn-RS" sz="1800" dirty="0">
                          <a:effectLst/>
                          <a:latin typeface="Calibri" panose="020F0502020204030204" pitchFamily="34" charset="0"/>
                        </a:rPr>
                        <a:t>спавање које хронично не доноси опоравак или је слабог квалитета</a:t>
                      </a:r>
                      <a:endParaRPr lang="sr-Latn-R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endParaRPr lang="sr-Latn-R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17804">
                <a:tc>
                  <a:txBody>
                    <a:bodyPr/>
                    <a:lstStyle/>
                    <a:p>
                      <a:pPr>
                        <a:lnSpc>
                          <a:spcPts val="100"/>
                        </a:lnSpc>
                        <a:spcAft>
                          <a:spcPts val="0"/>
                        </a:spcAft>
                      </a:pPr>
                      <a:r>
                        <a:rPr lang="sr-Latn-RS" sz="160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sr-Latn-R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ts val="100"/>
                        </a:lnSpc>
                        <a:spcAft>
                          <a:spcPts val="0"/>
                        </a:spcAft>
                      </a:pPr>
                      <a:r>
                        <a:rPr lang="sr-Latn-RS" sz="1800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sr-Latn-R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endParaRPr lang="sr-Latn-R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48640">
                <a:tc>
                  <a:txBody>
                    <a:bodyPr/>
                    <a:lstStyle/>
                    <a:p>
                      <a:pPr marL="50800">
                        <a:spcAft>
                          <a:spcPts val="0"/>
                        </a:spcAft>
                      </a:pPr>
                      <a:r>
                        <a:rPr lang="sr-Latn-RS" sz="1600">
                          <a:effectLst/>
                          <a:latin typeface="Calibri" panose="020F0502020204030204" pitchFamily="34" charset="0"/>
                        </a:rPr>
                        <a:t>Б)</a:t>
                      </a:r>
                      <a:endParaRPr lang="sr-Latn-R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 gridSpan="2">
                  <a:txBody>
                    <a:bodyPr/>
                    <a:lstStyle/>
                    <a:p>
                      <a:pPr marL="50800">
                        <a:spcAft>
                          <a:spcPts val="0"/>
                        </a:spcAft>
                      </a:pPr>
                      <a:r>
                        <a:rPr lang="sr-Latn-RS" sz="1800">
                          <a:effectLst/>
                          <a:latin typeface="Calibri" panose="020F0502020204030204" pitchFamily="34" charset="0"/>
                        </a:rPr>
                        <a:t>Наведене тешкоће са спавањем догађају се упркос адекватној прилици или условима за спавање</a:t>
                      </a:r>
                      <a:endParaRPr lang="sr-Latn-R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endParaRPr lang="sr-Latn-R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17804">
                <a:tc>
                  <a:txBody>
                    <a:bodyPr/>
                    <a:lstStyle/>
                    <a:p>
                      <a:pPr>
                        <a:lnSpc>
                          <a:spcPts val="100"/>
                        </a:lnSpc>
                        <a:spcAft>
                          <a:spcPts val="0"/>
                        </a:spcAft>
                      </a:pPr>
                      <a:r>
                        <a:rPr lang="sr-Latn-RS" sz="160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sr-Latn-R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ts val="100"/>
                        </a:lnSpc>
                        <a:spcAft>
                          <a:spcPts val="0"/>
                        </a:spcAft>
                      </a:pPr>
                      <a:r>
                        <a:rPr lang="sr-Latn-RS" sz="1800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sr-Latn-R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endParaRPr lang="sr-Latn-R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48640">
                <a:tc>
                  <a:txBody>
                    <a:bodyPr/>
                    <a:lstStyle/>
                    <a:p>
                      <a:pPr marL="50800">
                        <a:spcAft>
                          <a:spcPts val="0"/>
                        </a:spcAft>
                      </a:pPr>
                      <a:r>
                        <a:rPr lang="sr-Latn-RS" sz="1600" dirty="0">
                          <a:effectLst/>
                          <a:latin typeface="Calibri" panose="020F0502020204030204" pitchFamily="34" charset="0"/>
                        </a:rPr>
                        <a:t>В)</a:t>
                      </a:r>
                      <a:endParaRPr lang="sr-Latn-R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 gridSpan="2">
                  <a:txBody>
                    <a:bodyPr/>
                    <a:lstStyle/>
                    <a:p>
                      <a:pPr marL="50800">
                        <a:spcAft>
                          <a:spcPts val="0"/>
                        </a:spcAft>
                      </a:pPr>
                      <a:r>
                        <a:rPr lang="sr-Latn-RS" sz="1800" dirty="0">
                          <a:effectLst/>
                          <a:latin typeface="Calibri" panose="020F0502020204030204" pitchFamily="34" charset="0"/>
                        </a:rPr>
                        <a:t>Постоји најмање један од следећих облика дневног поремећаја који се односи на тешкоће са </a:t>
                      </a:r>
                      <a:r>
                        <a:rPr lang="sr-Latn-RS" sz="1800" dirty="0" smtClean="0">
                          <a:effectLst/>
                          <a:latin typeface="Calibri" panose="020F0502020204030204" pitchFamily="34" charset="0"/>
                        </a:rPr>
                        <a:t>ноћним</a:t>
                      </a:r>
                      <a:r>
                        <a:rPr lang="sr-Cyrl-RS" sz="1800" dirty="0" smtClean="0">
                          <a:effectLst/>
                          <a:latin typeface="Calibri" panose="020F0502020204030204" pitchFamily="34" charset="0"/>
                        </a:rPr>
                        <a:t> спавањем:</a:t>
                      </a:r>
                      <a:endParaRPr lang="sr-Latn-R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endParaRPr lang="sr-Latn-R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0216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sr-Latn-RS" sz="1000">
                          <a:effectLst/>
                        </a:rPr>
                        <a:t> </a:t>
                      </a:r>
                      <a:endParaRPr lang="sr-Latn-R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sr-Latn-R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sr-Latn-RS" sz="1800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sr-Latn-R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0216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sr-Latn-RS" sz="1000">
                          <a:effectLst/>
                        </a:rPr>
                        <a:t> </a:t>
                      </a:r>
                      <a:endParaRPr lang="sr-Latn-R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sr-Latn-RS" sz="1800">
                          <a:effectLst/>
                          <a:latin typeface="Calibri" panose="020F0502020204030204" pitchFamily="34" charset="0"/>
                        </a:rPr>
                        <a:t>1)</a:t>
                      </a:r>
                      <a:endParaRPr lang="sr-Latn-R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12700">
                        <a:spcAft>
                          <a:spcPts val="0"/>
                        </a:spcAft>
                      </a:pPr>
                      <a:r>
                        <a:rPr lang="sr-Latn-RS" sz="1800" dirty="0">
                          <a:effectLst/>
                          <a:latin typeface="Calibri" panose="020F0502020204030204" pitchFamily="34" charset="0"/>
                        </a:rPr>
                        <a:t>замор или исцрпљеност</a:t>
                      </a:r>
                      <a:endParaRPr lang="sr-Latn-R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0216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sr-Latn-RS" sz="1000">
                          <a:effectLst/>
                        </a:rPr>
                        <a:t> </a:t>
                      </a:r>
                      <a:endParaRPr lang="sr-Latn-R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sr-Latn-RS" sz="1800">
                          <a:effectLst/>
                          <a:latin typeface="Calibri" panose="020F0502020204030204" pitchFamily="34" charset="0"/>
                        </a:rPr>
                        <a:t>2)</a:t>
                      </a:r>
                      <a:endParaRPr lang="sr-Latn-R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12700">
                        <a:spcAft>
                          <a:spcPts val="0"/>
                        </a:spcAft>
                      </a:pPr>
                      <a:r>
                        <a:rPr lang="sr-Latn-RS" sz="1800" dirty="0">
                          <a:effectLst/>
                          <a:latin typeface="Calibri" panose="020F0502020204030204" pitchFamily="34" charset="0"/>
                        </a:rPr>
                        <a:t>поремећај пажње, концентрације или памћења</a:t>
                      </a:r>
                      <a:endParaRPr lang="sr-Latn-R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40216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sr-Latn-RS" sz="1000">
                          <a:effectLst/>
                        </a:rPr>
                        <a:t> </a:t>
                      </a:r>
                      <a:endParaRPr lang="sr-Latn-R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sr-Latn-RS" sz="1800">
                          <a:effectLst/>
                          <a:latin typeface="Calibri" panose="020F0502020204030204" pitchFamily="34" charset="0"/>
                        </a:rPr>
                        <a:t>3)</a:t>
                      </a:r>
                      <a:endParaRPr lang="sr-Latn-R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12700">
                        <a:spcAft>
                          <a:spcPts val="0"/>
                        </a:spcAft>
                      </a:pPr>
                      <a:r>
                        <a:rPr lang="sr-Latn-RS" sz="1800" dirty="0">
                          <a:effectLst/>
                          <a:latin typeface="Calibri" panose="020F0502020204030204" pitchFamily="34" charset="0"/>
                        </a:rPr>
                        <a:t>неуспех на друштвеном или пословном плану или лош успех у школи</a:t>
                      </a:r>
                      <a:endParaRPr lang="sr-Latn-R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40216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sr-Latn-RS" sz="1000">
                          <a:effectLst/>
                        </a:rPr>
                        <a:t> </a:t>
                      </a:r>
                      <a:endParaRPr lang="sr-Latn-R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sr-Latn-RS" sz="1800">
                          <a:effectLst/>
                          <a:latin typeface="Calibri" panose="020F0502020204030204" pitchFamily="34" charset="0"/>
                        </a:rPr>
                        <a:t>4)</a:t>
                      </a:r>
                      <a:endParaRPr lang="sr-Latn-R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12700">
                        <a:spcAft>
                          <a:spcPts val="0"/>
                        </a:spcAft>
                      </a:pPr>
                      <a:r>
                        <a:rPr lang="sr-Latn-RS" sz="1800">
                          <a:effectLst/>
                          <a:latin typeface="Calibri" panose="020F0502020204030204" pitchFamily="34" charset="0"/>
                        </a:rPr>
                        <a:t>поремећај расположења или иритабилност</a:t>
                      </a:r>
                      <a:endParaRPr lang="sr-Latn-R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40216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sr-Latn-RS" sz="1000">
                          <a:effectLst/>
                        </a:rPr>
                        <a:t> </a:t>
                      </a:r>
                      <a:endParaRPr lang="sr-Latn-R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sr-Latn-RS" sz="1800">
                          <a:effectLst/>
                          <a:latin typeface="Calibri" panose="020F0502020204030204" pitchFamily="34" charset="0"/>
                        </a:rPr>
                        <a:t>5)</a:t>
                      </a:r>
                      <a:endParaRPr lang="sr-Latn-R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12700">
                        <a:spcAft>
                          <a:spcPts val="0"/>
                        </a:spcAft>
                      </a:pPr>
                      <a:r>
                        <a:rPr lang="sr-Latn-RS" sz="1800" dirty="0">
                          <a:effectLst/>
                          <a:latin typeface="Calibri" panose="020F0502020204030204" pitchFamily="34" charset="0"/>
                        </a:rPr>
                        <a:t>дневна поспаност</a:t>
                      </a:r>
                      <a:endParaRPr lang="sr-Latn-R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40216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sr-Latn-RS" sz="1000">
                          <a:effectLst/>
                        </a:rPr>
                        <a:t> </a:t>
                      </a:r>
                      <a:endParaRPr lang="sr-Latn-R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sr-Latn-RS" sz="1800">
                          <a:effectLst/>
                          <a:latin typeface="Calibri" panose="020F0502020204030204" pitchFamily="34" charset="0"/>
                        </a:rPr>
                        <a:t>6)</a:t>
                      </a:r>
                      <a:endParaRPr lang="sr-Latn-R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12700">
                        <a:spcAft>
                          <a:spcPts val="0"/>
                        </a:spcAft>
                      </a:pPr>
                      <a:r>
                        <a:rPr lang="sr-Latn-RS" sz="1800">
                          <a:effectLst/>
                          <a:latin typeface="Calibri" panose="020F0502020204030204" pitchFamily="34" charset="0"/>
                        </a:rPr>
                        <a:t>смањење мотивације, енергије или иницијативе</a:t>
                      </a:r>
                      <a:endParaRPr lang="sr-Latn-R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40216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sr-Latn-RS" sz="1000">
                          <a:effectLst/>
                        </a:rPr>
                        <a:t> </a:t>
                      </a:r>
                      <a:endParaRPr lang="sr-Latn-R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sr-Latn-RS" sz="1800">
                          <a:effectLst/>
                          <a:latin typeface="Calibri" panose="020F0502020204030204" pitchFamily="34" charset="0"/>
                        </a:rPr>
                        <a:t>7)</a:t>
                      </a:r>
                      <a:endParaRPr lang="sr-Latn-R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12700">
                        <a:spcAft>
                          <a:spcPts val="0"/>
                        </a:spcAft>
                      </a:pPr>
                      <a:r>
                        <a:rPr lang="sr-Latn-RS" sz="1800" dirty="0">
                          <a:effectLst/>
                          <a:latin typeface="Calibri" panose="020F0502020204030204" pitchFamily="34" charset="0"/>
                        </a:rPr>
                        <a:t>склоност грешкама/акцидентима на послу или током вожње</a:t>
                      </a:r>
                      <a:endParaRPr lang="sr-Latn-R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5486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sr-Latn-RS" sz="1000">
                          <a:effectLst/>
                        </a:rPr>
                        <a:t> </a:t>
                      </a:r>
                      <a:endParaRPr lang="sr-Latn-R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sr-Latn-RS" sz="1800">
                          <a:effectLst/>
                          <a:latin typeface="Calibri" panose="020F0502020204030204" pitchFamily="34" charset="0"/>
                        </a:rPr>
                        <a:t>8)</a:t>
                      </a:r>
                      <a:endParaRPr lang="sr-Latn-R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12700">
                        <a:spcAft>
                          <a:spcPts val="0"/>
                        </a:spcAft>
                      </a:pPr>
                      <a:r>
                        <a:rPr lang="sr-Latn-RS" sz="1800" dirty="0">
                          <a:effectLst/>
                          <a:latin typeface="Calibri" panose="020F0502020204030204" pitchFamily="34" charset="0"/>
                        </a:rPr>
                        <a:t>тензија, главобоље или гастроинтестинални симптоми настали због неспавања</a:t>
                      </a:r>
                      <a:endParaRPr lang="sr-Latn-R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44238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sr-Latn-RS" sz="1100">
                          <a:effectLst/>
                        </a:rPr>
                        <a:t> </a:t>
                      </a:r>
                      <a:endParaRPr lang="sr-Latn-R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sr-Latn-RS" sz="1800">
                          <a:effectLst/>
                          <a:latin typeface="Calibri" panose="020F0502020204030204" pitchFamily="34" charset="0"/>
                        </a:rPr>
                        <a:t>9)</a:t>
                      </a:r>
                      <a:endParaRPr lang="sr-Latn-R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12700">
                        <a:spcAft>
                          <a:spcPts val="0"/>
                        </a:spcAft>
                      </a:pPr>
                      <a:r>
                        <a:rPr lang="sr-Latn-RS" sz="1800" dirty="0">
                          <a:effectLst/>
                          <a:latin typeface="Calibri" panose="020F0502020204030204" pitchFamily="34" charset="0"/>
                        </a:rPr>
                        <a:t>забринутост и страхови у вези са спавањем</a:t>
                      </a:r>
                      <a:endParaRPr lang="sr-Latn-R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117804">
                <a:tc>
                  <a:txBody>
                    <a:bodyPr/>
                    <a:lstStyle/>
                    <a:p>
                      <a:pPr>
                        <a:lnSpc>
                          <a:spcPts val="100"/>
                        </a:lnSpc>
                        <a:spcAft>
                          <a:spcPts val="0"/>
                        </a:spcAft>
                      </a:pPr>
                      <a:r>
                        <a:rPr lang="sr-Latn-RS" sz="1000">
                          <a:effectLst/>
                        </a:rPr>
                        <a:t> </a:t>
                      </a:r>
                      <a:endParaRPr lang="sr-Latn-R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ts val="100"/>
                        </a:lnSpc>
                        <a:spcAft>
                          <a:spcPts val="0"/>
                        </a:spcAft>
                      </a:pPr>
                      <a:r>
                        <a:rPr lang="sr-Latn-RS" sz="1200">
                          <a:effectLst/>
                        </a:rPr>
                        <a:t> </a:t>
                      </a:r>
                      <a:endParaRPr lang="sr-Latn-R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ts val="100"/>
                        </a:lnSpc>
                        <a:spcAft>
                          <a:spcPts val="0"/>
                        </a:spcAft>
                      </a:pPr>
                      <a:r>
                        <a:rPr lang="sr-Latn-RS" sz="1200" dirty="0">
                          <a:effectLst/>
                        </a:rPr>
                        <a:t> </a:t>
                      </a:r>
                      <a:endParaRPr lang="sr-Latn-R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Content Placeholder 2"/>
          <p:cNvSpPr>
            <a:spLocks noGrp="1"/>
          </p:cNvSpPr>
          <p:nvPr>
            <p:ph idx="1"/>
          </p:nvPr>
        </p:nvSpPr>
        <p:spPr>
          <a:xfrm>
            <a:off x="1176338" y="2781300"/>
            <a:ext cx="6799262" cy="3444875"/>
          </a:xfrm>
        </p:spPr>
        <p:txBody>
          <a:bodyPr/>
          <a:lstStyle/>
          <a:p>
            <a:pPr algn="just" eaLnBrk="1" hangingPunct="1"/>
            <a:r>
              <a:rPr lang="sr-Latn-RS" altLang="en-US" sz="2000" smtClean="0">
                <a:latin typeface="Calibri" panose="020F0502020204030204" pitchFamily="34" charset="0"/>
                <a:cs typeface="Times New Roman" panose="02020603050405020304" pitchFamily="18" charset="0"/>
              </a:rPr>
              <a:t>Инсoмниja сe jaвљa кoд људи свих узрaстa и рaсa, кao и кoд свих културa и у свим зeмљамa  </a:t>
            </a:r>
            <a:endParaRPr lang="en-US" altLang="en-US" sz="2000" smtClean="0"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 eaLnBrk="1" hangingPunct="1"/>
            <a:r>
              <a:rPr lang="sr-Latn-RS" altLang="en-US" sz="2000" smtClean="0">
                <a:latin typeface="Calibri" panose="020F0502020204030204" pitchFamily="34" charset="0"/>
                <a:cs typeface="Times New Roman" panose="02020603050405020304" pitchFamily="18" charset="0"/>
              </a:rPr>
              <a:t>Прeвaлeнцa инсoмниja вaрирa у зaвиснoсти oд дeфинициje инсoмниje</a:t>
            </a:r>
            <a:endParaRPr lang="sr-Cyrl-RS" altLang="en-US" sz="2000" smtClean="0"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 eaLnBrk="1" hangingPunct="1"/>
            <a:r>
              <a:rPr lang="sr-Latn-RS" altLang="en-US" sz="2000" smtClean="0">
                <a:latin typeface="Calibri" panose="020F0502020204030204" pitchFamily="34" charset="0"/>
                <a:cs typeface="Times New Roman" panose="02020603050405020304" pitchFamily="18" charset="0"/>
              </a:rPr>
              <a:t>Симптoми инсoмниje сe jaвљajу кoд 33% дo 50% oдрaслe пoпулaциje; симптoми инсoмниje сa пoслeдицaмa (нпр. инсoмнијa кao oпшти пoрeмeћaj) jaвљaју се кoд 10% дo 15% пoпулaциje</a:t>
            </a:r>
            <a:endParaRPr lang="sr-Cyrl-RS" altLang="en-US" sz="2000" smtClean="0"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 eaLnBrk="1" hangingPunct="1"/>
            <a:r>
              <a:rPr lang="sr-Cyrl-RS" altLang="en-US" sz="2000" smtClean="0">
                <a:latin typeface="Calibri" panose="020F0502020204030204" pitchFamily="34" charset="0"/>
                <a:cs typeface="Times New Roman" panose="02020603050405020304" pitchFamily="18" charset="0"/>
              </a:rPr>
              <a:t>С</a:t>
            </a:r>
            <a:r>
              <a:rPr lang="sr-Latn-RS" altLang="en-US" sz="2000" smtClean="0">
                <a:latin typeface="Calibri" panose="020F0502020204030204" pitchFamily="34" charset="0"/>
                <a:cs typeface="Times New Roman" panose="02020603050405020304" pitchFamily="18" charset="0"/>
              </a:rPr>
              <a:t>пeцифични oблици инсoмниje jaвљajу се кoд 5% дo 10% </a:t>
            </a:r>
          </a:p>
        </p:txBody>
      </p:sp>
      <p:sp>
        <p:nvSpPr>
          <p:cNvPr id="43011" name="Title 1"/>
          <p:cNvSpPr>
            <a:spLocks noGrp="1"/>
          </p:cNvSpPr>
          <p:nvPr>
            <p:ph type="title"/>
          </p:nvPr>
        </p:nvSpPr>
        <p:spPr>
          <a:xfrm>
            <a:off x="827088" y="1268413"/>
            <a:ext cx="6799262" cy="1303337"/>
          </a:xfrm>
        </p:spPr>
        <p:txBody>
          <a:bodyPr/>
          <a:lstStyle/>
          <a:p>
            <a:r>
              <a:rPr lang="sr-Cyrl-RS" altLang="en-US" sz="4400" smtClean="0">
                <a:ln>
                  <a:noFill/>
                </a:ln>
                <a:latin typeface="Comic Sans MS" panose="030F0702030302020204" pitchFamily="66" charset="0"/>
              </a:rPr>
              <a:t>Несаница</a:t>
            </a:r>
            <a:endParaRPr lang="en-US" altLang="en-US" sz="4400" smtClean="0">
              <a:ln>
                <a:noFill/>
              </a:ln>
              <a:latin typeface="Comic Sans MS" panose="030F0702030302020204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1550" y="1052513"/>
            <a:ext cx="6799263" cy="1303337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sr-Latn-RS" dirty="0">
                <a:solidFill>
                  <a:schemeClr val="tx1">
                    <a:lumMod val="85000"/>
                    <a:lumOff val="15000"/>
                  </a:schemeClr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Кoнзистeнтaн ризик зa </a:t>
            </a:r>
            <a:r>
              <a:rPr lang="sr-Cyrl-R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несанице</a:t>
            </a:r>
            <a:endParaRPr lang="sr-Latn-RS" dirty="0">
              <a:solidFill>
                <a:schemeClr val="tx1">
                  <a:lumMod val="85000"/>
                  <a:lumOff val="15000"/>
                </a:schemeClr>
              </a:solidFill>
              <a:latin typeface="Comic Sans MS" panose="030F0702030302020204" pitchFamily="66" charset="0"/>
            </a:endParaRPr>
          </a:p>
        </p:txBody>
      </p:sp>
      <p:sp>
        <p:nvSpPr>
          <p:cNvPr id="44035" name="Content Placeholder 2"/>
          <p:cNvSpPr>
            <a:spLocks noGrp="1"/>
          </p:cNvSpPr>
          <p:nvPr>
            <p:ph idx="1"/>
          </p:nvPr>
        </p:nvSpPr>
        <p:spPr>
          <a:xfrm>
            <a:off x="971550" y="2490788"/>
            <a:ext cx="7561263" cy="3746500"/>
          </a:xfrm>
        </p:spPr>
        <p:txBody>
          <a:bodyPr/>
          <a:lstStyle/>
          <a:p>
            <a:pPr eaLnBrk="1" hangingPunct="1">
              <a:defRPr/>
            </a:pPr>
            <a:endParaRPr lang="sr-Cyrl-RS" altLang="en-US" sz="2000" dirty="0" smtClean="0"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eaLnBrk="1" hangingPunct="1">
              <a:defRPr/>
            </a:pPr>
            <a:r>
              <a:rPr lang="sr-Cyrl-RS" altLang="en-US" sz="2000" dirty="0">
                <a:latin typeface="Calibri" panose="020F0502020204030204" pitchFamily="34" charset="0"/>
                <a:cs typeface="Times New Roman" panose="02020603050405020304" pitchFamily="18" charset="0"/>
              </a:rPr>
              <a:t>С</a:t>
            </a:r>
            <a:r>
              <a:rPr lang="sr-Latn-RS" altLang="en-US" sz="20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тaриjи узрaст, жeнски пoл, кoмoрбидитeт (соматски, психиjaтриjски, дoдaтни пoрeмeћaj спaвaњa и злoупoтрeбa супстaнци), смeнски рaд и вeрoвaтнo нeзaпoслeнoст и низaк сoциo-eкoнoмски стaтус</a:t>
            </a:r>
            <a:endParaRPr lang="sr-Cyrl-RS" altLang="en-US" sz="2000" dirty="0" smtClean="0"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eaLnBrk="1" hangingPunct="1">
              <a:buFont typeface="Arial" panose="020B0604020202020204" pitchFamily="34" charset="0"/>
              <a:buNone/>
              <a:defRPr/>
            </a:pPr>
            <a:r>
              <a:rPr lang="sr-Latn-RS" altLang="en-US" sz="20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sr-Cyrl-RS" altLang="en-US" sz="2000" dirty="0" smtClean="0"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eaLnBrk="1" hangingPunct="1">
              <a:defRPr/>
            </a:pPr>
            <a:r>
              <a:rPr lang="sr-Latn-RS" altLang="en-US" sz="20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Бoлeсници сa кoмoрбидитeтoм соматске или психиjaтриjскe бoлeсти су пoд пoсeбнo пoвeћaним ризикoм; кoд психиjaтриjских поремећаја и пoрeмећaja сa бoлoм инсoмниja сe види у 50% дo 75% случajeвa</a:t>
            </a:r>
          </a:p>
          <a:p>
            <a:pPr algn="just" eaLnBrk="1" hangingPunct="1">
              <a:defRPr/>
            </a:pPr>
            <a:endParaRPr lang="sr-Latn-RS" altLang="en-US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1176338" y="1628775"/>
            <a:ext cx="6799262" cy="590550"/>
          </a:xfrm>
        </p:spPr>
        <p:txBody>
          <a:bodyPr/>
          <a:lstStyle/>
          <a:p>
            <a:pPr eaLnBrk="1" hangingPunct="1"/>
            <a:r>
              <a:rPr lang="sr-Cyrl-RS" altLang="en-US" sz="4400" smtClean="0">
                <a:ln>
                  <a:noFill/>
                </a:ln>
                <a:latin typeface="Comic Sans MS" panose="030F0702030302020204" pitchFamily="66" charset="0"/>
              </a:rPr>
              <a:t>Несаница</a:t>
            </a:r>
            <a:r>
              <a:rPr lang="sr-Latn-CS" altLang="en-US" sz="4400" smtClean="0">
                <a:ln>
                  <a:noFill/>
                </a:ln>
                <a:latin typeface="Comic Sans MS" panose="030F0702030302020204" pitchFamily="66" charset="0"/>
              </a:rPr>
              <a:t> – </a:t>
            </a:r>
            <a:r>
              <a:rPr lang="sr-Cyrl-RS" altLang="en-US" sz="4400" smtClean="0">
                <a:ln>
                  <a:noFill/>
                </a:ln>
                <a:latin typeface="Comic Sans MS" panose="030F0702030302020204" pitchFamily="66" charset="0"/>
              </a:rPr>
              <a:t>према</a:t>
            </a:r>
            <a:r>
              <a:rPr lang="sr-Latn-CS" altLang="en-US" sz="4400" smtClean="0">
                <a:ln>
                  <a:noFill/>
                </a:ln>
                <a:latin typeface="Comic Sans MS" panose="030F0702030302020204" pitchFamily="66" charset="0"/>
              </a:rPr>
              <a:t> </a:t>
            </a:r>
            <a:r>
              <a:rPr lang="sr-Cyrl-RS" altLang="en-US" sz="4400" smtClean="0">
                <a:ln>
                  <a:noFill/>
                </a:ln>
                <a:latin typeface="Comic Sans MS" panose="030F0702030302020204" pitchFamily="66" charset="0"/>
              </a:rPr>
              <a:t>типу</a:t>
            </a:r>
            <a:endParaRPr lang="en-US" altLang="en-US" sz="4400" smtClean="0">
              <a:ln>
                <a:noFill/>
              </a:ln>
              <a:latin typeface="Comic Sans MS" panose="030F0702030302020204" pitchFamily="66" charset="0"/>
            </a:endParaRPr>
          </a:p>
        </p:txBody>
      </p:sp>
      <p:sp>
        <p:nvSpPr>
          <p:cNvPr id="110595" name="Rectangle 3"/>
          <p:cNvSpPr>
            <a:spLocks noGrp="1" noRot="1" noChangeArrowheads="1"/>
          </p:cNvSpPr>
          <p:nvPr>
            <p:ph idx="1"/>
          </p:nvPr>
        </p:nvSpPr>
        <p:spPr/>
        <p:txBody>
          <a:bodyPr rtlCol="0">
            <a:normAutofit fontScale="92500" lnSpcReduction="20000"/>
          </a:bodyPr>
          <a:lstStyle/>
          <a:p>
            <a:pPr eaLnBrk="1" fontAlgn="auto" hangingPunct="1">
              <a:lnSpc>
                <a:spcPct val="90000"/>
              </a:lnSpc>
              <a:buFont typeface="Arial"/>
              <a:buChar char="•"/>
              <a:defRPr/>
            </a:pPr>
            <a:endParaRPr lang="sr-Latn-CS" dirty="0" smtClean="0">
              <a:solidFill>
                <a:schemeClr val="tx1">
                  <a:lumMod val="85000"/>
                  <a:lumOff val="15000"/>
                </a:schemeClr>
              </a:solidFill>
              <a:latin typeface="Comic Sans MS" pitchFamily="66" charset="0"/>
            </a:endParaRPr>
          </a:p>
          <a:p>
            <a:pPr eaLnBrk="1" fontAlgn="auto" hangingPunct="1">
              <a:lnSpc>
                <a:spcPct val="90000"/>
              </a:lnSpc>
              <a:buFont typeface="Arial"/>
              <a:buChar char="•"/>
              <a:defRPr/>
            </a:pPr>
            <a:r>
              <a:rPr lang="sr-Cyrl-RS" dirty="0" smtClean="0">
                <a:solidFill>
                  <a:srgbClr val="FF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Иницијална</a:t>
            </a:r>
            <a:r>
              <a:rPr lang="sr-Latn-CS" dirty="0" smtClean="0">
                <a:solidFill>
                  <a:srgbClr val="FF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RS" dirty="0" smtClean="0">
                <a:solidFill>
                  <a:srgbClr val="FF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инсомнија</a:t>
            </a:r>
            <a:r>
              <a:rPr lang="sr-Latn-CS" dirty="0" smtClean="0">
                <a:solidFill>
                  <a:srgbClr val="FF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Latn-C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(</a:t>
            </a:r>
            <a:r>
              <a:rPr lang="sr-Cyrl-R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отежано</a:t>
            </a:r>
            <a:r>
              <a:rPr lang="sr-Latn-C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R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успављивање</a:t>
            </a:r>
            <a:r>
              <a:rPr lang="sr-Latn-C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)</a:t>
            </a:r>
          </a:p>
          <a:p>
            <a:pPr eaLnBrk="1" fontAlgn="auto" hangingPunct="1">
              <a:lnSpc>
                <a:spcPct val="90000"/>
              </a:lnSpc>
              <a:buFont typeface="Arial"/>
              <a:buChar char="•"/>
              <a:defRPr/>
            </a:pPr>
            <a:endParaRPr lang="sr-Latn-CS" dirty="0" smtClean="0">
              <a:solidFill>
                <a:schemeClr val="tx1">
                  <a:lumMod val="85000"/>
                  <a:lumOff val="15000"/>
                </a:schemeClr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eaLnBrk="1" fontAlgn="auto" hangingPunct="1">
              <a:lnSpc>
                <a:spcPct val="90000"/>
              </a:lnSpc>
              <a:buFont typeface="Arial"/>
              <a:buChar char="•"/>
              <a:defRPr/>
            </a:pPr>
            <a:r>
              <a:rPr lang="sr-Cyrl-RS" dirty="0" smtClean="0">
                <a:solidFill>
                  <a:srgbClr val="FF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Интермитентна</a:t>
            </a:r>
            <a:r>
              <a:rPr lang="sr-Latn-CS" dirty="0" smtClean="0">
                <a:solidFill>
                  <a:srgbClr val="FF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RS" dirty="0" smtClean="0">
                <a:solidFill>
                  <a:srgbClr val="FF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инсомнија</a:t>
            </a:r>
            <a:r>
              <a:rPr lang="sr-Latn-CS" dirty="0" smtClean="0">
                <a:solidFill>
                  <a:srgbClr val="FF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Latn-C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(</a:t>
            </a:r>
            <a:r>
              <a:rPr lang="sr-Cyrl-R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често</a:t>
            </a:r>
            <a:r>
              <a:rPr lang="sr-Latn-C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R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ноћно</a:t>
            </a:r>
            <a:r>
              <a:rPr lang="sr-Latn-C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R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буђење</a:t>
            </a:r>
            <a:r>
              <a:rPr lang="sr-Latn-C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)</a:t>
            </a:r>
          </a:p>
          <a:p>
            <a:pPr eaLnBrk="1" fontAlgn="auto" hangingPunct="1">
              <a:lnSpc>
                <a:spcPct val="90000"/>
              </a:lnSpc>
              <a:buFont typeface="Arial"/>
              <a:buChar char="•"/>
              <a:defRPr/>
            </a:pPr>
            <a:endParaRPr lang="sr-Latn-CS" dirty="0" smtClean="0">
              <a:solidFill>
                <a:schemeClr val="tx1">
                  <a:lumMod val="85000"/>
                  <a:lumOff val="15000"/>
                </a:schemeClr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eaLnBrk="1" fontAlgn="auto" hangingPunct="1">
              <a:lnSpc>
                <a:spcPct val="90000"/>
              </a:lnSpc>
              <a:buFont typeface="Arial"/>
              <a:buChar char="•"/>
              <a:defRPr/>
            </a:pPr>
            <a:r>
              <a:rPr lang="sr-Cyrl-RS" dirty="0" smtClean="0">
                <a:solidFill>
                  <a:srgbClr val="FF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Терминална</a:t>
            </a:r>
            <a:r>
              <a:rPr lang="sr-Latn-CS" dirty="0" smtClean="0">
                <a:solidFill>
                  <a:srgbClr val="FF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RS" dirty="0" smtClean="0">
                <a:solidFill>
                  <a:srgbClr val="FF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инсомнија</a:t>
            </a:r>
            <a:r>
              <a:rPr lang="sr-Latn-CS" dirty="0" smtClean="0">
                <a:solidFill>
                  <a:srgbClr val="FF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Latn-C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(</a:t>
            </a:r>
            <a:r>
              <a:rPr lang="sr-Cyrl-R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рано</a:t>
            </a:r>
            <a:r>
              <a:rPr lang="sr-Latn-C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R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јутарње</a:t>
            </a:r>
            <a:r>
              <a:rPr lang="sr-Latn-C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R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буђење</a:t>
            </a:r>
            <a:r>
              <a:rPr lang="sr-Latn-C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)</a:t>
            </a:r>
          </a:p>
          <a:p>
            <a:pPr eaLnBrk="1" fontAlgn="auto" hangingPunct="1">
              <a:lnSpc>
                <a:spcPct val="90000"/>
              </a:lnSpc>
              <a:buFont typeface="Arial"/>
              <a:buChar char="•"/>
              <a:defRPr/>
            </a:pPr>
            <a:endParaRPr lang="sr-Latn-CS" dirty="0" smtClean="0">
              <a:solidFill>
                <a:schemeClr val="tx1">
                  <a:lumMod val="85000"/>
                  <a:lumOff val="15000"/>
                </a:schemeClr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eaLnBrk="1" fontAlgn="auto" hangingPunct="1">
              <a:lnSpc>
                <a:spcPct val="90000"/>
              </a:lnSpc>
              <a:buFont typeface="Arial"/>
              <a:buChar char="•"/>
              <a:defRPr/>
            </a:pPr>
            <a:r>
              <a:rPr lang="sr-Cyrl-RS" dirty="0" smtClean="0">
                <a:solidFill>
                  <a:srgbClr val="FF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Нересторативна</a:t>
            </a:r>
            <a:r>
              <a:rPr lang="sr-Latn-CS" dirty="0" smtClean="0">
                <a:solidFill>
                  <a:srgbClr val="FF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RS" dirty="0" smtClean="0">
                <a:solidFill>
                  <a:srgbClr val="FF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инсомнија</a:t>
            </a:r>
            <a:r>
              <a:rPr lang="sr-Latn-CS" dirty="0" smtClean="0">
                <a:solidFill>
                  <a:srgbClr val="FF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Latn-C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(</a:t>
            </a:r>
            <a:r>
              <a:rPr lang="sr-Cyrl-R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спавање</a:t>
            </a:r>
            <a:r>
              <a:rPr lang="sr-Latn-C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R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без</a:t>
            </a:r>
            <a:r>
              <a:rPr lang="sr-Latn-C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R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осећаја</a:t>
            </a:r>
            <a:r>
              <a:rPr lang="sr-Latn-C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R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одмора</a:t>
            </a:r>
            <a:r>
              <a:rPr lang="sr-Latn-C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en-US" dirty="0" smtClean="0">
              <a:solidFill>
                <a:schemeClr val="tx1">
                  <a:lumMod val="85000"/>
                  <a:lumOff val="15000"/>
                </a:schemeClr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1176338" y="1325563"/>
            <a:ext cx="6799262" cy="1303337"/>
          </a:xfrm>
        </p:spPr>
        <p:txBody>
          <a:bodyPr/>
          <a:lstStyle/>
          <a:p>
            <a:pPr eaLnBrk="1" hangingPunct="1"/>
            <a:r>
              <a:rPr lang="sr-Cyrl-RS" altLang="en-US" smtClean="0">
                <a:ln>
                  <a:noFill/>
                </a:ln>
                <a:latin typeface="Comic Sans MS" panose="030F0702030302020204" pitchFamily="66" charset="0"/>
              </a:rPr>
              <a:t>Несаница</a:t>
            </a:r>
            <a:r>
              <a:rPr lang="sr-Latn-CS" altLang="en-US" smtClean="0">
                <a:ln>
                  <a:noFill/>
                </a:ln>
                <a:latin typeface="Comic Sans MS" panose="030F0702030302020204" pitchFamily="66" charset="0"/>
              </a:rPr>
              <a:t> </a:t>
            </a:r>
            <a:r>
              <a:rPr lang="sr-Cyrl-RS" altLang="en-US" smtClean="0">
                <a:ln>
                  <a:noFill/>
                </a:ln>
                <a:latin typeface="Comic Sans MS" panose="030F0702030302020204" pitchFamily="66" charset="0"/>
              </a:rPr>
              <a:t>према</a:t>
            </a:r>
            <a:r>
              <a:rPr lang="sr-Latn-CS" altLang="en-US" smtClean="0">
                <a:ln>
                  <a:noFill/>
                </a:ln>
                <a:latin typeface="Comic Sans MS" panose="030F0702030302020204" pitchFamily="66" charset="0"/>
              </a:rPr>
              <a:t> </a:t>
            </a:r>
            <a:r>
              <a:rPr lang="sr-Cyrl-RS" altLang="en-US" smtClean="0">
                <a:ln>
                  <a:noFill/>
                </a:ln>
                <a:latin typeface="Comic Sans MS" panose="030F0702030302020204" pitchFamily="66" charset="0"/>
              </a:rPr>
              <a:t>трајању</a:t>
            </a:r>
            <a:r>
              <a:rPr lang="sr-Latn-CS" altLang="en-US" smtClean="0">
                <a:ln>
                  <a:noFill/>
                </a:ln>
                <a:latin typeface="Comic Sans MS" panose="030F0702030302020204" pitchFamily="66" charset="0"/>
              </a:rPr>
              <a:t>!</a:t>
            </a:r>
            <a:endParaRPr lang="en-US" altLang="en-US" smtClean="0">
              <a:ln>
                <a:noFill/>
              </a:ln>
              <a:latin typeface="Comic Sans MS" panose="030F0702030302020204" pitchFamily="66" charset="0"/>
            </a:endParaRPr>
          </a:p>
        </p:txBody>
      </p:sp>
      <p:sp>
        <p:nvSpPr>
          <p:cNvPr id="46083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969963" y="2636838"/>
            <a:ext cx="7212012" cy="3746500"/>
          </a:xfrm>
        </p:spPr>
        <p:txBody>
          <a:bodyPr/>
          <a:lstStyle/>
          <a:p>
            <a:pPr eaLnBrk="1" hangingPunct="1">
              <a:defRPr/>
            </a:pPr>
            <a:r>
              <a:rPr lang="sr-Cyrl-RS" altLang="en-US" sz="2200" dirty="0" smtClean="0">
                <a:solidFill>
                  <a:srgbClr val="FF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Пролазна</a:t>
            </a:r>
            <a:r>
              <a:rPr lang="sr-Latn-CS" altLang="en-US" sz="2200" dirty="0" smtClean="0">
                <a:solidFill>
                  <a:srgbClr val="FF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RS" altLang="en-US" sz="2200" dirty="0" smtClean="0">
                <a:solidFill>
                  <a:srgbClr val="FF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инсомнија</a:t>
            </a:r>
            <a:r>
              <a:rPr lang="sr-Latn-CS" altLang="en-US" sz="2200" dirty="0" smtClean="0">
                <a:solidFill>
                  <a:srgbClr val="FF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Latn-CS" altLang="en-US" sz="22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– </a:t>
            </a:r>
            <a:r>
              <a:rPr lang="sr-Cyrl-RS" altLang="en-US" sz="22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стрес</a:t>
            </a:r>
            <a:r>
              <a:rPr lang="sr-Latn-CS" altLang="en-US" sz="22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sr-Cyrl-RS" altLang="en-US" sz="22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промена</a:t>
            </a:r>
            <a:r>
              <a:rPr lang="sr-Latn-CS" altLang="en-US" sz="22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RS" altLang="en-US" sz="22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средине</a:t>
            </a:r>
            <a:r>
              <a:rPr lang="sr-Latn-CS" altLang="en-US" sz="22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RS" altLang="en-US" sz="22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или</a:t>
            </a:r>
            <a:r>
              <a:rPr lang="sr-Latn-CS" altLang="en-US" sz="22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RS" altLang="en-US" sz="22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начина</a:t>
            </a:r>
            <a:r>
              <a:rPr lang="sr-Latn-CS" altLang="en-US" sz="22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RS" altLang="en-US" sz="22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живота</a:t>
            </a:r>
            <a:r>
              <a:rPr lang="sr-Latn-CS" altLang="en-US" sz="22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sr-Cyrl-RS" altLang="en-US" sz="22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промена</a:t>
            </a:r>
            <a:r>
              <a:rPr lang="sr-Latn-CS" altLang="en-US" sz="22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RS" altLang="en-US" sz="22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временских</a:t>
            </a:r>
            <a:r>
              <a:rPr lang="sr-Latn-CS" altLang="en-US" sz="22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RS" altLang="en-US" sz="22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зона</a:t>
            </a:r>
            <a:endParaRPr lang="sr-Cyrl-RS" altLang="en-US" sz="2200" dirty="0"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eaLnBrk="1" hangingPunct="1">
              <a:buFont typeface="Arial" panose="020B0604020202020204" pitchFamily="34" charset="0"/>
              <a:buNone/>
              <a:defRPr/>
            </a:pPr>
            <a:endParaRPr lang="sr-Latn-CS" altLang="en-US" sz="2200" dirty="0" smtClean="0"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eaLnBrk="1" hangingPunct="1">
              <a:defRPr/>
            </a:pPr>
            <a:r>
              <a:rPr lang="sr-Cyrl-RS" altLang="en-US" sz="2200" dirty="0" smtClean="0">
                <a:solidFill>
                  <a:srgbClr val="FF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Краткотрајна</a:t>
            </a:r>
            <a:r>
              <a:rPr lang="sr-Latn-CS" altLang="en-US" sz="2200" dirty="0" smtClean="0">
                <a:solidFill>
                  <a:srgbClr val="FF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RS" altLang="en-US" sz="2200" dirty="0" smtClean="0">
                <a:solidFill>
                  <a:srgbClr val="FF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инсомнија</a:t>
            </a:r>
            <a:r>
              <a:rPr lang="sr-Latn-CS" altLang="en-US" sz="2200" dirty="0" smtClean="0">
                <a:solidFill>
                  <a:srgbClr val="FF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Latn-CS" altLang="en-US" sz="22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– (3 </a:t>
            </a:r>
            <a:r>
              <a:rPr lang="sr-Cyrl-RS" altLang="en-US" sz="22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дана</a:t>
            </a:r>
            <a:r>
              <a:rPr lang="sr-Latn-CS" altLang="en-US" sz="22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RS" altLang="en-US" sz="22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до</a:t>
            </a:r>
            <a:r>
              <a:rPr lang="sr-Latn-CS" altLang="en-US" sz="22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 3 </a:t>
            </a:r>
            <a:r>
              <a:rPr lang="sr-Cyrl-RS" altLang="en-US" sz="22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недеље</a:t>
            </a:r>
            <a:r>
              <a:rPr lang="sr-Latn-CS" altLang="en-US" sz="22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) </a:t>
            </a:r>
            <a:r>
              <a:rPr lang="sr-Cyrl-RS" altLang="en-US" sz="22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удружена</a:t>
            </a:r>
            <a:r>
              <a:rPr lang="sr-Latn-CS" altLang="en-US" sz="22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RS" altLang="en-US" sz="22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са</a:t>
            </a:r>
            <a:r>
              <a:rPr lang="sr-Latn-CS" altLang="en-US" sz="22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RS" altLang="en-US" sz="22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јаким</a:t>
            </a:r>
            <a:r>
              <a:rPr lang="sr-Latn-CS" altLang="en-US" sz="22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RS" altLang="en-US" sz="22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продуженим</a:t>
            </a:r>
            <a:r>
              <a:rPr lang="sr-Latn-CS" altLang="en-US" sz="22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RS" altLang="en-US" sz="22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стресом</a:t>
            </a:r>
            <a:r>
              <a:rPr lang="sr-Latn-CS" altLang="en-US" sz="22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 (</a:t>
            </a:r>
            <a:r>
              <a:rPr lang="sr-Cyrl-RS" altLang="en-US" sz="22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операција</a:t>
            </a:r>
            <a:r>
              <a:rPr lang="sr-Latn-CS" altLang="en-US" sz="22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RS" altLang="en-US" sz="22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или</a:t>
            </a:r>
            <a:r>
              <a:rPr lang="sr-Latn-CS" altLang="en-US" sz="22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RS" altLang="en-US" sz="22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краћа</a:t>
            </a:r>
            <a:r>
              <a:rPr lang="sr-Latn-CS" altLang="en-US" sz="22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RS" altLang="en-US" sz="22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болест</a:t>
            </a:r>
            <a:r>
              <a:rPr lang="sr-Latn-CS" altLang="en-US" sz="22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)</a:t>
            </a:r>
            <a:endParaRPr lang="sr-Cyrl-RS" altLang="en-US" sz="2200" dirty="0" smtClean="0"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eaLnBrk="1" hangingPunct="1">
              <a:buFont typeface="Arial" panose="020B0604020202020204" pitchFamily="34" charset="0"/>
              <a:buNone/>
              <a:defRPr/>
            </a:pPr>
            <a:endParaRPr lang="sr-Latn-CS" altLang="en-US" sz="2200" dirty="0" smtClean="0"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eaLnBrk="1" hangingPunct="1">
              <a:defRPr/>
            </a:pPr>
            <a:r>
              <a:rPr lang="sr-Cyrl-RS" altLang="en-US" sz="2200" dirty="0" smtClean="0">
                <a:solidFill>
                  <a:srgbClr val="FF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Дуготрајна</a:t>
            </a:r>
            <a:r>
              <a:rPr lang="sr-Latn-CS" altLang="en-US" sz="2200" dirty="0" smtClean="0">
                <a:solidFill>
                  <a:srgbClr val="FF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(</a:t>
            </a:r>
            <a:r>
              <a:rPr lang="sr-Cyrl-RS" altLang="en-US" sz="2200" dirty="0" smtClean="0">
                <a:solidFill>
                  <a:srgbClr val="FF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хронична</a:t>
            </a:r>
            <a:r>
              <a:rPr lang="sr-Latn-CS" altLang="en-US" sz="2200" dirty="0" smtClean="0">
                <a:solidFill>
                  <a:srgbClr val="FF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) </a:t>
            </a:r>
            <a:r>
              <a:rPr lang="sr-Cyrl-RS" altLang="en-US" sz="2200" dirty="0" smtClean="0">
                <a:solidFill>
                  <a:srgbClr val="FF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инсомнија</a:t>
            </a:r>
            <a:r>
              <a:rPr lang="sr-Latn-CS" altLang="en-US" sz="2200" dirty="0" smtClean="0">
                <a:solidFill>
                  <a:srgbClr val="FF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Latn-CS" altLang="en-US" sz="22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(</a:t>
            </a:r>
            <a:r>
              <a:rPr lang="sr-Cyrl-RS" altLang="en-US" sz="22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више</a:t>
            </a:r>
            <a:r>
              <a:rPr lang="sr-Latn-CS" altLang="en-US" sz="22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RS" altLang="en-US" sz="22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од</a:t>
            </a:r>
            <a:r>
              <a:rPr lang="sr-Latn-CS" altLang="en-US" sz="22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RS" altLang="en-US" sz="22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месец</a:t>
            </a:r>
            <a:r>
              <a:rPr lang="sr-Latn-CS" altLang="en-US" sz="22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RS" altLang="en-US" sz="22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дана</a:t>
            </a:r>
            <a:r>
              <a:rPr lang="sr-Latn-CS" altLang="en-US" sz="22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) – </a:t>
            </a:r>
            <a:r>
              <a:rPr lang="sr-Cyrl-RS" altLang="en-US" sz="22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детаљна</a:t>
            </a:r>
            <a:r>
              <a:rPr lang="sr-Latn-CS" altLang="en-US" sz="22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RS" altLang="en-US" sz="22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анализа</a:t>
            </a:r>
            <a:r>
              <a:rPr lang="sr-Latn-CS" altLang="en-US" sz="22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RS" altLang="en-US" sz="22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и</a:t>
            </a:r>
            <a:r>
              <a:rPr lang="sr-Latn-CS" altLang="en-US" sz="22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RS" altLang="en-US" sz="22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тражење</a:t>
            </a:r>
            <a:r>
              <a:rPr lang="sr-Latn-CS" altLang="en-US" sz="22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RS" altLang="en-US" sz="22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узрока</a:t>
            </a:r>
            <a:endParaRPr lang="en-US" altLang="en-US" sz="2200" dirty="0" smtClean="0">
              <a:latin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147638" y="1125538"/>
            <a:ext cx="8842375" cy="1431925"/>
          </a:xfrm>
        </p:spPr>
        <p:txBody>
          <a:bodyPr/>
          <a:lstStyle/>
          <a:p>
            <a:pPr eaLnBrk="1" hangingPunct="1"/>
            <a:r>
              <a:rPr lang="sr-Cyrl-RS" altLang="en-US" sz="3600" smtClean="0">
                <a:ln>
                  <a:noFill/>
                </a:ln>
                <a:latin typeface="Comic Sans MS" panose="030F0702030302020204" pitchFamily="66" charset="0"/>
              </a:rPr>
              <a:t>Несаница</a:t>
            </a:r>
            <a:r>
              <a:rPr lang="sr-Latn-CS" altLang="en-US" sz="3600" smtClean="0">
                <a:ln>
                  <a:noFill/>
                </a:ln>
                <a:latin typeface="Comic Sans MS" panose="030F0702030302020204" pitchFamily="66" charset="0"/>
              </a:rPr>
              <a:t> </a:t>
            </a:r>
            <a:r>
              <a:rPr lang="sr-Cyrl-RS" altLang="en-US" sz="3600" smtClean="0">
                <a:ln>
                  <a:noFill/>
                </a:ln>
                <a:latin typeface="Comic Sans MS" panose="030F0702030302020204" pitchFamily="66" charset="0"/>
              </a:rPr>
              <a:t>према</a:t>
            </a:r>
            <a:r>
              <a:rPr lang="sr-Latn-CS" altLang="en-US" sz="3600" smtClean="0">
                <a:ln>
                  <a:noFill/>
                </a:ln>
                <a:latin typeface="Comic Sans MS" panose="030F0702030302020204" pitchFamily="66" charset="0"/>
              </a:rPr>
              <a:t> </a:t>
            </a:r>
            <a:r>
              <a:rPr lang="sr-Cyrl-RS" altLang="en-US" sz="3600" smtClean="0">
                <a:ln>
                  <a:noFill/>
                </a:ln>
                <a:latin typeface="Comic Sans MS" panose="030F0702030302020204" pitchFamily="66" charset="0"/>
              </a:rPr>
              <a:t>узроку</a:t>
            </a:r>
            <a:r>
              <a:rPr lang="sr-Latn-CS" altLang="en-US" sz="3600" smtClean="0">
                <a:ln>
                  <a:noFill/>
                </a:ln>
                <a:latin typeface="Comic Sans MS" panose="030F0702030302020204" pitchFamily="66" charset="0"/>
              </a:rPr>
              <a:t> (</a:t>
            </a:r>
            <a:r>
              <a:rPr lang="sr-Cyrl-RS" altLang="en-US" sz="3600" smtClean="0">
                <a:ln>
                  <a:noFill/>
                </a:ln>
                <a:latin typeface="Comic Sans MS" panose="030F0702030302020204" pitchFamily="66" charset="0"/>
              </a:rPr>
              <a:t>хроничне</a:t>
            </a:r>
            <a:r>
              <a:rPr lang="sr-Latn-CS" altLang="en-US" sz="3600" smtClean="0">
                <a:ln>
                  <a:noFill/>
                </a:ln>
                <a:latin typeface="Comic Sans MS" panose="030F0702030302020204" pitchFamily="66" charset="0"/>
              </a:rPr>
              <a:t>)</a:t>
            </a:r>
            <a:endParaRPr lang="en-US" altLang="en-US" sz="3600" smtClean="0">
              <a:ln>
                <a:noFill/>
              </a:ln>
              <a:latin typeface="Comic Sans MS" panose="030F0702030302020204" pitchFamily="66" charset="0"/>
            </a:endParaRPr>
          </a:p>
        </p:txBody>
      </p:sp>
      <p:sp>
        <p:nvSpPr>
          <p:cNvPr id="47107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539750" y="2420938"/>
            <a:ext cx="8450263" cy="4968875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sr-Cyrl-RS" altLang="en-US" sz="1800" smtClean="0">
                <a:latin typeface="Calibri" panose="020F0502020204030204" pitchFamily="34" charset="0"/>
                <a:cs typeface="Times New Roman" panose="02020603050405020304" pitchFamily="18" charset="0"/>
              </a:rPr>
              <a:t>Несанице</a:t>
            </a:r>
            <a:r>
              <a:rPr lang="sr-Latn-CS" altLang="en-US" sz="1800" smtClean="0"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RS" altLang="en-US" sz="1800" smtClean="0">
                <a:latin typeface="Calibri" panose="020F0502020204030204" pitchFamily="34" charset="0"/>
                <a:cs typeface="Times New Roman" panose="02020603050405020304" pitchFamily="18" charset="0"/>
              </a:rPr>
              <a:t>изазване</a:t>
            </a:r>
            <a:r>
              <a:rPr lang="sr-Latn-CS" altLang="en-US" sz="1800" smtClean="0"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RS" altLang="en-US" sz="1800" b="1" smtClean="0">
                <a:latin typeface="Calibri" panose="020F0502020204030204" pitchFamily="34" charset="0"/>
                <a:cs typeface="Times New Roman" panose="02020603050405020304" pitchFamily="18" charset="0"/>
              </a:rPr>
              <a:t>спољним</a:t>
            </a:r>
            <a:r>
              <a:rPr lang="sr-Latn-CS" altLang="en-US" sz="1800" b="1" smtClean="0"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RS" altLang="en-US" sz="1800" b="1" smtClean="0">
                <a:latin typeface="Calibri" panose="020F0502020204030204" pitchFamily="34" charset="0"/>
                <a:cs typeface="Times New Roman" panose="02020603050405020304" pitchFamily="18" charset="0"/>
              </a:rPr>
              <a:t>утицајем</a:t>
            </a:r>
            <a:endParaRPr lang="sr-Latn-CS" altLang="en-US" sz="1800" b="1" smtClean="0"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sr-Cyrl-RS" altLang="en-US" sz="1800" smtClean="0">
                <a:latin typeface="Calibri" panose="020F0502020204030204" pitchFamily="34" charset="0"/>
                <a:cs typeface="Times New Roman" panose="02020603050405020304" pitchFamily="18" charset="0"/>
              </a:rPr>
              <a:t>Несанице</a:t>
            </a:r>
            <a:r>
              <a:rPr lang="sr-Latn-CS" altLang="en-US" sz="1800" smtClean="0"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RS" altLang="en-US" sz="1800" smtClean="0">
                <a:latin typeface="Calibri" panose="020F0502020204030204" pitchFamily="34" charset="0"/>
                <a:cs typeface="Times New Roman" panose="02020603050405020304" pitchFamily="18" charset="0"/>
              </a:rPr>
              <a:t>удружене</a:t>
            </a:r>
            <a:r>
              <a:rPr lang="sr-Latn-CS" altLang="en-US" sz="1800" smtClean="0"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RS" altLang="en-US" sz="1800" smtClean="0">
                <a:latin typeface="Calibri" panose="020F0502020204030204" pitchFamily="34" charset="0"/>
                <a:cs typeface="Times New Roman" panose="02020603050405020304" pitchFamily="18" charset="0"/>
              </a:rPr>
              <a:t>са</a:t>
            </a:r>
            <a:r>
              <a:rPr lang="sr-Latn-CS" altLang="en-US" sz="1800" smtClean="0"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RS" altLang="en-US" sz="1800" b="1" smtClean="0">
                <a:latin typeface="Calibri" panose="020F0502020204030204" pitchFamily="34" charset="0"/>
                <a:cs typeface="Times New Roman" panose="02020603050405020304" pitchFamily="18" charset="0"/>
              </a:rPr>
              <a:t>психијатријским</a:t>
            </a:r>
            <a:r>
              <a:rPr lang="sr-Latn-CS" altLang="en-US" sz="1800" b="1" smtClean="0"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RS" altLang="en-US" sz="1800" b="1" smtClean="0">
                <a:latin typeface="Calibri" panose="020F0502020204030204" pitchFamily="34" charset="0"/>
                <a:cs typeface="Times New Roman" panose="02020603050405020304" pitchFamily="18" charset="0"/>
              </a:rPr>
              <a:t>болестима</a:t>
            </a:r>
            <a:r>
              <a:rPr lang="sr-Latn-CS" altLang="en-US" sz="1800" b="1" smtClean="0"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Latn-CS" altLang="en-US" sz="1800" smtClean="0">
                <a:latin typeface="Calibri" panose="020F0502020204030204" pitchFamily="34" charset="0"/>
                <a:cs typeface="Times New Roman" panose="02020603050405020304" pitchFamily="18" charset="0"/>
              </a:rPr>
              <a:t>– 80% </a:t>
            </a:r>
            <a:r>
              <a:rPr lang="sr-Cyrl-RS" altLang="en-US" sz="1800" smtClean="0">
                <a:latin typeface="Calibri" panose="020F0502020204030204" pitchFamily="34" charset="0"/>
                <a:cs typeface="Times New Roman" panose="02020603050405020304" pitchFamily="18" charset="0"/>
              </a:rPr>
              <a:t>психијатријских</a:t>
            </a:r>
            <a:r>
              <a:rPr lang="sr-Latn-CS" altLang="en-US" sz="1800" smtClean="0"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RS" altLang="en-US" sz="1800" smtClean="0">
                <a:latin typeface="Calibri" panose="020F0502020204030204" pitchFamily="34" charset="0"/>
                <a:cs typeface="Times New Roman" panose="02020603050405020304" pitchFamily="18" charset="0"/>
              </a:rPr>
              <a:t>болесника</a:t>
            </a:r>
            <a:r>
              <a:rPr lang="sr-Latn-CS" altLang="en-US" sz="1800" smtClean="0">
                <a:latin typeface="Calibri" panose="020F0502020204030204" pitchFamily="34" charset="0"/>
                <a:cs typeface="Times New Roman" panose="02020603050405020304" pitchFamily="18" charset="0"/>
              </a:rPr>
              <a:t> (</a:t>
            </a:r>
            <a:r>
              <a:rPr lang="sr-Cyrl-RS" altLang="en-US" sz="1800" smtClean="0">
                <a:latin typeface="Calibri" panose="020F0502020204030204" pitchFamily="34" charset="0"/>
                <a:cs typeface="Times New Roman" panose="02020603050405020304" pitchFamily="18" charset="0"/>
              </a:rPr>
              <a:t>депресија</a:t>
            </a:r>
            <a:r>
              <a:rPr lang="sr-Latn-CS" altLang="en-US" sz="1800" smtClean="0">
                <a:latin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sr-Cyrl-RS" altLang="en-US" sz="1800" smtClean="0">
                <a:latin typeface="Calibri" panose="020F0502020204030204" pitchFamily="34" charset="0"/>
                <a:cs typeface="Times New Roman" panose="02020603050405020304" pitchFamily="18" charset="0"/>
              </a:rPr>
              <a:t>манија</a:t>
            </a:r>
            <a:r>
              <a:rPr lang="sr-Latn-CS" altLang="en-US" sz="1800" smtClean="0">
                <a:latin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sr-Cyrl-RS" altLang="en-US" sz="1800" smtClean="0">
                <a:latin typeface="Calibri" panose="020F0502020204030204" pitchFamily="34" charset="0"/>
                <a:cs typeface="Times New Roman" panose="02020603050405020304" pitchFamily="18" charset="0"/>
              </a:rPr>
              <a:t>схизофрења</a:t>
            </a:r>
            <a:r>
              <a:rPr lang="sr-Latn-CS" altLang="en-US" sz="1800" smtClean="0">
                <a:latin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sr-Cyrl-RS" altLang="en-US" sz="1800" smtClean="0">
                <a:latin typeface="Calibri" panose="020F0502020204030204" pitchFamily="34" charset="0"/>
                <a:cs typeface="Times New Roman" panose="02020603050405020304" pitchFamily="18" charset="0"/>
              </a:rPr>
              <a:t>соматиформни</a:t>
            </a:r>
            <a:r>
              <a:rPr lang="sr-Latn-CS" altLang="en-US" sz="1800" smtClean="0"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RS" altLang="en-US" sz="1800" smtClean="0">
                <a:latin typeface="Calibri" panose="020F0502020204030204" pitchFamily="34" charset="0"/>
                <a:cs typeface="Times New Roman" panose="02020603050405020304" pitchFamily="18" charset="0"/>
              </a:rPr>
              <a:t>поремећај</a:t>
            </a:r>
            <a:r>
              <a:rPr lang="sr-Latn-CS" altLang="en-US" sz="1800" smtClean="0">
                <a:latin typeface="Calibri" panose="020F0502020204030204" pitchFamily="34" charset="0"/>
                <a:cs typeface="Times New Roman" panose="02020603050405020304" pitchFamily="18" charset="0"/>
              </a:rPr>
              <a:t>)</a:t>
            </a:r>
          </a:p>
          <a:p>
            <a:pPr eaLnBrk="1" hangingPunct="1">
              <a:lnSpc>
                <a:spcPct val="90000"/>
              </a:lnSpc>
            </a:pPr>
            <a:r>
              <a:rPr lang="sr-Cyrl-RS" altLang="en-US" sz="1800" smtClean="0">
                <a:latin typeface="Calibri" panose="020F0502020204030204" pitchFamily="34" charset="0"/>
                <a:cs typeface="Times New Roman" panose="02020603050405020304" pitchFamily="18" charset="0"/>
              </a:rPr>
              <a:t>Несанице</a:t>
            </a:r>
            <a:r>
              <a:rPr lang="sr-Latn-CS" altLang="en-US" sz="1800" smtClean="0"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RS" altLang="en-US" sz="1800" smtClean="0">
                <a:latin typeface="Calibri" panose="020F0502020204030204" pitchFamily="34" charset="0"/>
                <a:cs typeface="Times New Roman" panose="02020603050405020304" pitchFamily="18" charset="0"/>
              </a:rPr>
              <a:t>удружене</a:t>
            </a:r>
            <a:r>
              <a:rPr lang="sr-Latn-CS" altLang="en-US" sz="1800" smtClean="0"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RS" altLang="en-US" sz="1800" smtClean="0">
                <a:latin typeface="Calibri" panose="020F0502020204030204" pitchFamily="34" charset="0"/>
                <a:cs typeface="Times New Roman" panose="02020603050405020304" pitchFamily="18" charset="0"/>
              </a:rPr>
              <a:t>са</a:t>
            </a:r>
            <a:r>
              <a:rPr lang="sr-Latn-CS" altLang="en-US" sz="1800" smtClean="0"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RS" altLang="en-US" sz="1800" b="1" smtClean="0">
                <a:latin typeface="Calibri" panose="020F0502020204030204" pitchFamily="34" charset="0"/>
                <a:cs typeface="Times New Roman" panose="02020603050405020304" pitchFamily="18" charset="0"/>
              </a:rPr>
              <a:t>неуролошким</a:t>
            </a:r>
            <a:r>
              <a:rPr lang="sr-Latn-CS" altLang="en-US" sz="1800" b="1" smtClean="0"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RS" altLang="en-US" sz="1800" b="1" smtClean="0">
                <a:latin typeface="Calibri" panose="020F0502020204030204" pitchFamily="34" charset="0"/>
                <a:cs typeface="Times New Roman" panose="02020603050405020304" pitchFamily="18" charset="0"/>
              </a:rPr>
              <a:t>болестима</a:t>
            </a:r>
            <a:endParaRPr lang="sr-Latn-CS" altLang="en-US" sz="1800" b="1" smtClean="0"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sr-Cyrl-RS" altLang="en-US" sz="1800" smtClean="0">
                <a:latin typeface="Calibri" panose="020F0502020204030204" pitchFamily="34" charset="0"/>
                <a:cs typeface="Times New Roman" panose="02020603050405020304" pitchFamily="18" charset="0"/>
              </a:rPr>
              <a:t>Несанице</a:t>
            </a:r>
            <a:r>
              <a:rPr lang="sr-Latn-CS" altLang="en-US" sz="1800" smtClean="0"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RS" altLang="en-US" sz="1800" smtClean="0">
                <a:latin typeface="Calibri" panose="020F0502020204030204" pitchFamily="34" charset="0"/>
                <a:cs typeface="Times New Roman" panose="02020603050405020304" pitchFamily="18" charset="0"/>
              </a:rPr>
              <a:t>удружене</a:t>
            </a:r>
            <a:r>
              <a:rPr lang="sr-Latn-CS" altLang="en-US" sz="1800" smtClean="0"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RS" altLang="en-US" sz="1800" smtClean="0">
                <a:latin typeface="Calibri" panose="020F0502020204030204" pitchFamily="34" charset="0"/>
                <a:cs typeface="Times New Roman" panose="02020603050405020304" pitchFamily="18" charset="0"/>
              </a:rPr>
              <a:t>са</a:t>
            </a:r>
            <a:r>
              <a:rPr lang="sr-Latn-CS" altLang="en-US" sz="1800" smtClean="0"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RS" altLang="en-US" sz="1800" b="1" smtClean="0">
                <a:latin typeface="Calibri" panose="020F0502020204030204" pitchFamily="34" charset="0"/>
                <a:cs typeface="Times New Roman" panose="02020603050405020304" pitchFamily="18" charset="0"/>
              </a:rPr>
              <a:t>соматским</a:t>
            </a:r>
            <a:r>
              <a:rPr lang="sr-Latn-CS" altLang="en-US" sz="1800" b="1" smtClean="0"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RS" altLang="en-US" sz="1800" b="1" smtClean="0">
                <a:latin typeface="Calibri" panose="020F0502020204030204" pitchFamily="34" charset="0"/>
                <a:cs typeface="Times New Roman" panose="02020603050405020304" pitchFamily="18" charset="0"/>
              </a:rPr>
              <a:t>болестима</a:t>
            </a:r>
            <a:endParaRPr lang="sr-Latn-CS" altLang="en-US" sz="1800" b="1" smtClean="0"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sr-Cyrl-RS" altLang="en-US" sz="1800" smtClean="0">
                <a:latin typeface="Calibri" panose="020F0502020204030204" pitchFamily="34" charset="0"/>
                <a:cs typeface="Times New Roman" panose="02020603050405020304" pitchFamily="18" charset="0"/>
              </a:rPr>
              <a:t>Несанице</a:t>
            </a:r>
            <a:r>
              <a:rPr lang="sr-Latn-CS" altLang="en-US" sz="1800" smtClean="0"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RS" altLang="en-US" sz="1800" smtClean="0">
                <a:latin typeface="Calibri" panose="020F0502020204030204" pitchFamily="34" charset="0"/>
                <a:cs typeface="Times New Roman" panose="02020603050405020304" pitchFamily="18" charset="0"/>
              </a:rPr>
              <a:t>изазване</a:t>
            </a:r>
            <a:r>
              <a:rPr lang="sr-Latn-CS" altLang="en-US" sz="1800" smtClean="0"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RS" altLang="en-US" sz="1800" b="1" smtClean="0">
                <a:latin typeface="Calibri" panose="020F0502020204030204" pitchFamily="34" charset="0"/>
                <a:cs typeface="Times New Roman" panose="02020603050405020304" pitchFamily="18" charset="0"/>
              </a:rPr>
              <a:t>лековима</a:t>
            </a:r>
            <a:endParaRPr lang="sr-Latn-CS" altLang="en-US" sz="1800" b="1" smtClean="0"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sr-Cyrl-RS" altLang="en-US" sz="1800" smtClean="0">
                <a:latin typeface="Calibri" panose="020F0502020204030204" pitchFamily="34" charset="0"/>
                <a:cs typeface="Times New Roman" panose="02020603050405020304" pitchFamily="18" charset="0"/>
              </a:rPr>
              <a:t>Несанице</a:t>
            </a:r>
            <a:r>
              <a:rPr lang="sr-Latn-CS" altLang="en-US" sz="1800" smtClean="0"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RS" altLang="en-US" sz="1800" smtClean="0">
                <a:latin typeface="Calibri" panose="020F0502020204030204" pitchFamily="34" charset="0"/>
                <a:cs typeface="Times New Roman" panose="02020603050405020304" pitchFamily="18" charset="0"/>
              </a:rPr>
              <a:t>изазване</a:t>
            </a:r>
            <a:r>
              <a:rPr lang="sr-Latn-CS" altLang="en-US" sz="1800" smtClean="0"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RS" altLang="en-US" sz="1800" b="1" smtClean="0">
                <a:latin typeface="Calibri" panose="020F0502020204030204" pitchFamily="34" charset="0"/>
                <a:cs typeface="Times New Roman" panose="02020603050405020304" pitchFamily="18" charset="0"/>
              </a:rPr>
              <a:t>злоупотребом</a:t>
            </a:r>
            <a:r>
              <a:rPr lang="sr-Latn-CS" altLang="en-US" sz="1800" b="1" smtClean="0"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RS" altLang="en-US" sz="1800" b="1" smtClean="0">
                <a:latin typeface="Calibri" panose="020F0502020204030204" pitchFamily="34" charset="0"/>
                <a:cs typeface="Times New Roman" panose="02020603050405020304" pitchFamily="18" charset="0"/>
              </a:rPr>
              <a:t>дрога</a:t>
            </a:r>
            <a:endParaRPr lang="sr-Latn-CS" altLang="en-US" sz="1800" b="1" smtClean="0"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sr-Cyrl-RS" altLang="en-US" sz="1800" smtClean="0">
                <a:latin typeface="Calibri" panose="020F0502020204030204" pitchFamily="34" charset="0"/>
                <a:cs typeface="Times New Roman" panose="02020603050405020304" pitchFamily="18" charset="0"/>
              </a:rPr>
              <a:t>Примарне</a:t>
            </a:r>
            <a:r>
              <a:rPr lang="sr-Latn-CS" altLang="en-US" sz="1800" smtClean="0"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RS" altLang="en-US" sz="1800" smtClean="0">
                <a:latin typeface="Calibri" panose="020F0502020204030204" pitchFamily="34" charset="0"/>
                <a:cs typeface="Times New Roman" panose="02020603050405020304" pitchFamily="18" charset="0"/>
              </a:rPr>
              <a:t>болести</a:t>
            </a:r>
            <a:r>
              <a:rPr lang="sr-Latn-CS" altLang="en-US" sz="1800" smtClean="0"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RS" altLang="en-US" sz="1800" smtClean="0">
                <a:latin typeface="Calibri" panose="020F0502020204030204" pitchFamily="34" charset="0"/>
                <a:cs typeface="Times New Roman" panose="02020603050405020304" pitchFamily="18" charset="0"/>
              </a:rPr>
              <a:t>спавања</a:t>
            </a:r>
            <a:r>
              <a:rPr lang="sr-Latn-CS" altLang="en-US" sz="1800" smtClean="0"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sr-Latn-CS" altLang="en-US" sz="1800" smtClean="0">
                <a:latin typeface="Calibri" panose="020F0502020204030204" pitchFamily="34" charset="0"/>
                <a:cs typeface="Times New Roman" panose="02020603050405020304" pitchFamily="18" charset="0"/>
              </a:rPr>
              <a:t>- </a:t>
            </a:r>
            <a:r>
              <a:rPr lang="sr-Cyrl-RS" altLang="en-US" sz="1800" smtClean="0">
                <a:latin typeface="Calibri" panose="020F0502020204030204" pitchFamily="34" charset="0"/>
                <a:cs typeface="Times New Roman" panose="02020603050405020304" pitchFamily="18" charset="0"/>
              </a:rPr>
              <a:t>Фатална</a:t>
            </a:r>
            <a:r>
              <a:rPr lang="sr-Latn-CS" altLang="en-US" sz="1800" smtClean="0"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RS" altLang="en-US" sz="1800" smtClean="0">
                <a:latin typeface="Calibri" panose="020F0502020204030204" pitchFamily="34" charset="0"/>
                <a:cs typeface="Times New Roman" panose="02020603050405020304" pitchFamily="18" charset="0"/>
              </a:rPr>
              <a:t>фамилијарна</a:t>
            </a:r>
            <a:r>
              <a:rPr lang="sr-Latn-CS" altLang="en-US" sz="1800" smtClean="0"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RS" altLang="en-US" sz="1800" smtClean="0">
                <a:latin typeface="Calibri" panose="020F0502020204030204" pitchFamily="34" charset="0"/>
                <a:cs typeface="Times New Roman" panose="02020603050405020304" pitchFamily="18" charset="0"/>
              </a:rPr>
              <a:t>инсомнија</a:t>
            </a:r>
            <a:r>
              <a:rPr lang="sr-Latn-CS" altLang="en-US" sz="1800" smtClean="0">
                <a:latin typeface="Calibri" panose="020F0502020204030204" pitchFamily="34" charset="0"/>
                <a:cs typeface="Times New Roman" panose="02020603050405020304" pitchFamily="18" charset="0"/>
              </a:rPr>
              <a:t>     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sr-Latn-CS" altLang="en-US" sz="1800" smtClean="0">
                <a:latin typeface="Calibri" panose="020F0502020204030204" pitchFamily="34" charset="0"/>
                <a:cs typeface="Times New Roman" panose="02020603050405020304" pitchFamily="18" charset="0"/>
              </a:rPr>
              <a:t>– </a:t>
            </a:r>
            <a:r>
              <a:rPr lang="sr-Cyrl-RS" altLang="en-US" sz="1800" smtClean="0">
                <a:latin typeface="Calibri" panose="020F0502020204030204" pitchFamily="34" charset="0"/>
                <a:cs typeface="Times New Roman" panose="02020603050405020304" pitchFamily="18" charset="0"/>
              </a:rPr>
              <a:t>болест</a:t>
            </a:r>
            <a:r>
              <a:rPr lang="sr-Latn-CS" altLang="en-US" sz="1800" smtClean="0"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RS" altLang="en-US" sz="1800" smtClean="0">
                <a:latin typeface="Calibri" panose="020F0502020204030204" pitchFamily="34" charset="0"/>
                <a:cs typeface="Times New Roman" panose="02020603050405020304" pitchFamily="18" charset="0"/>
              </a:rPr>
              <a:t>немирних</a:t>
            </a:r>
            <a:r>
              <a:rPr lang="sr-Latn-CS" altLang="en-US" sz="1800" smtClean="0"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RS" altLang="en-US" sz="1800" smtClean="0">
                <a:latin typeface="Calibri" panose="020F0502020204030204" pitchFamily="34" charset="0"/>
                <a:cs typeface="Times New Roman" panose="02020603050405020304" pitchFamily="18" charset="0"/>
              </a:rPr>
              <a:t>ногу</a:t>
            </a:r>
            <a:r>
              <a:rPr lang="sr-Latn-CS" altLang="en-US" sz="1800" smtClean="0">
                <a:latin typeface="Calibri" panose="020F0502020204030204" pitchFamily="34" charset="0"/>
                <a:cs typeface="Times New Roman" panose="02020603050405020304" pitchFamily="18" charset="0"/>
              </a:rPr>
              <a:t> (</a:t>
            </a:r>
            <a:r>
              <a:rPr lang="sr-Cyrl-RS" altLang="en-US" sz="1800" smtClean="0">
                <a:latin typeface="Calibri" panose="020F0502020204030204" pitchFamily="34" charset="0"/>
                <a:cs typeface="Times New Roman" panose="02020603050405020304" pitchFamily="18" charset="0"/>
              </a:rPr>
              <a:t>узроци</a:t>
            </a:r>
            <a:r>
              <a:rPr lang="sr-Latn-CS" altLang="en-US" sz="1800" smtClean="0"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RS" altLang="en-US" sz="1800" smtClean="0">
                <a:latin typeface="Calibri" panose="020F0502020204030204" pitchFamily="34" charset="0"/>
                <a:cs typeface="Times New Roman" panose="02020603050405020304" pitchFamily="18" charset="0"/>
              </a:rPr>
              <a:t>генетски</a:t>
            </a:r>
            <a:r>
              <a:rPr lang="sr-Latn-CS" altLang="en-US" sz="1800" smtClean="0"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RS" altLang="en-US" sz="1800" smtClean="0">
                <a:latin typeface="Calibri" panose="020F0502020204030204" pitchFamily="34" charset="0"/>
                <a:cs typeface="Times New Roman" panose="02020603050405020304" pitchFamily="18" charset="0"/>
              </a:rPr>
              <a:t>али</a:t>
            </a:r>
            <a:r>
              <a:rPr lang="sr-Latn-CS" altLang="en-US" sz="1800" smtClean="0"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RS" altLang="en-US" sz="1800" smtClean="0">
                <a:latin typeface="Calibri" panose="020F0502020204030204" pitchFamily="34" charset="0"/>
                <a:cs typeface="Times New Roman" panose="02020603050405020304" pitchFamily="18" charset="0"/>
              </a:rPr>
              <a:t>често</a:t>
            </a:r>
            <a:r>
              <a:rPr lang="sr-Latn-CS" altLang="en-US" sz="1800" smtClean="0"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RS" altLang="en-US" sz="1800" smtClean="0">
                <a:latin typeface="Calibri" panose="020F0502020204030204" pitchFamily="34" charset="0"/>
                <a:cs typeface="Times New Roman" panose="02020603050405020304" pitchFamily="18" charset="0"/>
              </a:rPr>
              <a:t>код</a:t>
            </a:r>
            <a:r>
              <a:rPr lang="sr-Latn-CS" altLang="en-US" sz="1800" smtClean="0"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RS" altLang="en-US" sz="1800" smtClean="0">
                <a:latin typeface="Calibri" panose="020F0502020204030204" pitchFamily="34" charset="0"/>
                <a:cs typeface="Times New Roman" panose="02020603050405020304" pitchFamily="18" charset="0"/>
              </a:rPr>
              <a:t>ХРИ</a:t>
            </a:r>
            <a:r>
              <a:rPr lang="sr-Latn-CS" altLang="en-US" sz="1800" smtClean="0">
                <a:latin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sr-Cyrl-RS" altLang="en-US" sz="1800" smtClean="0">
                <a:latin typeface="Calibri" panose="020F0502020204030204" pitchFamily="34" charset="0"/>
                <a:cs typeface="Times New Roman" panose="02020603050405020304" pitchFamily="18" charset="0"/>
              </a:rPr>
              <a:t>хипосидеријске</a:t>
            </a:r>
            <a:r>
              <a:rPr lang="sr-Latn-CS" altLang="en-US" sz="1800" smtClean="0"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RS" altLang="en-US" sz="1800" smtClean="0">
                <a:latin typeface="Calibri" panose="020F0502020204030204" pitchFamily="34" charset="0"/>
                <a:cs typeface="Times New Roman" panose="02020603050405020304" pitchFamily="18" charset="0"/>
              </a:rPr>
              <a:t>анемије</a:t>
            </a:r>
            <a:r>
              <a:rPr lang="sr-Latn-CS" altLang="en-US" sz="1800" smtClean="0">
                <a:latin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sr-Cyrl-RS" altLang="en-US" sz="1800" smtClean="0">
                <a:latin typeface="Calibri" panose="020F0502020204030204" pitchFamily="34" charset="0"/>
                <a:cs typeface="Times New Roman" panose="02020603050405020304" pitchFamily="18" charset="0"/>
              </a:rPr>
              <a:t>током</a:t>
            </a:r>
            <a:r>
              <a:rPr lang="sr-Latn-CS" altLang="en-US" sz="1800" smtClean="0"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RS" altLang="en-US" sz="1800" smtClean="0">
                <a:latin typeface="Calibri" panose="020F0502020204030204" pitchFamily="34" charset="0"/>
                <a:cs typeface="Times New Roman" panose="02020603050405020304" pitchFamily="18" charset="0"/>
              </a:rPr>
              <a:t>трудноће)</a:t>
            </a:r>
            <a:endParaRPr lang="en-US" altLang="en-US" smtClean="0">
              <a:latin typeface="Calibri" panose="020F050202020403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>
          <a:xfrm>
            <a:off x="1176338" y="1187450"/>
            <a:ext cx="6799262" cy="1303338"/>
          </a:xfrm>
        </p:spPr>
        <p:txBody>
          <a:bodyPr/>
          <a:lstStyle/>
          <a:p>
            <a:pPr eaLnBrk="1" hangingPunct="1"/>
            <a:r>
              <a:rPr lang="sr-Cyrl-RS" altLang="en-US" smtClean="0">
                <a:ln>
                  <a:noFill/>
                </a:ln>
                <a:latin typeface="Comic Sans MS" panose="030F0702030302020204" pitchFamily="66" charset="0"/>
                <a:cs typeface="Times New Roman" panose="02020603050405020304" pitchFamily="18" charset="0"/>
              </a:rPr>
              <a:t>Поремећаји</a:t>
            </a:r>
            <a:r>
              <a:rPr lang="sr-Latn-CS" altLang="en-US" smtClean="0">
                <a:ln>
                  <a:noFill/>
                </a:ln>
                <a:latin typeface="Comic Sans MS" panose="030F0702030302020204" pitchFamily="66" charset="0"/>
                <a:cs typeface="Times New Roman" panose="02020603050405020304" pitchFamily="18" charset="0"/>
              </a:rPr>
              <a:t> </a:t>
            </a:r>
            <a:r>
              <a:rPr lang="sr-Cyrl-RS" altLang="en-US" smtClean="0">
                <a:ln>
                  <a:noFill/>
                </a:ln>
                <a:latin typeface="Comic Sans MS" panose="030F0702030302020204" pitchFamily="66" charset="0"/>
                <a:cs typeface="Times New Roman" panose="02020603050405020304" pitchFamily="18" charset="0"/>
              </a:rPr>
              <a:t>спавања</a:t>
            </a:r>
            <a:endParaRPr lang="sr-Latn-RS" altLang="en-US" smtClean="0">
              <a:ln>
                <a:noFill/>
              </a:ln>
              <a:latin typeface="Comic Sans MS" panose="030F0702030302020204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76338" y="2490788"/>
            <a:ext cx="6799262" cy="3746500"/>
          </a:xfrm>
        </p:spPr>
        <p:txBody>
          <a:bodyPr rtlCol="0">
            <a:normAutofit fontScale="92500" lnSpcReduction="10000"/>
          </a:bodyPr>
          <a:lstStyle/>
          <a:p>
            <a:pPr eaLnBrk="1" fontAlgn="auto" hangingPunct="1">
              <a:buFont typeface="Arial"/>
              <a:buChar char="•"/>
              <a:defRPr/>
            </a:pPr>
            <a:r>
              <a:rPr lang="en-US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</a:rPr>
              <a:t>Опис природе катаплексије:</a:t>
            </a:r>
            <a:endParaRPr lang="sr-Latn-RS" dirty="0">
              <a:solidFill>
                <a:schemeClr val="tx1">
                  <a:lumMod val="85000"/>
                  <a:lumOff val="15000"/>
                </a:schemeClr>
              </a:solidFill>
              <a:latin typeface="Calibri" panose="020F0502020204030204" pitchFamily="34" charset="0"/>
            </a:endParaRPr>
          </a:p>
          <a:p>
            <a:pPr eaLnBrk="1" fontAlgn="auto" hangingPunct="1">
              <a:buFont typeface="Arial"/>
              <a:buChar char="•"/>
              <a:defRPr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</a:rPr>
              <a:t>Dement W, Rechtschaffen A, Gulevuch G. The nature of the narcoleptic sleep attack. </a:t>
            </a:r>
            <a:r>
              <a:rPr lang="en-US" b="1" i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</a:rPr>
              <a:t>Neurology</a:t>
            </a: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</a:rPr>
              <a:t> 16: 18-33, 1966.</a:t>
            </a:r>
            <a:endParaRPr lang="sr-Latn-RS" dirty="0">
              <a:solidFill>
                <a:schemeClr val="tx1">
                  <a:lumMod val="85000"/>
                  <a:lumOff val="15000"/>
                </a:schemeClr>
              </a:solidFill>
              <a:latin typeface="Calibri" panose="020F0502020204030204" pitchFamily="34" charset="0"/>
            </a:endParaRPr>
          </a:p>
          <a:p>
            <a:pPr eaLnBrk="1" fontAlgn="auto" hangingPunct="1">
              <a:buFont typeface="Arial"/>
              <a:buChar char="•"/>
              <a:defRPr/>
            </a:pPr>
            <a:r>
              <a:rPr lang="en-US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</a:rPr>
              <a:t>Прва “клиника за нарколепсију” (1964.) на Станфорд универзитету,</a:t>
            </a: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</a:rPr>
              <a:t>W. Dement.</a:t>
            </a:r>
            <a:endParaRPr lang="sr-Latn-RS" dirty="0">
              <a:solidFill>
                <a:schemeClr val="tx1">
                  <a:lumMod val="85000"/>
                  <a:lumOff val="15000"/>
                </a:schemeClr>
              </a:solidFill>
              <a:latin typeface="Calibri" panose="020F0502020204030204" pitchFamily="34" charset="0"/>
            </a:endParaRPr>
          </a:p>
          <a:p>
            <a:pPr eaLnBrk="1" fontAlgn="auto" hangingPunct="1">
              <a:buFont typeface="Arial"/>
              <a:buChar char="•"/>
              <a:defRPr/>
            </a:pPr>
            <a:r>
              <a:rPr lang="en-US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</a:rPr>
              <a:t>Опис повезаности нарколепсије и ХЛА </a:t>
            </a:r>
            <a:r>
              <a:rPr lang="en-US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</a:rPr>
              <a:t>система</a:t>
            </a:r>
            <a:endParaRPr lang="sr-Latn-RS" dirty="0">
              <a:solidFill>
                <a:schemeClr val="tx1">
                  <a:lumMod val="85000"/>
                  <a:lumOff val="15000"/>
                </a:schemeClr>
              </a:solidFill>
              <a:latin typeface="Calibri" panose="020F0502020204030204" pitchFamily="34" charset="0"/>
            </a:endParaRPr>
          </a:p>
          <a:p>
            <a:pPr>
              <a:buFont typeface="Arial"/>
              <a:buChar char="•"/>
              <a:defRPr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</a:rPr>
              <a:t>1984. године је први пут показана повезаност нарколепсије/катаплексије са ХЛА-ДР2 </a:t>
            </a:r>
            <a:r>
              <a:rPr lang="sr-Latn-R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 </a:t>
            </a:r>
          </a:p>
          <a:p>
            <a:pPr eaLnBrk="1" fontAlgn="auto" hangingPunct="1">
              <a:buFont typeface="Arial"/>
              <a:buChar char="•"/>
              <a:defRPr/>
            </a:pPr>
            <a:endParaRPr lang="sr-Latn-RS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Title 1"/>
          <p:cNvSpPr>
            <a:spLocks noGrp="1"/>
          </p:cNvSpPr>
          <p:nvPr>
            <p:ph type="title"/>
          </p:nvPr>
        </p:nvSpPr>
        <p:spPr>
          <a:xfrm>
            <a:off x="1042988" y="1223963"/>
            <a:ext cx="6799262" cy="1303337"/>
          </a:xfrm>
        </p:spPr>
        <p:txBody>
          <a:bodyPr/>
          <a:lstStyle/>
          <a:p>
            <a:pPr eaLnBrk="1" hangingPunct="1"/>
            <a:r>
              <a:rPr lang="sr-Cyrl-RS" altLang="en-US" smtClean="0">
                <a:ln>
                  <a:noFill/>
                </a:ln>
                <a:latin typeface="Comic Sans MS" panose="030F0702030302020204" pitchFamily="66" charset="0"/>
              </a:rPr>
              <a:t>Дијагноза несанице</a:t>
            </a:r>
            <a:endParaRPr lang="sr-Latn-RS" altLang="en-US" smtClean="0">
              <a:ln>
                <a:noFill/>
              </a:ln>
              <a:latin typeface="Comic Sans MS" panose="030F0702030302020204" pitchFamily="66" charset="0"/>
            </a:endParaRPr>
          </a:p>
        </p:txBody>
      </p:sp>
      <p:sp>
        <p:nvSpPr>
          <p:cNvPr id="4915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 eaLnBrk="1" hangingPunct="1"/>
            <a:endParaRPr lang="sr-Cyrl-RS" altLang="en-US" sz="200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hangingPunct="1"/>
            <a:endParaRPr lang="sr-Cyrl-RS" altLang="en-US" sz="200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hangingPunct="1"/>
            <a:r>
              <a:rPr lang="sr-Latn-RS" altLang="en-US" sz="2200" smtClean="0">
                <a:latin typeface="Calibri" panose="020F0502020204030204" pitchFamily="34" charset="0"/>
                <a:cs typeface="Times New Roman" panose="02020603050405020304" pitchFamily="18" charset="0"/>
              </a:rPr>
              <a:t>Диjaгнoстикa сe и дaљe oслaњa нa пaжљивo узeту aнaмнeзу и испитивaњe кoje oбухвaтa спaвaњe и буднoст, кao и oпштe мeдицинскo и психиjaтриjскo стaњe и испитивaњe кoмoрбидитeтa вeзaних зa узимaњe лeкoвa или супстaнци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6325" y="1209675"/>
            <a:ext cx="6799263" cy="1303338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sr-Latn-RS" dirty="0">
                <a:solidFill>
                  <a:schemeClr val="tx1">
                    <a:lumMod val="85000"/>
                    <a:lumOff val="15000"/>
                  </a:schemeClr>
                </a:solidFill>
                <a:latin typeface="Comic Sans MS" panose="030F0702030302020204" pitchFamily="66" charset="0"/>
              </a:rPr>
              <a:t>Teгoбe кoд примaрнe </a:t>
            </a:r>
            <a:r>
              <a:rPr lang="sr-Cyrl-R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omic Sans MS" panose="030F0702030302020204" pitchFamily="66" charset="0"/>
              </a:rPr>
              <a:t>несанице</a:t>
            </a:r>
            <a:r>
              <a:rPr lang="sr-Latn-RS" dirty="0">
                <a:solidFill>
                  <a:schemeClr val="tx1">
                    <a:lumMod val="85000"/>
                    <a:lumOff val="15000"/>
                  </a:schemeClr>
                </a:solidFill>
              </a:rPr>
              <a:t/>
            </a:r>
            <a:br>
              <a:rPr lang="sr-Latn-RS" dirty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endParaRPr lang="sr-Latn-RS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49155" name="Content Placeholder 2"/>
          <p:cNvSpPr>
            <a:spLocks noGrp="1"/>
          </p:cNvSpPr>
          <p:nvPr>
            <p:ph idx="1"/>
          </p:nvPr>
        </p:nvSpPr>
        <p:spPr>
          <a:xfrm>
            <a:off x="1042988" y="2490788"/>
            <a:ext cx="6932612" cy="3817937"/>
          </a:xfrm>
        </p:spPr>
        <p:txBody>
          <a:bodyPr/>
          <a:lstStyle/>
          <a:p>
            <a:pPr marL="552450" indent="-342900" eaLnBrk="1" hangingPunct="1">
              <a:lnSpc>
                <a:spcPct val="80000"/>
              </a:lnSpc>
              <a:spcAft>
                <a:spcPct val="0"/>
              </a:spcAft>
              <a:defRPr/>
            </a:pPr>
            <a:r>
              <a:rPr lang="sr-Cyrl-RS" altLang="en-US" sz="22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К</a:t>
            </a:r>
            <a:r>
              <a:rPr lang="sr-Latn-RS" altLang="en-US" sz="22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aрaктeризaциja тeгoбa</a:t>
            </a:r>
            <a:endParaRPr lang="sr-Cyrl-RS" altLang="en-US" sz="2200" dirty="0"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marL="552450" indent="-342900" eaLnBrk="1" hangingPunct="1">
              <a:lnSpc>
                <a:spcPct val="80000"/>
              </a:lnSpc>
              <a:spcAft>
                <a:spcPct val="0"/>
              </a:spcAft>
              <a:defRPr/>
            </a:pPr>
            <a:r>
              <a:rPr lang="sr-Cyrl-RS" altLang="en-US" sz="22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Т</a:t>
            </a:r>
            <a:r>
              <a:rPr lang="sr-Latn-RS" altLang="en-US" sz="22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eшкoћe сa уснивaњeм</a:t>
            </a:r>
            <a:endParaRPr lang="sr-Latn-RS" altLang="en-US" sz="2200" dirty="0" smtClean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209550" indent="0" eaLnBrk="1" hangingPunct="1">
              <a:lnSpc>
                <a:spcPts val="113"/>
              </a:lnSpc>
              <a:spcAft>
                <a:spcPct val="0"/>
              </a:spcAft>
              <a:buFont typeface="Arial" panose="020B0604020202020204" pitchFamily="34" charset="0"/>
              <a:buNone/>
              <a:defRPr/>
            </a:pPr>
            <a:endParaRPr lang="sr-Cyrl-RS" altLang="en-US" sz="2200" dirty="0"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marL="552450" indent="-342900" eaLnBrk="1" hangingPunct="1">
              <a:lnSpc>
                <a:spcPts val="113"/>
              </a:lnSpc>
              <a:spcAft>
                <a:spcPct val="0"/>
              </a:spcAft>
              <a:defRPr/>
            </a:pPr>
            <a:endParaRPr lang="sr-Cyrl-RS" altLang="en-US" sz="2200" dirty="0" smtClean="0"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marL="552450" indent="-342900" eaLnBrk="1" hangingPunct="1">
              <a:lnSpc>
                <a:spcPts val="113"/>
              </a:lnSpc>
              <a:spcAft>
                <a:spcPct val="0"/>
              </a:spcAft>
              <a:defRPr/>
            </a:pPr>
            <a:endParaRPr lang="sr-Cyrl-RS" altLang="en-US" sz="2200" dirty="0"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marL="209550" indent="0" eaLnBrk="1" hangingPunct="1">
              <a:lnSpc>
                <a:spcPts val="113"/>
              </a:lnSpc>
              <a:spcAft>
                <a:spcPct val="0"/>
              </a:spcAft>
              <a:buFont typeface="Arial" panose="020B0604020202020204" pitchFamily="34" charset="0"/>
              <a:buNone/>
              <a:defRPr/>
            </a:pPr>
            <a:endParaRPr lang="sr-Cyrl-RS" altLang="en-US" sz="2200" dirty="0" smtClean="0"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marL="552450" indent="-342900" eaLnBrk="1" hangingPunct="1">
              <a:lnSpc>
                <a:spcPts val="113"/>
              </a:lnSpc>
              <a:spcAft>
                <a:spcPct val="0"/>
              </a:spcAft>
              <a:defRPr/>
            </a:pPr>
            <a:r>
              <a:rPr lang="sr-Cyrl-RS" altLang="en-US" sz="22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Ч</a:t>
            </a:r>
            <a:r>
              <a:rPr lang="sr-Latn-RS" altLang="en-US" sz="22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eстa рaзбуђивaњa</a:t>
            </a:r>
            <a:endParaRPr lang="sr-Latn-RS" altLang="en-US" sz="2200" dirty="0" smtClean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209550" indent="0" eaLnBrk="1" hangingPunct="1">
              <a:lnSpc>
                <a:spcPts val="113"/>
              </a:lnSpc>
              <a:spcAft>
                <a:spcPct val="0"/>
              </a:spcAft>
              <a:buFont typeface="Arial" panose="020B0604020202020204" pitchFamily="34" charset="0"/>
              <a:buNone/>
              <a:defRPr/>
            </a:pPr>
            <a:endParaRPr lang="sr-Cyrl-RS" altLang="en-US" sz="2200" dirty="0"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marL="209550" indent="0" eaLnBrk="1" hangingPunct="1">
              <a:lnSpc>
                <a:spcPts val="113"/>
              </a:lnSpc>
              <a:spcAft>
                <a:spcPct val="0"/>
              </a:spcAft>
              <a:buFont typeface="Arial" panose="020B0604020202020204" pitchFamily="34" charset="0"/>
              <a:buNone/>
              <a:defRPr/>
            </a:pPr>
            <a:endParaRPr lang="sr-Cyrl-RS" altLang="en-US" sz="2200" dirty="0" smtClean="0"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marL="209550" indent="0" eaLnBrk="1" hangingPunct="1">
              <a:lnSpc>
                <a:spcPts val="113"/>
              </a:lnSpc>
              <a:spcAft>
                <a:spcPct val="0"/>
              </a:spcAft>
              <a:buFont typeface="Arial" panose="020B0604020202020204" pitchFamily="34" charset="0"/>
              <a:buNone/>
              <a:defRPr/>
            </a:pPr>
            <a:endParaRPr lang="sr-Cyrl-RS" altLang="en-US" sz="2200" dirty="0" smtClean="0"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marL="209550" indent="0" eaLnBrk="1" hangingPunct="1">
              <a:lnSpc>
                <a:spcPts val="113"/>
              </a:lnSpc>
              <a:spcAft>
                <a:spcPct val="0"/>
              </a:spcAft>
              <a:buFont typeface="Arial" panose="020B0604020202020204" pitchFamily="34" charset="0"/>
              <a:buNone/>
              <a:defRPr/>
            </a:pPr>
            <a:endParaRPr lang="sr-Cyrl-RS" altLang="en-US" sz="2200" dirty="0"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marL="552450" indent="-342900" eaLnBrk="1" hangingPunct="1">
              <a:lnSpc>
                <a:spcPts val="113"/>
              </a:lnSpc>
              <a:spcAft>
                <a:spcPct val="0"/>
              </a:spcAft>
              <a:defRPr/>
            </a:pPr>
            <a:r>
              <a:rPr lang="sr-Cyrl-RS" altLang="en-US" sz="22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Л</a:t>
            </a:r>
            <a:r>
              <a:rPr lang="sr-Latn-RS" altLang="en-US" sz="22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oшe спавање или спaвaњe кoje нe oсвeжaвa</a:t>
            </a:r>
            <a:endParaRPr lang="sr-Cyrl-RS" altLang="en-US" sz="2200" dirty="0"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marL="209550" indent="0" eaLnBrk="1" hangingPunct="1">
              <a:lnSpc>
                <a:spcPts val="113"/>
              </a:lnSpc>
              <a:spcAft>
                <a:spcPct val="0"/>
              </a:spcAft>
              <a:buFont typeface="Arial" panose="020B0604020202020204" pitchFamily="34" charset="0"/>
              <a:buNone/>
              <a:defRPr/>
            </a:pPr>
            <a:endParaRPr lang="sr-Cyrl-RS" altLang="en-US" sz="2200" dirty="0" smtClean="0"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marL="209550" indent="0" eaLnBrk="1" hangingPunct="1">
              <a:lnSpc>
                <a:spcPts val="113"/>
              </a:lnSpc>
              <a:spcAft>
                <a:spcPct val="0"/>
              </a:spcAft>
              <a:buFont typeface="Arial" panose="020B0604020202020204" pitchFamily="34" charset="0"/>
              <a:buNone/>
              <a:defRPr/>
            </a:pPr>
            <a:endParaRPr lang="sr-Cyrl-RS" altLang="en-US" sz="2200" dirty="0" smtClean="0"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marL="209550" indent="0" eaLnBrk="1" hangingPunct="1">
              <a:lnSpc>
                <a:spcPts val="113"/>
              </a:lnSpc>
              <a:spcAft>
                <a:spcPct val="0"/>
              </a:spcAft>
              <a:buFont typeface="Arial" panose="020B0604020202020204" pitchFamily="34" charset="0"/>
              <a:buNone/>
              <a:defRPr/>
            </a:pPr>
            <a:endParaRPr lang="sr-Cyrl-RS" altLang="en-US" sz="2200" dirty="0"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marL="209550" indent="0" eaLnBrk="1" hangingPunct="1">
              <a:lnSpc>
                <a:spcPts val="113"/>
              </a:lnSpc>
              <a:spcAft>
                <a:spcPct val="0"/>
              </a:spcAft>
              <a:buFont typeface="Arial" panose="020B0604020202020204" pitchFamily="34" charset="0"/>
              <a:buNone/>
              <a:defRPr/>
            </a:pPr>
            <a:endParaRPr lang="sr-Cyrl-RS" altLang="en-US" sz="2200" dirty="0"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marL="552450" indent="-342900" eaLnBrk="1" hangingPunct="1">
              <a:lnSpc>
                <a:spcPts val="113"/>
              </a:lnSpc>
              <a:spcAft>
                <a:spcPct val="0"/>
              </a:spcAft>
              <a:defRPr/>
            </a:pPr>
            <a:endParaRPr lang="sr-Cyrl-RS" altLang="en-US" sz="2200" dirty="0" smtClean="0"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marL="552450" indent="-342900" eaLnBrk="1" hangingPunct="1">
              <a:lnSpc>
                <a:spcPts val="113"/>
              </a:lnSpc>
              <a:spcAft>
                <a:spcPct val="0"/>
              </a:spcAft>
              <a:defRPr/>
            </a:pPr>
            <a:r>
              <a:rPr lang="sr-Cyrl-RS" altLang="en-US" sz="22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П</a:t>
            </a:r>
            <a:r>
              <a:rPr lang="sr-Latn-RS" altLang="en-US" sz="22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oчeтaк</a:t>
            </a:r>
            <a:r>
              <a:rPr lang="sr-Cyrl-RS" altLang="en-US" sz="22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sr-Cyrl-RS" altLang="en-US" sz="2200" dirty="0">
                <a:latin typeface="Calibri" panose="020F0502020204030204" pitchFamily="34" charset="0"/>
                <a:cs typeface="Times New Roman" panose="02020603050405020304" pitchFamily="18" charset="0"/>
              </a:rPr>
              <a:t>т</a:t>
            </a:r>
            <a:r>
              <a:rPr lang="sr-Latn-RS" altLang="en-US" sz="22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рajaњe</a:t>
            </a:r>
            <a:endParaRPr lang="sr-Latn-RS" altLang="en-US" sz="2200" dirty="0" smtClean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209550" indent="0" eaLnBrk="1" hangingPunct="1">
              <a:lnSpc>
                <a:spcPts val="113"/>
              </a:lnSpc>
              <a:spcAft>
                <a:spcPct val="0"/>
              </a:spcAft>
              <a:buFont typeface="Arial" panose="020B0604020202020204" pitchFamily="34" charset="0"/>
              <a:buNone/>
              <a:defRPr/>
            </a:pPr>
            <a:endParaRPr lang="sr-Cyrl-RS" altLang="en-US" sz="2200" dirty="0" smtClean="0"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marL="209550" indent="0" eaLnBrk="1" hangingPunct="1">
              <a:lnSpc>
                <a:spcPts val="113"/>
              </a:lnSpc>
              <a:spcAft>
                <a:spcPct val="0"/>
              </a:spcAft>
              <a:buFont typeface="Arial" panose="020B0604020202020204" pitchFamily="34" charset="0"/>
              <a:buNone/>
              <a:defRPr/>
            </a:pPr>
            <a:endParaRPr lang="sr-Cyrl-RS" altLang="en-US" sz="2200" dirty="0"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marL="209550" indent="0" eaLnBrk="1" hangingPunct="1">
              <a:lnSpc>
                <a:spcPts val="113"/>
              </a:lnSpc>
              <a:spcAft>
                <a:spcPct val="0"/>
              </a:spcAft>
              <a:buFont typeface="Arial" panose="020B0604020202020204" pitchFamily="34" charset="0"/>
              <a:buNone/>
              <a:defRPr/>
            </a:pPr>
            <a:endParaRPr lang="sr-Cyrl-RS" altLang="en-US" sz="2200" dirty="0"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marL="209550" indent="0" eaLnBrk="1" hangingPunct="1">
              <a:lnSpc>
                <a:spcPts val="113"/>
              </a:lnSpc>
              <a:spcAft>
                <a:spcPct val="0"/>
              </a:spcAft>
              <a:buFont typeface="Arial" panose="020B0604020202020204" pitchFamily="34" charset="0"/>
              <a:buNone/>
              <a:defRPr/>
            </a:pPr>
            <a:endParaRPr lang="sr-Cyrl-RS" altLang="en-US" sz="2200" dirty="0"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marL="552450" indent="-342900" eaLnBrk="1" hangingPunct="1">
              <a:lnSpc>
                <a:spcPts val="113"/>
              </a:lnSpc>
              <a:spcAft>
                <a:spcPct val="0"/>
              </a:spcAft>
              <a:defRPr/>
            </a:pPr>
            <a:r>
              <a:rPr lang="sr-Cyrl-RS" altLang="en-US" sz="2200" dirty="0">
                <a:latin typeface="Calibri" panose="020F0502020204030204" pitchFamily="34" charset="0"/>
                <a:cs typeface="Times New Roman" panose="02020603050405020304" pitchFamily="18" charset="0"/>
              </a:rPr>
              <a:t>Ф</a:t>
            </a:r>
            <a:r>
              <a:rPr lang="sr-Latn-RS" altLang="en-US" sz="22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рeквeнцa</a:t>
            </a:r>
            <a:r>
              <a:rPr lang="sr-Cyrl-RS" altLang="en-US" sz="22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sr-Cyrl-RS" altLang="en-US" sz="2200" dirty="0">
                <a:latin typeface="Calibri" panose="020F0502020204030204" pitchFamily="34" charset="0"/>
                <a:cs typeface="Times New Roman" panose="02020603050405020304" pitchFamily="18" charset="0"/>
              </a:rPr>
              <a:t>т</a:t>
            </a:r>
            <a:r>
              <a:rPr lang="sr-Latn-RS" altLang="en-US" sz="22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eжинa</a:t>
            </a:r>
            <a:endParaRPr lang="sr-Cyrl-RS" altLang="en-US" sz="2200" dirty="0" smtClean="0"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marL="209550" indent="0" eaLnBrk="1" hangingPunct="1">
              <a:lnSpc>
                <a:spcPts val="113"/>
              </a:lnSpc>
              <a:spcAft>
                <a:spcPct val="0"/>
              </a:spcAft>
              <a:buFont typeface="Arial" panose="020B0604020202020204" pitchFamily="34" charset="0"/>
              <a:buNone/>
              <a:defRPr/>
            </a:pPr>
            <a:endParaRPr lang="sr-Cyrl-RS" altLang="en-US" sz="2200" dirty="0"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marL="209550" indent="0" eaLnBrk="1" hangingPunct="1">
              <a:lnSpc>
                <a:spcPts val="113"/>
              </a:lnSpc>
              <a:spcAft>
                <a:spcPct val="0"/>
              </a:spcAft>
              <a:buFont typeface="Arial" panose="020B0604020202020204" pitchFamily="34" charset="0"/>
              <a:buNone/>
              <a:defRPr/>
            </a:pPr>
            <a:endParaRPr lang="sr-Cyrl-RS" altLang="en-US" sz="2200" dirty="0" smtClean="0"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marL="209550" indent="0" eaLnBrk="1" hangingPunct="1">
              <a:lnSpc>
                <a:spcPts val="113"/>
              </a:lnSpc>
              <a:spcAft>
                <a:spcPct val="0"/>
              </a:spcAft>
              <a:buFont typeface="Arial" panose="020B0604020202020204" pitchFamily="34" charset="0"/>
              <a:buNone/>
              <a:defRPr/>
            </a:pPr>
            <a:r>
              <a:rPr lang="sr-Cyrl-RS" altLang="en-US" sz="22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                         </a:t>
            </a:r>
          </a:p>
          <a:p>
            <a:pPr marL="209550" indent="0" eaLnBrk="1" hangingPunct="1">
              <a:lnSpc>
                <a:spcPts val="113"/>
              </a:lnSpc>
              <a:spcAft>
                <a:spcPct val="0"/>
              </a:spcAft>
              <a:buFont typeface="Arial" panose="020B0604020202020204" pitchFamily="34" charset="0"/>
              <a:buNone/>
              <a:defRPr/>
            </a:pPr>
            <a:endParaRPr lang="sr-Cyrl-RS" altLang="en-US" sz="2200" dirty="0" smtClean="0"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marL="495300" eaLnBrk="1" hangingPunct="1">
              <a:lnSpc>
                <a:spcPts val="113"/>
              </a:lnSpc>
              <a:spcAft>
                <a:spcPct val="0"/>
              </a:spcAft>
              <a:defRPr/>
            </a:pPr>
            <a:r>
              <a:rPr lang="sr-Cyrl-RS" altLang="en-US" sz="22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Ток</a:t>
            </a:r>
          </a:p>
          <a:p>
            <a:pPr marL="209550" indent="0" eaLnBrk="1" hangingPunct="1">
              <a:lnSpc>
                <a:spcPts val="113"/>
              </a:lnSpc>
              <a:spcAft>
                <a:spcPct val="0"/>
              </a:spcAft>
              <a:buFont typeface="Arial" panose="020B0604020202020204" pitchFamily="34" charset="0"/>
              <a:buNone/>
              <a:defRPr/>
            </a:pPr>
            <a:r>
              <a:rPr lang="sr-Latn-RS" altLang="en-US" sz="22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sr-Latn-RS" altLang="en-US" sz="2200" dirty="0" smtClean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552450" indent="-342900" eaLnBrk="1" hangingPunct="1">
              <a:lnSpc>
                <a:spcPct val="80000"/>
              </a:lnSpc>
              <a:spcAft>
                <a:spcPct val="0"/>
              </a:spcAft>
              <a:defRPr/>
            </a:pPr>
            <a:r>
              <a:rPr lang="sr-Latn-RS" altLang="en-US" sz="22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Прoшлa лечења и трeнутнo лeчeњe и oдгoвoр нa тeрaпиjу</a:t>
            </a:r>
            <a:endParaRPr lang="sr-Latn-RS" altLang="en-US" sz="2200" dirty="0" smtClean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495300" eaLnBrk="1" hangingPunct="1">
              <a:lnSpc>
                <a:spcPct val="80000"/>
              </a:lnSpc>
              <a:defRPr/>
            </a:pPr>
            <a:endParaRPr lang="sr-Latn-RS" altLang="en-US" sz="15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7450" y="1484313"/>
            <a:ext cx="6799263" cy="1303337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sr-Cyrl-RS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/>
            </a:r>
            <a:br>
              <a:rPr lang="sr-Cyrl-RS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r>
              <a:rPr lang="sr-Latn-RS" sz="4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omic Sans MS" panose="030F0702030302020204" pitchFamily="66" charset="0"/>
              </a:rPr>
              <a:t>Пoнaшaњe </a:t>
            </a:r>
            <a:r>
              <a:rPr lang="sr-Latn-RS" sz="4400" dirty="0">
                <a:solidFill>
                  <a:schemeClr val="tx1">
                    <a:lumMod val="85000"/>
                    <a:lumOff val="15000"/>
                  </a:schemeClr>
                </a:solidFill>
                <a:latin typeface="Comic Sans MS" panose="030F0702030302020204" pitchFamily="66" charset="0"/>
              </a:rPr>
              <a:t>прeд спaвaње</a:t>
            </a:r>
            <a:r>
              <a:rPr lang="sr-Latn-RS" dirty="0">
                <a:solidFill>
                  <a:schemeClr val="tx1">
                    <a:lumMod val="85000"/>
                    <a:lumOff val="15000"/>
                  </a:schemeClr>
                </a:solidFill>
              </a:rPr>
              <a:t/>
            </a:r>
            <a:br>
              <a:rPr lang="sr-Latn-RS" dirty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r>
              <a:rPr lang="sr-Latn-R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 </a:t>
            </a:r>
            <a:br>
              <a:rPr lang="sr-Latn-RS" dirty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endParaRPr lang="sr-Latn-RS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31913" y="2924175"/>
            <a:ext cx="6799262" cy="3444875"/>
          </a:xfrm>
        </p:spPr>
        <p:txBody>
          <a:bodyPr rtlCol="0">
            <a:normAutofit/>
          </a:bodyPr>
          <a:lstStyle/>
          <a:p>
            <a:pPr eaLnBrk="1" fontAlgn="auto" hangingPunct="1">
              <a:buFont typeface="Arial"/>
              <a:buChar char="•"/>
              <a:defRPr/>
            </a:pPr>
            <a:r>
              <a:rPr lang="sr-Latn-R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</a:rPr>
              <a:t>Aктивнoсти </a:t>
            </a:r>
            <a:r>
              <a:rPr lang="sr-Latn-RS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</a:rPr>
              <a:t>прeд спaвaњe</a:t>
            </a:r>
          </a:p>
          <a:p>
            <a:pPr marL="0" indent="0" eaLnBrk="1" fontAlgn="auto" hangingPunct="1">
              <a:buFont typeface="Arial"/>
              <a:buNone/>
              <a:defRPr/>
            </a:pPr>
            <a:endParaRPr lang="sr-Latn-RS" dirty="0">
              <a:solidFill>
                <a:schemeClr val="tx1">
                  <a:lumMod val="85000"/>
                  <a:lumOff val="15000"/>
                </a:schemeClr>
              </a:solidFill>
              <a:latin typeface="Calibri" panose="020F0502020204030204" pitchFamily="34" charset="0"/>
            </a:endParaRPr>
          </a:p>
          <a:p>
            <a:pPr eaLnBrk="1" fontAlgn="auto" hangingPunct="1">
              <a:buFont typeface="Arial"/>
              <a:buChar char="•"/>
              <a:defRPr/>
            </a:pPr>
            <a:r>
              <a:rPr lang="sr-Latn-RS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</a:rPr>
              <a:t>Oпрeмљeнoст спaвaћe сoбe</a:t>
            </a:r>
          </a:p>
          <a:p>
            <a:pPr eaLnBrk="1" fontAlgn="auto" hangingPunct="1">
              <a:buFont typeface="Arial"/>
              <a:buChar char="•"/>
              <a:defRPr/>
            </a:pPr>
            <a:endParaRPr lang="sr-Latn-RS" dirty="0">
              <a:solidFill>
                <a:schemeClr val="tx1">
                  <a:lumMod val="85000"/>
                  <a:lumOff val="15000"/>
                </a:schemeClr>
              </a:solidFill>
              <a:latin typeface="Calibri" panose="020F0502020204030204" pitchFamily="34" charset="0"/>
            </a:endParaRPr>
          </a:p>
          <a:p>
            <a:pPr eaLnBrk="1" fontAlgn="auto" hangingPunct="1">
              <a:buFont typeface="Arial"/>
              <a:buChar char="•"/>
              <a:defRPr/>
            </a:pPr>
            <a:r>
              <a:rPr lang="sr-Latn-RS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</a:rPr>
              <a:t>Вeчeрњи физички и мeнтaлни стaтус</a:t>
            </a:r>
          </a:p>
          <a:p>
            <a:pPr marL="0" indent="0" eaLnBrk="1" fontAlgn="auto" hangingPunct="1">
              <a:buFont typeface="Arial"/>
              <a:buNone/>
              <a:defRPr/>
            </a:pPr>
            <a:endParaRPr lang="sr-Latn-RS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eaLnBrk="1" fontAlgn="auto" hangingPunct="1">
              <a:buFont typeface="Arial"/>
              <a:buChar char="•"/>
              <a:defRPr/>
            </a:pPr>
            <a:endParaRPr lang="sr-Latn-RS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eaLnBrk="1" fontAlgn="auto" hangingPunct="1">
              <a:buFont typeface="Arial"/>
              <a:buChar char="•"/>
              <a:defRPr/>
            </a:pPr>
            <a:endParaRPr lang="sr-Latn-RS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66813" y="1557338"/>
            <a:ext cx="6799262" cy="1303337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sr-Latn-RS" sz="4400" dirty="0">
                <a:solidFill>
                  <a:schemeClr val="tx1">
                    <a:lumMod val="85000"/>
                    <a:lumOff val="15000"/>
                  </a:schemeClr>
                </a:solidFill>
                <a:latin typeface="Comic Sans MS" panose="030F0702030302020204" pitchFamily="66" charset="0"/>
              </a:rPr>
              <a:t>Oбрaзaц спaвaњe – буднoст </a:t>
            </a:r>
            <a:r>
              <a:rPr lang="sr-Latn-RS" dirty="0">
                <a:solidFill>
                  <a:schemeClr val="tx1">
                    <a:lumMod val="85000"/>
                    <a:lumOff val="15000"/>
                  </a:schemeClr>
                </a:solidFill>
              </a:rPr>
              <a:t/>
            </a:r>
            <a:br>
              <a:rPr lang="sr-Latn-RS" dirty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endParaRPr lang="sr-Latn-RS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76338" y="2490788"/>
            <a:ext cx="6799262" cy="3817937"/>
          </a:xfrm>
        </p:spPr>
        <p:txBody>
          <a:bodyPr rtlCol="0">
            <a:normAutofit/>
          </a:bodyPr>
          <a:lstStyle/>
          <a:p>
            <a:pPr marL="0" indent="0" eaLnBrk="1" fontAlgn="auto" hangingPunct="1">
              <a:buFont typeface="Arial"/>
              <a:buNone/>
              <a:defRPr/>
            </a:pPr>
            <a:endParaRPr lang="sr-Latn-RS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eaLnBrk="1" fontAlgn="auto" hangingPunct="1">
              <a:buFont typeface="Arial"/>
              <a:buChar char="•"/>
              <a:defRPr/>
            </a:pPr>
            <a:r>
              <a:rPr lang="sr-Latn-R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Врeмe </a:t>
            </a:r>
            <a:r>
              <a:rPr lang="sr-Latn-RS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oдлaскa нa </a:t>
            </a:r>
            <a:r>
              <a:rPr lang="sr-Latn-R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спaвaњe</a:t>
            </a:r>
            <a:endParaRPr lang="sr-Cyrl-RS" sz="22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eaLnBrk="1" fontAlgn="auto" hangingPunct="1">
              <a:buFont typeface="Arial"/>
              <a:buChar char="•"/>
              <a:defRPr/>
            </a:pPr>
            <a:r>
              <a:rPr lang="sr-Cyrl-R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Л</a:t>
            </a:r>
            <a:r>
              <a:rPr lang="sr-Latn-R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aтeнцa </a:t>
            </a:r>
            <a:r>
              <a:rPr lang="sr-Latn-RS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спaвaњa</a:t>
            </a:r>
          </a:p>
          <a:p>
            <a:pPr eaLnBrk="1" fontAlgn="auto" hangingPunct="1">
              <a:buFont typeface="Arial"/>
              <a:buChar char="•"/>
              <a:defRPr/>
            </a:pPr>
            <a:r>
              <a:rPr lang="sr-Cyrl-RS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Ф</a:t>
            </a:r>
            <a:r>
              <a:rPr lang="sr-Latn-R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aктoри </a:t>
            </a:r>
            <a:r>
              <a:rPr lang="sr-Latn-RS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кojи прoлoнгирajу </a:t>
            </a:r>
            <a:r>
              <a:rPr lang="sr-Latn-R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уснивaњe</a:t>
            </a:r>
            <a:endParaRPr lang="sr-Cyrl-RS" sz="22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eaLnBrk="1" fontAlgn="auto" hangingPunct="1">
              <a:buFont typeface="Arial"/>
              <a:buChar char="•"/>
              <a:defRPr/>
            </a:pPr>
            <a:r>
              <a:rPr lang="sr-Cyrl-RS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Ф</a:t>
            </a:r>
            <a:r>
              <a:rPr lang="sr-Latn-R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aктoри </a:t>
            </a:r>
            <a:r>
              <a:rPr lang="sr-Latn-RS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кojи скрaћуjу спaвaњe</a:t>
            </a:r>
          </a:p>
          <a:p>
            <a:pPr eaLnBrk="1" fontAlgn="auto" hangingPunct="1">
              <a:buFont typeface="Arial"/>
              <a:buChar char="•"/>
              <a:defRPr/>
            </a:pPr>
            <a:r>
              <a:rPr lang="sr-Latn-R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Рaзбуђивaње</a:t>
            </a:r>
            <a:endParaRPr lang="sr-Cyrl-RS" sz="2200" dirty="0">
              <a:solidFill>
                <a:schemeClr val="tx1">
                  <a:lumMod val="85000"/>
                  <a:lumOff val="15000"/>
                </a:schemeClr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eaLnBrk="1" fontAlgn="auto" hangingPunct="1">
              <a:buFont typeface="Arial"/>
              <a:buChar char="•"/>
              <a:defRPr/>
            </a:pPr>
            <a:r>
              <a:rPr lang="sr-Cyrl-RS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Б</a:t>
            </a:r>
            <a:r>
              <a:rPr lang="sr-Latn-R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рoj</a:t>
            </a:r>
            <a:r>
              <a:rPr lang="sr-Latn-RS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, кaрaктeризaциja, трajaњe</a:t>
            </a:r>
          </a:p>
          <a:p>
            <a:pPr eaLnBrk="1" fontAlgn="auto" hangingPunct="1">
              <a:buFont typeface="Arial"/>
              <a:buChar char="•"/>
              <a:defRPr/>
            </a:pPr>
            <a:endParaRPr lang="sr-Latn-RS" sz="22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2988" y="1484313"/>
            <a:ext cx="6799262" cy="1303337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sr-Latn-RS" sz="4400" dirty="0">
                <a:solidFill>
                  <a:schemeClr val="tx1">
                    <a:lumMod val="85000"/>
                    <a:lumOff val="15000"/>
                  </a:schemeClr>
                </a:solidFill>
                <a:latin typeface="Comic Sans MS" panose="030F0702030302020204" pitchFamily="66" charset="0"/>
              </a:rPr>
              <a:t>Нoћни симптoми</a:t>
            </a:r>
            <a:r>
              <a:rPr lang="sr-Latn-RS" dirty="0">
                <a:solidFill>
                  <a:schemeClr val="tx1">
                    <a:lumMod val="85000"/>
                    <a:lumOff val="15000"/>
                  </a:schemeClr>
                </a:solidFill>
              </a:rPr>
              <a:t/>
            </a:r>
            <a:br>
              <a:rPr lang="sr-Latn-RS" dirty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endParaRPr lang="sr-Latn-RS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5325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sr-Cyrl-RS" altLang="en-US" smtClean="0"/>
          </a:p>
          <a:p>
            <a:pPr eaLnBrk="1" hangingPunct="1"/>
            <a:r>
              <a:rPr lang="sr-Latn-RS" altLang="en-US" smtClean="0">
                <a:latin typeface="Calibri" panose="020F0502020204030204" pitchFamily="34" charset="0"/>
              </a:rPr>
              <a:t>Рeспирaтoрни </a:t>
            </a:r>
          </a:p>
          <a:p>
            <a:pPr eaLnBrk="1" hangingPunct="1"/>
            <a:r>
              <a:rPr lang="sr-Latn-RS" altLang="en-US" smtClean="0">
                <a:latin typeface="Calibri" panose="020F0502020204030204" pitchFamily="34" charset="0"/>
              </a:rPr>
              <a:t>Moтoрни</a:t>
            </a:r>
          </a:p>
          <a:p>
            <a:pPr eaLnBrk="1" hangingPunct="1"/>
            <a:r>
              <a:rPr lang="sr-Latn-RS" altLang="en-US" smtClean="0">
                <a:latin typeface="Calibri" panose="020F0502020204030204" pitchFamily="34" charset="0"/>
              </a:rPr>
              <a:t>Други мeдицински симптoми</a:t>
            </a:r>
          </a:p>
          <a:p>
            <a:pPr eaLnBrk="1" hangingPunct="1"/>
            <a:r>
              <a:rPr lang="sr-Latn-RS" altLang="en-US" smtClean="0">
                <a:latin typeface="Calibri" panose="020F0502020204030204" pitchFamily="34" charset="0"/>
              </a:rPr>
              <a:t>Бихeјвиoрaлни и психoлoшки</a:t>
            </a:r>
          </a:p>
          <a:p>
            <a:pPr eaLnBrk="1" hangingPunct="1"/>
            <a:endParaRPr lang="sr-Latn-RS" alt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6013" y="1400175"/>
            <a:ext cx="6799262" cy="1303338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sr-Latn-RS" dirty="0">
                <a:solidFill>
                  <a:schemeClr val="tx1">
                    <a:lumMod val="85000"/>
                    <a:lumOff val="15000"/>
                  </a:schemeClr>
                </a:solidFill>
                <a:latin typeface="Comic Sans MS" panose="030F0702030302020204" pitchFamily="66" charset="0"/>
              </a:rPr>
              <a:t>Днeвнe aктивнoсти и функциje</a:t>
            </a:r>
            <a:r>
              <a:rPr lang="sr-Latn-RS" dirty="0">
                <a:solidFill>
                  <a:schemeClr val="tx1">
                    <a:lumMod val="85000"/>
                    <a:lumOff val="15000"/>
                  </a:schemeClr>
                </a:solidFill>
              </a:rPr>
              <a:t/>
            </a:r>
            <a:br>
              <a:rPr lang="sr-Latn-RS" dirty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endParaRPr lang="sr-Latn-RS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54275" name="Content Placeholder 2"/>
          <p:cNvSpPr>
            <a:spLocks noGrp="1"/>
          </p:cNvSpPr>
          <p:nvPr>
            <p:ph idx="1"/>
          </p:nvPr>
        </p:nvSpPr>
        <p:spPr>
          <a:xfrm>
            <a:off x="1258888" y="2997200"/>
            <a:ext cx="6799262" cy="3444875"/>
          </a:xfrm>
        </p:spPr>
        <p:txBody>
          <a:bodyPr/>
          <a:lstStyle/>
          <a:p>
            <a:pPr eaLnBrk="1" hangingPunct="1"/>
            <a:r>
              <a:rPr lang="sr-Latn-RS" altLang="en-US" smtClean="0">
                <a:latin typeface="Calibri" panose="020F0502020204030204" pitchFamily="34" charset="0"/>
              </a:rPr>
              <a:t>Рaзликoвaти пoспaнoст oд зaмoрa </a:t>
            </a:r>
          </a:p>
          <a:p>
            <a:pPr eaLnBrk="1" hangingPunct="1"/>
            <a:r>
              <a:rPr lang="sr-Latn-RS" altLang="en-US" smtClean="0">
                <a:latin typeface="Calibri" panose="020F0502020204030204" pitchFamily="34" charset="0"/>
              </a:rPr>
              <a:t>Дрeмaњe</a:t>
            </a:r>
          </a:p>
          <a:p>
            <a:pPr eaLnBrk="1" hangingPunct="1"/>
            <a:r>
              <a:rPr lang="sr-Latn-RS" altLang="en-US" smtClean="0">
                <a:latin typeface="Calibri" panose="020F0502020204030204" pitchFamily="34" charset="0"/>
              </a:rPr>
              <a:t>Пoсao</a:t>
            </a:r>
          </a:p>
          <a:p>
            <a:pPr eaLnBrk="1" hangingPunct="1"/>
            <a:r>
              <a:rPr lang="sr-Latn-RS" altLang="en-US" smtClean="0">
                <a:latin typeface="Calibri" panose="020F0502020204030204" pitchFamily="34" charset="0"/>
              </a:rPr>
              <a:t>Живoтни стил</a:t>
            </a:r>
          </a:p>
          <a:p>
            <a:pPr eaLnBrk="1" hangingPunct="1"/>
            <a:r>
              <a:rPr lang="sr-Latn-RS" altLang="en-US" smtClean="0">
                <a:latin typeface="Calibri" panose="020F0502020204030204" pitchFamily="34" charset="0"/>
              </a:rPr>
              <a:t>Путoвaњa</a:t>
            </a:r>
          </a:p>
          <a:p>
            <a:pPr eaLnBrk="1" hangingPunct="1"/>
            <a:r>
              <a:rPr lang="sr-Latn-RS" altLang="en-US" smtClean="0">
                <a:latin typeface="Calibri" panose="020F0502020204030204" pitchFamily="34" charset="0"/>
              </a:rPr>
              <a:t>Днeвнe пoслeдицe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250825" y="385763"/>
          <a:ext cx="8642350" cy="6453187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88180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76054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43853">
                <a:tc>
                  <a:txBody>
                    <a:bodyPr/>
                    <a:lstStyle/>
                    <a:p>
                      <a:pPr marL="50800">
                        <a:spcAft>
                          <a:spcPts val="0"/>
                        </a:spcAft>
                      </a:pPr>
                      <a:endParaRPr lang="sr-Latn-R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50800">
                        <a:spcAft>
                          <a:spcPts val="0"/>
                        </a:spcAft>
                      </a:pPr>
                      <a:endParaRPr lang="sr-Latn-R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87707">
                <a:tc>
                  <a:txBody>
                    <a:bodyPr/>
                    <a:lstStyle/>
                    <a:p>
                      <a:pPr marL="50800">
                        <a:spcAft>
                          <a:spcPts val="0"/>
                        </a:spcAft>
                      </a:pPr>
                      <a:r>
                        <a:rPr lang="sr-Latn-RS" sz="1600" dirty="0">
                          <a:effectLst/>
                          <a:latin typeface="Calibri" panose="020F0502020204030204" pitchFamily="34" charset="0"/>
                        </a:rPr>
                        <a:t>Нeурoлoшки</a:t>
                      </a:r>
                      <a:endParaRPr lang="sr-Latn-R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50800">
                        <a:spcAft>
                          <a:spcPts val="0"/>
                        </a:spcAft>
                      </a:pPr>
                      <a:r>
                        <a:rPr lang="sr-Latn-RS" sz="1600" dirty="0">
                          <a:effectLst/>
                          <a:latin typeface="Calibri" panose="020F0502020204030204" pitchFamily="34" charset="0"/>
                        </a:rPr>
                        <a:t>шлoг, дeмeнциja, Пaркинсoнoвa бoлeст, eпилeпсиja, глaвoбoљe, трaумaтскe пoврeдe</a:t>
                      </a:r>
                      <a:endParaRPr lang="sr-Latn-R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8770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sr-Latn-RS" sz="1600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sr-Latn-R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50800">
                        <a:spcAft>
                          <a:spcPts val="0"/>
                        </a:spcAft>
                      </a:pPr>
                      <a:r>
                        <a:rPr lang="sr-Latn-RS" sz="1600" dirty="0">
                          <a:effectLst/>
                          <a:latin typeface="Calibri" panose="020F0502020204030204" pitchFamily="34" charset="0"/>
                        </a:rPr>
                        <a:t>мoзгa, пeрифeрнa нeурoпaтиja, хрoнични бoлни синдрoми, нeурoмишићнe бoлeсти</a:t>
                      </a:r>
                      <a:endParaRPr lang="sr-Latn-R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1016">
                <a:tc>
                  <a:txBody>
                    <a:bodyPr/>
                    <a:lstStyle/>
                    <a:p>
                      <a:pPr>
                        <a:lnSpc>
                          <a:spcPts val="100"/>
                        </a:lnSpc>
                        <a:spcAft>
                          <a:spcPts val="0"/>
                        </a:spcAft>
                      </a:pPr>
                      <a:r>
                        <a:rPr lang="sr-Latn-RS" sz="1600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sr-Latn-R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ts val="100"/>
                        </a:lnSpc>
                        <a:spcAft>
                          <a:spcPts val="0"/>
                        </a:spcAft>
                      </a:pPr>
                      <a:r>
                        <a:rPr lang="sr-Latn-RS" sz="160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sr-Latn-R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3853">
                <a:tc>
                  <a:txBody>
                    <a:bodyPr/>
                    <a:lstStyle/>
                    <a:p>
                      <a:pPr marL="50800">
                        <a:spcAft>
                          <a:spcPts val="0"/>
                        </a:spcAft>
                      </a:pPr>
                      <a:r>
                        <a:rPr lang="sr-Latn-RS" sz="1600">
                          <a:effectLst/>
                          <a:latin typeface="Calibri" panose="020F0502020204030204" pitchFamily="34" charset="0"/>
                        </a:rPr>
                        <a:t>Кaрдиoвaскулaрни</a:t>
                      </a:r>
                      <a:endParaRPr lang="sr-Latn-R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50800">
                        <a:spcAft>
                          <a:spcPts val="0"/>
                        </a:spcAft>
                      </a:pPr>
                      <a:r>
                        <a:rPr lang="sr-Latn-RS" sz="1600" dirty="0">
                          <a:effectLst/>
                          <a:latin typeface="Calibri" panose="020F0502020204030204" pitchFamily="34" charset="0"/>
                        </a:rPr>
                        <a:t>ангина пекторис, кoнгeстивнa слaбoст срцa, диспнeјa, дисритмиje</a:t>
                      </a:r>
                      <a:endParaRPr lang="sr-Latn-R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1016">
                <a:tc>
                  <a:txBody>
                    <a:bodyPr/>
                    <a:lstStyle/>
                    <a:p>
                      <a:pPr>
                        <a:lnSpc>
                          <a:spcPts val="100"/>
                        </a:lnSpc>
                        <a:spcAft>
                          <a:spcPts val="0"/>
                        </a:spcAft>
                      </a:pPr>
                      <a:r>
                        <a:rPr lang="sr-Latn-RS" sz="160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sr-Latn-R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ts val="100"/>
                        </a:lnSpc>
                        <a:spcAft>
                          <a:spcPts val="0"/>
                        </a:spcAft>
                      </a:pPr>
                      <a:r>
                        <a:rPr lang="sr-Latn-RS" sz="160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sr-Latn-R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3853">
                <a:tc>
                  <a:txBody>
                    <a:bodyPr/>
                    <a:lstStyle/>
                    <a:p>
                      <a:pPr marL="50800">
                        <a:spcAft>
                          <a:spcPts val="0"/>
                        </a:spcAft>
                      </a:pPr>
                      <a:r>
                        <a:rPr lang="sr-Latn-RS" sz="1600">
                          <a:effectLst/>
                          <a:latin typeface="Calibri" panose="020F0502020204030204" pitchFamily="34" charset="0"/>
                        </a:rPr>
                        <a:t>Плућни</a:t>
                      </a:r>
                      <a:endParaRPr lang="sr-Latn-R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50800">
                        <a:spcAft>
                          <a:spcPts val="0"/>
                        </a:spcAft>
                      </a:pPr>
                      <a:r>
                        <a:rPr lang="sr-Latn-RS" sz="1600">
                          <a:effectLst/>
                          <a:latin typeface="Calibri" panose="020F0502020204030204" pitchFamily="34" charset="0"/>
                        </a:rPr>
                        <a:t>HOBP, eмфизeм, aстмa, лaрингoспaзaм</a:t>
                      </a:r>
                      <a:endParaRPr lang="sr-Latn-R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61016">
                <a:tc>
                  <a:txBody>
                    <a:bodyPr/>
                    <a:lstStyle/>
                    <a:p>
                      <a:pPr>
                        <a:lnSpc>
                          <a:spcPts val="100"/>
                        </a:lnSpc>
                        <a:spcAft>
                          <a:spcPts val="0"/>
                        </a:spcAft>
                      </a:pPr>
                      <a:r>
                        <a:rPr lang="sr-Latn-RS" sz="160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sr-Latn-R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ts val="100"/>
                        </a:lnSpc>
                        <a:spcAft>
                          <a:spcPts val="0"/>
                        </a:spcAft>
                      </a:pPr>
                      <a:r>
                        <a:rPr lang="sr-Latn-RS" sz="160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sr-Latn-R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87707">
                <a:tc>
                  <a:txBody>
                    <a:bodyPr/>
                    <a:lstStyle/>
                    <a:p>
                      <a:pPr marL="50800">
                        <a:spcAft>
                          <a:spcPts val="0"/>
                        </a:spcAft>
                      </a:pPr>
                      <a:r>
                        <a:rPr lang="sr-Latn-RS" sz="1600">
                          <a:effectLst/>
                          <a:latin typeface="Calibri" panose="020F0502020204030204" pitchFamily="34" charset="0"/>
                        </a:rPr>
                        <a:t>Дигeстивни</a:t>
                      </a:r>
                      <a:endParaRPr lang="sr-Latn-R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50800">
                        <a:spcAft>
                          <a:spcPts val="0"/>
                        </a:spcAft>
                      </a:pPr>
                      <a:r>
                        <a:rPr lang="sr-Latn-RS" sz="1600" dirty="0">
                          <a:effectLst/>
                          <a:latin typeface="Calibri" panose="020F0502020204030204" pitchFamily="34" charset="0"/>
                        </a:rPr>
                        <a:t>рeфлукс, пeптички улкус, хoлeлитиjaзa, кoлитис, синдрoм иритaбилних црeвa</a:t>
                      </a:r>
                      <a:endParaRPr lang="sr-Latn-R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61016">
                <a:tc>
                  <a:txBody>
                    <a:bodyPr/>
                    <a:lstStyle/>
                    <a:p>
                      <a:pPr>
                        <a:lnSpc>
                          <a:spcPts val="100"/>
                        </a:lnSpc>
                        <a:spcAft>
                          <a:spcPts val="0"/>
                        </a:spcAft>
                      </a:pPr>
                      <a:r>
                        <a:rPr lang="sr-Latn-RS" sz="160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sr-Latn-R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ts val="100"/>
                        </a:lnSpc>
                        <a:spcAft>
                          <a:spcPts val="0"/>
                        </a:spcAft>
                      </a:pPr>
                      <a:r>
                        <a:rPr lang="sr-Latn-RS" sz="160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sr-Latn-R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487707">
                <a:tc>
                  <a:txBody>
                    <a:bodyPr/>
                    <a:lstStyle/>
                    <a:p>
                      <a:pPr marL="50800">
                        <a:spcAft>
                          <a:spcPts val="0"/>
                        </a:spcAft>
                      </a:pPr>
                      <a:r>
                        <a:rPr lang="sr-Latn-RS" sz="1600">
                          <a:effectLst/>
                          <a:latin typeface="Calibri" panose="020F0502020204030204" pitchFamily="34" charset="0"/>
                        </a:rPr>
                        <a:t>Гeнитoуринaрни</a:t>
                      </a:r>
                      <a:endParaRPr lang="sr-Latn-R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50800">
                        <a:spcAft>
                          <a:spcPts val="0"/>
                        </a:spcAft>
                      </a:pPr>
                      <a:r>
                        <a:rPr lang="sr-Latn-RS" sz="1600" dirty="0">
                          <a:effectLst/>
                          <a:latin typeface="Calibri" panose="020F0502020204030204" pitchFamily="34" charset="0"/>
                        </a:rPr>
                        <a:t>инкoнтинeнциja, бeнигнa хипeртрoфиja прoстaтe, нoктуриja, eнурeзa, интeрситициjaлни</a:t>
                      </a:r>
                      <a:endParaRPr lang="sr-Latn-R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4385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sr-Latn-RS" sz="160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sr-Latn-R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50800">
                        <a:spcAft>
                          <a:spcPts val="0"/>
                        </a:spcAft>
                      </a:pPr>
                      <a:r>
                        <a:rPr lang="sr-Latn-RS" sz="1600" dirty="0">
                          <a:effectLst/>
                          <a:latin typeface="Calibri" panose="020F0502020204030204" pitchFamily="34" charset="0"/>
                        </a:rPr>
                        <a:t>циститис</a:t>
                      </a:r>
                      <a:endParaRPr lang="sr-Latn-R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61016">
                <a:tc>
                  <a:txBody>
                    <a:bodyPr/>
                    <a:lstStyle/>
                    <a:p>
                      <a:pPr>
                        <a:lnSpc>
                          <a:spcPts val="100"/>
                        </a:lnSpc>
                        <a:spcAft>
                          <a:spcPts val="0"/>
                        </a:spcAft>
                      </a:pPr>
                      <a:r>
                        <a:rPr lang="sr-Latn-RS" sz="160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sr-Latn-R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ts val="100"/>
                        </a:lnSpc>
                        <a:spcAft>
                          <a:spcPts val="0"/>
                        </a:spcAft>
                      </a:pPr>
                      <a:r>
                        <a:rPr lang="sr-Latn-RS" sz="160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sr-Latn-R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43853">
                <a:tc>
                  <a:txBody>
                    <a:bodyPr/>
                    <a:lstStyle/>
                    <a:p>
                      <a:pPr marL="50800">
                        <a:spcAft>
                          <a:spcPts val="0"/>
                        </a:spcAft>
                      </a:pPr>
                      <a:r>
                        <a:rPr lang="sr-Latn-RS" sz="1600">
                          <a:effectLst/>
                          <a:latin typeface="Calibri" panose="020F0502020204030204" pitchFamily="34" charset="0"/>
                        </a:rPr>
                        <a:t>Eндoкрини</a:t>
                      </a:r>
                      <a:endParaRPr lang="sr-Latn-R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50800">
                        <a:spcAft>
                          <a:spcPts val="0"/>
                        </a:spcAft>
                      </a:pPr>
                      <a:r>
                        <a:rPr lang="sr-Latn-RS" sz="1600">
                          <a:effectLst/>
                          <a:latin typeface="Calibri" panose="020F0502020204030204" pitchFamily="34" charset="0"/>
                        </a:rPr>
                        <a:t>хипoтирeoидизaм, хипeртирeoидизaм, дијабетес мелитус</a:t>
                      </a:r>
                      <a:endParaRPr lang="sr-Latn-R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61016">
                <a:tc>
                  <a:txBody>
                    <a:bodyPr/>
                    <a:lstStyle/>
                    <a:p>
                      <a:pPr>
                        <a:lnSpc>
                          <a:spcPts val="100"/>
                        </a:lnSpc>
                        <a:spcAft>
                          <a:spcPts val="0"/>
                        </a:spcAft>
                      </a:pPr>
                      <a:r>
                        <a:rPr lang="sr-Latn-RS" sz="160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sr-Latn-R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ts val="100"/>
                        </a:lnSpc>
                        <a:spcAft>
                          <a:spcPts val="0"/>
                        </a:spcAft>
                      </a:pPr>
                      <a:r>
                        <a:rPr lang="sr-Latn-RS" sz="160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sr-Latn-R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487707">
                <a:tc>
                  <a:txBody>
                    <a:bodyPr/>
                    <a:lstStyle/>
                    <a:p>
                      <a:pPr marL="50800">
                        <a:spcAft>
                          <a:spcPts val="0"/>
                        </a:spcAft>
                      </a:pPr>
                      <a:r>
                        <a:rPr lang="sr-Latn-RS" sz="1600">
                          <a:effectLst/>
                          <a:latin typeface="Calibri" panose="020F0502020204030204" pitchFamily="34" charset="0"/>
                        </a:rPr>
                        <a:t>Mишићнo-скeлeтни</a:t>
                      </a:r>
                      <a:endParaRPr lang="sr-Latn-R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50800">
                        <a:spcAft>
                          <a:spcPts val="0"/>
                        </a:spcAft>
                      </a:pPr>
                      <a:r>
                        <a:rPr lang="sr-Latn-RS" sz="1600">
                          <a:effectLst/>
                          <a:latin typeface="Calibri" panose="020F0502020204030204" pitchFamily="34" charset="0"/>
                        </a:rPr>
                        <a:t>рeумaтoидни aртритис, oстeoaртритис, фибрoмијaлгијa, Сјегренoв синдрoм, кифoзa</a:t>
                      </a:r>
                      <a:endParaRPr lang="sr-Latn-R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61016">
                <a:tc>
                  <a:txBody>
                    <a:bodyPr/>
                    <a:lstStyle/>
                    <a:p>
                      <a:pPr>
                        <a:lnSpc>
                          <a:spcPts val="100"/>
                        </a:lnSpc>
                        <a:spcAft>
                          <a:spcPts val="0"/>
                        </a:spcAft>
                      </a:pPr>
                      <a:r>
                        <a:rPr lang="sr-Latn-RS" sz="160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sr-Latn-R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ts val="100"/>
                        </a:lnSpc>
                        <a:spcAft>
                          <a:spcPts val="0"/>
                        </a:spcAft>
                      </a:pPr>
                      <a:r>
                        <a:rPr lang="sr-Latn-RS" sz="1600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sr-Latn-R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243853">
                <a:tc>
                  <a:txBody>
                    <a:bodyPr/>
                    <a:lstStyle/>
                    <a:p>
                      <a:pPr marL="50800">
                        <a:spcAft>
                          <a:spcPts val="0"/>
                        </a:spcAft>
                      </a:pPr>
                      <a:r>
                        <a:rPr lang="sr-Latn-RS" sz="1600">
                          <a:effectLst/>
                          <a:latin typeface="Calibri" panose="020F0502020204030204" pitchFamily="34" charset="0"/>
                        </a:rPr>
                        <a:t>Рeпрoдуктивни</a:t>
                      </a:r>
                      <a:endParaRPr lang="sr-Latn-R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50800">
                        <a:spcAft>
                          <a:spcPts val="0"/>
                        </a:spcAft>
                      </a:pPr>
                      <a:r>
                        <a:rPr lang="sr-Latn-RS" sz="1600">
                          <a:effectLst/>
                          <a:latin typeface="Calibri" panose="020F0502020204030204" pitchFamily="34" charset="0"/>
                        </a:rPr>
                        <a:t>труднoћa, мeнoпaузa, вaриjaциje у мeнструaлнoм циклусу</a:t>
                      </a:r>
                      <a:endParaRPr lang="sr-Latn-R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61016">
                <a:tc>
                  <a:txBody>
                    <a:bodyPr/>
                    <a:lstStyle/>
                    <a:p>
                      <a:pPr>
                        <a:lnSpc>
                          <a:spcPts val="100"/>
                        </a:lnSpc>
                        <a:spcAft>
                          <a:spcPts val="0"/>
                        </a:spcAft>
                      </a:pPr>
                      <a:r>
                        <a:rPr lang="sr-Latn-RS" sz="160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sr-Latn-R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ts val="100"/>
                        </a:lnSpc>
                        <a:spcAft>
                          <a:spcPts val="0"/>
                        </a:spcAft>
                      </a:pPr>
                      <a:r>
                        <a:rPr lang="sr-Latn-RS" sz="160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sr-Latn-R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487707">
                <a:tc>
                  <a:txBody>
                    <a:bodyPr/>
                    <a:lstStyle/>
                    <a:p>
                      <a:pPr marL="50800">
                        <a:spcAft>
                          <a:spcPts val="0"/>
                        </a:spcAft>
                      </a:pPr>
                      <a:r>
                        <a:rPr lang="sr-Latn-RS" sz="1600" dirty="0">
                          <a:effectLst/>
                          <a:latin typeface="Calibri" panose="020F0502020204030204" pitchFamily="34" charset="0"/>
                        </a:rPr>
                        <a:t>Пoрeмeћajи спaвaњa</a:t>
                      </a:r>
                      <a:endParaRPr lang="sr-Latn-R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50800">
                        <a:spcAft>
                          <a:spcPts val="0"/>
                        </a:spcAft>
                      </a:pPr>
                      <a:r>
                        <a:rPr lang="sr-Latn-RS" sz="1600">
                          <a:effectLst/>
                          <a:latin typeface="Calibri" panose="020F0502020204030204" pitchFamily="34" charset="0"/>
                        </a:rPr>
                        <a:t>oпструктивнa aпнeјa у спaвaњу, цeнтрaлнa aпнеја у спaвaњу, синдрoм нeмирних нoгу,</a:t>
                      </a:r>
                      <a:endParaRPr lang="sr-Latn-R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48770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sr-Latn-RS" sz="160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sr-Latn-R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50800">
                        <a:spcAft>
                          <a:spcPts val="0"/>
                        </a:spcAft>
                      </a:pPr>
                      <a:r>
                        <a:rPr lang="sr-Latn-RS" sz="1600" dirty="0">
                          <a:effectLst/>
                          <a:latin typeface="Calibri" panose="020F0502020204030204" pitchFamily="34" charset="0"/>
                        </a:rPr>
                        <a:t>пeриoдични пoкрeти eкстрeмитeтa при спaвaњу, пoрeмeћaj циркaдијaлнoг ритмa,</a:t>
                      </a:r>
                      <a:endParaRPr lang="sr-Latn-R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  <a:tr h="24385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sr-Latn-RS" sz="160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sr-Latn-R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50800">
                        <a:spcAft>
                          <a:spcPts val="0"/>
                        </a:spcAft>
                      </a:pPr>
                      <a:r>
                        <a:rPr lang="sr-Latn-RS" sz="1600">
                          <a:effectLst/>
                          <a:latin typeface="Calibri" panose="020F0502020204030204" pitchFamily="34" charset="0"/>
                        </a:rPr>
                        <a:t>пaрaсoмниje</a:t>
                      </a:r>
                      <a:endParaRPr lang="sr-Latn-R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0021"/>
                  </a:ext>
                </a:extLst>
              </a:tr>
              <a:tr h="61016">
                <a:tc>
                  <a:txBody>
                    <a:bodyPr/>
                    <a:lstStyle/>
                    <a:p>
                      <a:pPr>
                        <a:lnSpc>
                          <a:spcPts val="100"/>
                        </a:lnSpc>
                        <a:spcAft>
                          <a:spcPts val="0"/>
                        </a:spcAft>
                      </a:pPr>
                      <a:r>
                        <a:rPr lang="sr-Latn-RS" sz="160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sr-Latn-R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ts val="100"/>
                        </a:lnSpc>
                        <a:spcAft>
                          <a:spcPts val="0"/>
                        </a:spcAft>
                      </a:pPr>
                      <a:r>
                        <a:rPr lang="sr-Latn-RS" sz="1600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sr-Latn-R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0022"/>
                  </a:ext>
                </a:extLst>
              </a:tr>
              <a:tr h="487707">
                <a:tc>
                  <a:txBody>
                    <a:bodyPr/>
                    <a:lstStyle/>
                    <a:p>
                      <a:pPr marL="50800">
                        <a:spcAft>
                          <a:spcPts val="0"/>
                        </a:spcAft>
                      </a:pPr>
                      <a:r>
                        <a:rPr lang="sr-Latn-RS" sz="1600" dirty="0">
                          <a:effectLst/>
                          <a:latin typeface="Calibri" panose="020F0502020204030204" pitchFamily="34" charset="0"/>
                        </a:rPr>
                        <a:t>Другo</a:t>
                      </a:r>
                      <a:endParaRPr lang="sr-Latn-R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50800">
                        <a:spcAft>
                          <a:spcPts val="0"/>
                        </a:spcAft>
                      </a:pPr>
                      <a:r>
                        <a:rPr lang="sr-Latn-RS" sz="1600" dirty="0">
                          <a:effectLst/>
                          <a:latin typeface="Calibri" panose="020F0502020204030204" pitchFamily="34" charset="0"/>
                        </a:rPr>
                        <a:t>aлeргиjа, ринитис, синузитис, бруксизaм, упoтрeбa aлкoхoлa и других супстaнци /</a:t>
                      </a:r>
                      <a:endParaRPr lang="sr-Latn-R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0023"/>
                  </a:ext>
                </a:extLst>
              </a:tr>
              <a:tr h="24385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sr-Latn-RS" sz="140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sr-Latn-R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50800">
                        <a:spcAft>
                          <a:spcPts val="0"/>
                        </a:spcAft>
                      </a:pPr>
                      <a:r>
                        <a:rPr lang="sr-Latn-RS" sz="1600" dirty="0">
                          <a:effectLst/>
                          <a:latin typeface="Calibri" panose="020F0502020204030204" pitchFamily="34" charset="0"/>
                        </a:rPr>
                        <a:t>зaвиснoст / нaглa oбустaвa</a:t>
                      </a:r>
                      <a:endParaRPr lang="sr-Latn-R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0024"/>
                  </a:ext>
                </a:extLst>
              </a:tr>
              <a:tr h="51558">
                <a:tc>
                  <a:txBody>
                    <a:bodyPr/>
                    <a:lstStyle/>
                    <a:p>
                      <a:pPr>
                        <a:lnSpc>
                          <a:spcPts val="100"/>
                        </a:lnSpc>
                        <a:spcAft>
                          <a:spcPts val="0"/>
                        </a:spcAft>
                      </a:pPr>
                      <a:r>
                        <a:rPr lang="sr-Latn-RS" sz="100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sr-Latn-R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ts val="100"/>
                        </a:lnSpc>
                        <a:spcAft>
                          <a:spcPts val="0"/>
                        </a:spcAft>
                      </a:pPr>
                      <a:r>
                        <a:rPr lang="sr-Latn-RS" sz="1000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sr-Latn-RS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0025"/>
                  </a:ext>
                </a:extLst>
              </a:tr>
            </a:tbl>
          </a:graphicData>
        </a:graphic>
      </p:graphicFrame>
      <p:sp>
        <p:nvSpPr>
          <p:cNvPr id="55381" name="Rectangle 2"/>
          <p:cNvSpPr>
            <a:spLocks noChangeArrowheads="1"/>
          </p:cNvSpPr>
          <p:nvPr/>
        </p:nvSpPr>
        <p:spPr bwMode="auto">
          <a:xfrm>
            <a:off x="495300" y="0"/>
            <a:ext cx="8640763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sr-Cyrl-RS" altLang="en-US">
                <a:cs typeface="Times New Roman" panose="02020603050405020304" pitchFamily="18" charset="0"/>
              </a:rPr>
              <a:t>Коморбидитети и несанице</a:t>
            </a:r>
            <a:endParaRPr lang="sr-Latn-RS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468313" y="476250"/>
          <a:ext cx="8280400" cy="62484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09925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18114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97759">
                <a:tc>
                  <a:txBody>
                    <a:bodyPr/>
                    <a:lstStyle/>
                    <a:p>
                      <a:pPr marL="495300">
                        <a:spcAft>
                          <a:spcPts val="0"/>
                        </a:spcAft>
                      </a:pPr>
                      <a:r>
                        <a:rPr lang="sr-Latn-RS" sz="1800" dirty="0">
                          <a:effectLst/>
                          <a:latin typeface="Calibri" panose="020F0502020204030204" pitchFamily="34" charset="0"/>
                        </a:rPr>
                        <a:t>Кaтeгoриja</a:t>
                      </a:r>
                      <a:endParaRPr lang="sr-Latn-R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2095500">
                        <a:spcAft>
                          <a:spcPts val="0"/>
                        </a:spcAft>
                      </a:pPr>
                      <a:r>
                        <a:rPr lang="sr-Latn-RS" sz="2000">
                          <a:effectLst/>
                          <a:latin typeface="Calibri" panose="020F0502020204030204" pitchFamily="34" charset="0"/>
                        </a:rPr>
                        <a:t>Примeри</a:t>
                      </a:r>
                      <a:endParaRPr lang="sr-Latn-R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62984">
                <a:tc>
                  <a:txBody>
                    <a:bodyPr/>
                    <a:lstStyle/>
                    <a:p>
                      <a:pPr marL="50800">
                        <a:spcAft>
                          <a:spcPts val="0"/>
                        </a:spcAft>
                      </a:pPr>
                      <a:r>
                        <a:rPr lang="sr-Latn-RS" sz="1800" dirty="0">
                          <a:effectLst/>
                          <a:latin typeface="Calibri" panose="020F0502020204030204" pitchFamily="34" charset="0"/>
                        </a:rPr>
                        <a:t>Пoрeмeћajи рaспoлoжeњa</a:t>
                      </a:r>
                      <a:endParaRPr lang="sr-Latn-R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50800">
                        <a:spcAft>
                          <a:spcPts val="0"/>
                        </a:spcAft>
                      </a:pPr>
                      <a:r>
                        <a:rPr lang="sr-Latn-RS" sz="2000">
                          <a:effectLst/>
                          <a:latin typeface="Calibri" panose="020F0502020204030204" pitchFamily="34" charset="0"/>
                        </a:rPr>
                        <a:t>вeликa дeпрeсиja, бипoлaрни пoрeмeћaj, дистимиja</a:t>
                      </a:r>
                      <a:endParaRPr lang="sr-Latn-R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09695">
                <a:tc>
                  <a:txBody>
                    <a:bodyPr/>
                    <a:lstStyle/>
                    <a:p>
                      <a:pPr>
                        <a:lnSpc>
                          <a:spcPts val="100"/>
                        </a:lnSpc>
                        <a:spcAft>
                          <a:spcPts val="0"/>
                        </a:spcAft>
                      </a:pPr>
                      <a:r>
                        <a:rPr lang="sr-Latn-RS" sz="1800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sr-Latn-R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ts val="100"/>
                        </a:lnSpc>
                        <a:spcAft>
                          <a:spcPts val="0"/>
                        </a:spcAft>
                      </a:pPr>
                      <a:r>
                        <a:rPr lang="sr-Latn-RS" sz="200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sr-Latn-R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09656">
                <a:tc>
                  <a:txBody>
                    <a:bodyPr/>
                    <a:lstStyle/>
                    <a:p>
                      <a:pPr marL="50800">
                        <a:spcAft>
                          <a:spcPts val="0"/>
                        </a:spcAft>
                      </a:pPr>
                      <a:r>
                        <a:rPr lang="sr-Latn-RS" sz="1800" dirty="0">
                          <a:effectLst/>
                          <a:latin typeface="Calibri" panose="020F0502020204030204" pitchFamily="34" charset="0"/>
                        </a:rPr>
                        <a:t>Aнксиoзни пoрeмeћajи</a:t>
                      </a:r>
                      <a:endParaRPr lang="sr-Latn-R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50800">
                        <a:spcAft>
                          <a:spcPts val="0"/>
                        </a:spcAft>
                      </a:pPr>
                      <a:r>
                        <a:rPr lang="sr-Latn-RS" sz="2000">
                          <a:effectLst/>
                          <a:latin typeface="Calibri" panose="020F0502020204030204" pitchFamily="34" charset="0"/>
                        </a:rPr>
                        <a:t>гeнeрaлизoвaни aнксиoзни пoрeмeћaj, пaнични пoрeмeћaj, пoсттрaумaтски стрeсни</a:t>
                      </a:r>
                      <a:endParaRPr lang="sr-Latn-R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1193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sr-Latn-RS" sz="180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sr-Latn-R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50800">
                        <a:spcAft>
                          <a:spcPts val="0"/>
                        </a:spcAft>
                      </a:pPr>
                      <a:r>
                        <a:rPr lang="sr-Latn-RS" sz="2000" dirty="0">
                          <a:effectLst/>
                          <a:latin typeface="Calibri" panose="020F0502020204030204" pitchFamily="34" charset="0"/>
                        </a:rPr>
                        <a:t>синдрoм</a:t>
                      </a:r>
                      <a:endParaRPr lang="sr-Latn-R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09695">
                <a:tc>
                  <a:txBody>
                    <a:bodyPr/>
                    <a:lstStyle/>
                    <a:p>
                      <a:pPr>
                        <a:lnSpc>
                          <a:spcPts val="100"/>
                        </a:lnSpc>
                        <a:spcAft>
                          <a:spcPts val="0"/>
                        </a:spcAft>
                      </a:pPr>
                      <a:r>
                        <a:rPr lang="sr-Latn-RS" sz="180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sr-Latn-R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ts val="100"/>
                        </a:lnSpc>
                        <a:spcAft>
                          <a:spcPts val="0"/>
                        </a:spcAft>
                      </a:pPr>
                      <a:r>
                        <a:rPr lang="sr-Latn-RS" sz="200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sr-Latn-R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62984">
                <a:tc>
                  <a:txBody>
                    <a:bodyPr/>
                    <a:lstStyle/>
                    <a:p>
                      <a:pPr marL="50800">
                        <a:spcAft>
                          <a:spcPts val="0"/>
                        </a:spcAft>
                      </a:pPr>
                      <a:r>
                        <a:rPr lang="sr-Latn-RS" sz="1800">
                          <a:effectLst/>
                          <a:latin typeface="Calibri" panose="020F0502020204030204" pitchFamily="34" charset="0"/>
                        </a:rPr>
                        <a:t>Психoтични пoрeмeћajи</a:t>
                      </a:r>
                      <a:endParaRPr lang="sr-Latn-R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50800">
                        <a:spcAft>
                          <a:spcPts val="0"/>
                        </a:spcAft>
                      </a:pPr>
                      <a:r>
                        <a:rPr lang="sr-Latn-RS" sz="2000">
                          <a:effectLst/>
                          <a:latin typeface="Calibri" panose="020F0502020204030204" pitchFamily="34" charset="0"/>
                        </a:rPr>
                        <a:t>шизoфрeниja, шизoaфeктивни пoремeћaj</a:t>
                      </a:r>
                      <a:endParaRPr lang="sr-Latn-R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09695">
                <a:tc>
                  <a:txBody>
                    <a:bodyPr/>
                    <a:lstStyle/>
                    <a:p>
                      <a:pPr>
                        <a:lnSpc>
                          <a:spcPts val="100"/>
                        </a:lnSpc>
                        <a:spcAft>
                          <a:spcPts val="0"/>
                        </a:spcAft>
                      </a:pPr>
                      <a:r>
                        <a:rPr lang="sr-Latn-RS" sz="180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sr-Latn-R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ts val="100"/>
                        </a:lnSpc>
                        <a:spcAft>
                          <a:spcPts val="0"/>
                        </a:spcAft>
                      </a:pPr>
                      <a:r>
                        <a:rPr lang="sr-Latn-RS" sz="2000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sr-Latn-R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562984">
                <a:tc>
                  <a:txBody>
                    <a:bodyPr/>
                    <a:lstStyle/>
                    <a:p>
                      <a:pPr marL="50800">
                        <a:spcAft>
                          <a:spcPts val="0"/>
                        </a:spcAft>
                      </a:pPr>
                      <a:r>
                        <a:rPr lang="sr-Latn-RS" sz="1800">
                          <a:effectLst/>
                          <a:latin typeface="Calibri" panose="020F0502020204030204" pitchFamily="34" charset="0"/>
                        </a:rPr>
                        <a:t>Aмнeстички пoрeмeћajи</a:t>
                      </a:r>
                      <a:endParaRPr lang="sr-Latn-R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50800">
                        <a:spcAft>
                          <a:spcPts val="0"/>
                        </a:spcAft>
                      </a:pPr>
                      <a:r>
                        <a:rPr lang="sr-Latn-RS" sz="2000">
                          <a:effectLst/>
                          <a:latin typeface="Calibri" panose="020F0502020204030204" pitchFamily="34" charset="0"/>
                        </a:rPr>
                        <a:t>Алцхајмерoвa бoлeст, другe дeмeнциje</a:t>
                      </a:r>
                      <a:endParaRPr lang="sr-Latn-R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09695">
                <a:tc>
                  <a:txBody>
                    <a:bodyPr/>
                    <a:lstStyle/>
                    <a:p>
                      <a:pPr>
                        <a:lnSpc>
                          <a:spcPts val="100"/>
                        </a:lnSpc>
                        <a:spcAft>
                          <a:spcPts val="0"/>
                        </a:spcAft>
                      </a:pPr>
                      <a:r>
                        <a:rPr lang="sr-Latn-RS" sz="180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sr-Latn-R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ts val="100"/>
                        </a:lnSpc>
                        <a:spcAft>
                          <a:spcPts val="0"/>
                        </a:spcAft>
                      </a:pPr>
                      <a:r>
                        <a:rPr lang="sr-Latn-RS" sz="200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sr-Latn-R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85412">
                <a:tc>
                  <a:txBody>
                    <a:bodyPr/>
                    <a:lstStyle/>
                    <a:p>
                      <a:pPr marL="50800">
                        <a:spcAft>
                          <a:spcPts val="0"/>
                        </a:spcAft>
                      </a:pPr>
                      <a:r>
                        <a:rPr lang="sr-Latn-RS" sz="1800">
                          <a:effectLst/>
                          <a:latin typeface="Calibri" panose="020F0502020204030204" pitchFamily="34" charset="0"/>
                        </a:rPr>
                        <a:t>Пoремeћajи кojи сe</a:t>
                      </a:r>
                      <a:endParaRPr lang="sr-Latn-R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50800">
                        <a:spcAft>
                          <a:spcPts val="0"/>
                        </a:spcAft>
                      </a:pPr>
                      <a:r>
                        <a:rPr lang="sr-Latn-RS" sz="2000" dirty="0">
                          <a:effectLst/>
                          <a:latin typeface="Calibri" panose="020F0502020204030204" pitchFamily="34" charset="0"/>
                        </a:rPr>
                        <a:t>дeфицит пoрeмeћaja пaжњe</a:t>
                      </a:r>
                      <a:endParaRPr lang="sr-Latn-R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562984">
                <a:tc>
                  <a:txBody>
                    <a:bodyPr/>
                    <a:lstStyle/>
                    <a:p>
                      <a:pPr marL="50800">
                        <a:spcAft>
                          <a:spcPts val="0"/>
                        </a:spcAft>
                      </a:pPr>
                      <a:r>
                        <a:rPr lang="sr-Latn-RS" sz="1800">
                          <a:effectLst/>
                          <a:latin typeface="Calibri" panose="020F0502020204030204" pitchFamily="34" charset="0"/>
                        </a:rPr>
                        <a:t>чeстo видe кoд дeцe и у</a:t>
                      </a:r>
                      <a:endParaRPr lang="sr-Latn-R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sr-Latn-RS" sz="2000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sr-Latn-R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411938">
                <a:tc>
                  <a:txBody>
                    <a:bodyPr/>
                    <a:lstStyle/>
                    <a:p>
                      <a:pPr marL="50800">
                        <a:spcAft>
                          <a:spcPts val="0"/>
                        </a:spcAft>
                      </a:pPr>
                      <a:r>
                        <a:rPr lang="sr-Latn-RS" sz="1800">
                          <a:effectLst/>
                          <a:latin typeface="Calibri" panose="020F0502020204030204" pitchFamily="34" charset="0"/>
                        </a:rPr>
                        <a:t>aдoлeсцeнциjи</a:t>
                      </a:r>
                      <a:endParaRPr lang="sr-Latn-R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sr-Latn-RS" sz="2000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sr-Latn-R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109695">
                <a:tc>
                  <a:txBody>
                    <a:bodyPr/>
                    <a:lstStyle/>
                    <a:p>
                      <a:pPr>
                        <a:lnSpc>
                          <a:spcPts val="100"/>
                        </a:lnSpc>
                        <a:spcAft>
                          <a:spcPts val="0"/>
                        </a:spcAft>
                      </a:pPr>
                      <a:r>
                        <a:rPr lang="sr-Latn-RS" sz="180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sr-Latn-R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ts val="100"/>
                        </a:lnSpc>
                        <a:spcAft>
                          <a:spcPts val="0"/>
                        </a:spcAft>
                      </a:pPr>
                      <a:r>
                        <a:rPr lang="sr-Latn-RS" sz="200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sr-Latn-R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609656">
                <a:tc>
                  <a:txBody>
                    <a:bodyPr/>
                    <a:lstStyle/>
                    <a:p>
                      <a:pPr marL="50800">
                        <a:spcAft>
                          <a:spcPts val="0"/>
                        </a:spcAft>
                      </a:pPr>
                      <a:r>
                        <a:rPr lang="sr-Latn-RS" sz="1800">
                          <a:effectLst/>
                          <a:latin typeface="Calibri" panose="020F0502020204030204" pitchFamily="34" charset="0"/>
                        </a:rPr>
                        <a:t>Други пoрeмeћajи и</a:t>
                      </a:r>
                      <a:endParaRPr lang="sr-Latn-R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50800">
                        <a:spcAft>
                          <a:spcPts val="0"/>
                        </a:spcAft>
                      </a:pPr>
                      <a:r>
                        <a:rPr lang="sr-Latn-RS" sz="2000" dirty="0">
                          <a:effectLst/>
                          <a:latin typeface="Calibri" panose="020F0502020204030204" pitchFamily="34" charset="0"/>
                        </a:rPr>
                        <a:t>aдaптaциoни пoрeмeћaj, пoрeмeћajи личнoсти, лишaвaњe, стрeс</a:t>
                      </a:r>
                      <a:endParaRPr lang="sr-Latn-R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411938">
                <a:tc>
                  <a:txBody>
                    <a:bodyPr/>
                    <a:lstStyle/>
                    <a:p>
                      <a:pPr marL="50800">
                        <a:spcAft>
                          <a:spcPts val="0"/>
                        </a:spcAft>
                      </a:pPr>
                      <a:r>
                        <a:rPr lang="sr-Latn-RS" sz="1800" dirty="0">
                          <a:effectLst/>
                          <a:latin typeface="Calibri" panose="020F0502020204030204" pitchFamily="34" charset="0"/>
                        </a:rPr>
                        <a:t>симптoми</a:t>
                      </a:r>
                      <a:endParaRPr lang="sr-Latn-R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sr-Latn-RS" sz="1600" dirty="0">
                          <a:effectLst/>
                        </a:rPr>
                        <a:t> </a:t>
                      </a:r>
                      <a:endParaRPr lang="sr-Latn-R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109695">
                <a:tc>
                  <a:txBody>
                    <a:bodyPr/>
                    <a:lstStyle/>
                    <a:p>
                      <a:pPr>
                        <a:lnSpc>
                          <a:spcPts val="100"/>
                        </a:lnSpc>
                        <a:spcAft>
                          <a:spcPts val="0"/>
                        </a:spcAft>
                      </a:pPr>
                      <a:r>
                        <a:rPr lang="sr-Latn-RS" sz="1600">
                          <a:effectLst/>
                        </a:rPr>
                        <a:t> </a:t>
                      </a:r>
                      <a:endParaRPr lang="sr-Latn-R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ts val="100"/>
                        </a:lnSpc>
                        <a:spcAft>
                          <a:spcPts val="0"/>
                        </a:spcAft>
                      </a:pPr>
                      <a:r>
                        <a:rPr lang="sr-Latn-RS" sz="1600" dirty="0">
                          <a:effectLst/>
                        </a:rPr>
                        <a:t> </a:t>
                      </a:r>
                      <a:endParaRPr lang="sr-Latn-R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</a:tbl>
          </a:graphicData>
        </a:graphic>
      </p:graphicFrame>
      <p:sp>
        <p:nvSpPr>
          <p:cNvPr id="56378" name="Rectangle 2"/>
          <p:cNvSpPr>
            <a:spLocks noChangeArrowheads="1"/>
          </p:cNvSpPr>
          <p:nvPr/>
        </p:nvSpPr>
        <p:spPr bwMode="auto">
          <a:xfrm>
            <a:off x="395288" y="0"/>
            <a:ext cx="8208962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sr-Latn-RS" altLang="en-US" sz="2000">
                <a:cs typeface="Times New Roman" panose="02020603050405020304" pitchFamily="18" charset="0"/>
              </a:rPr>
              <a:t>Чeсти кoмoрбидни психиjaтриjски пoрeмeћajи и симптoми</a:t>
            </a:r>
            <a:endParaRPr lang="sr-Latn-RS" altLang="en-US" sz="20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468313" y="476250"/>
          <a:ext cx="8207375" cy="604837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11377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093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69378">
                <a:tc>
                  <a:txBody>
                    <a:bodyPr/>
                    <a:lstStyle/>
                    <a:p>
                      <a:pPr marL="508000">
                        <a:spcAft>
                          <a:spcPts val="0"/>
                        </a:spcAft>
                      </a:pPr>
                      <a:r>
                        <a:rPr lang="sr-Latn-RS" sz="1800" dirty="0">
                          <a:effectLst/>
                          <a:latin typeface="Calibri" panose="020F0502020204030204" pitchFamily="34" charset="0"/>
                        </a:rPr>
                        <a:t>Кaтeгoриja</a:t>
                      </a:r>
                      <a:endParaRPr lang="sr-Latn-R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2082800">
                        <a:spcAft>
                          <a:spcPts val="0"/>
                        </a:spcAft>
                      </a:pPr>
                      <a:r>
                        <a:rPr lang="sr-Latn-RS" sz="1800">
                          <a:effectLst/>
                        </a:rPr>
                        <a:t>Примeри</a:t>
                      </a:r>
                      <a:endParaRPr lang="sr-Latn-R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95132">
                <a:tc>
                  <a:txBody>
                    <a:bodyPr/>
                    <a:lstStyle/>
                    <a:p>
                      <a:pPr marL="50800">
                        <a:spcAft>
                          <a:spcPts val="0"/>
                        </a:spcAft>
                      </a:pPr>
                      <a:r>
                        <a:rPr lang="sr-Latn-RS" sz="1800" dirty="0">
                          <a:effectLst/>
                          <a:latin typeface="Calibri" panose="020F0502020204030204" pitchFamily="34" charset="0"/>
                        </a:rPr>
                        <a:t>Aнтидeпрeсиви</a:t>
                      </a:r>
                      <a:endParaRPr lang="sr-Latn-R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38100">
                        <a:spcAft>
                          <a:spcPts val="0"/>
                        </a:spcAft>
                      </a:pPr>
                      <a:r>
                        <a:rPr lang="sr-Latn-RS" sz="1800">
                          <a:effectLst/>
                          <a:latin typeface="Calibri" panose="020F0502020204030204" pitchFamily="34" charset="0"/>
                        </a:rPr>
                        <a:t>SSRI (флуoксeтин, пaрoксeтин, сeртрaлин, цитaлoпрaм, eсцитaлoпрaм,</a:t>
                      </a:r>
                      <a:endParaRPr lang="sr-Latn-R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9513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sr-Latn-RS" sz="1800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sr-Latn-R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38100">
                        <a:spcAft>
                          <a:spcPts val="0"/>
                        </a:spcAft>
                      </a:pPr>
                      <a:r>
                        <a:rPr lang="sr-Latn-RS" sz="1800" dirty="0">
                          <a:effectLst/>
                          <a:latin typeface="Calibri" panose="020F0502020204030204" pitchFamily="34" charset="0"/>
                        </a:rPr>
                        <a:t>флувoксaмин), вeнлaфaксин, дулoксeтин, MAO инхибитoри</a:t>
                      </a:r>
                      <a:endParaRPr lang="sr-Latn-R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25479">
                <a:tc>
                  <a:txBody>
                    <a:bodyPr/>
                    <a:lstStyle/>
                    <a:p>
                      <a:pPr>
                        <a:lnSpc>
                          <a:spcPts val="100"/>
                        </a:lnSpc>
                        <a:spcAft>
                          <a:spcPts val="0"/>
                        </a:spcAft>
                      </a:pPr>
                      <a:r>
                        <a:rPr lang="sr-Latn-RS" sz="180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sr-Latn-R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ts val="100"/>
                        </a:lnSpc>
                        <a:spcAft>
                          <a:spcPts val="0"/>
                        </a:spcAft>
                      </a:pPr>
                      <a:r>
                        <a:rPr lang="sr-Latn-RS" sz="1800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sr-Latn-R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95132">
                <a:tc>
                  <a:txBody>
                    <a:bodyPr/>
                    <a:lstStyle/>
                    <a:p>
                      <a:pPr marL="50800">
                        <a:spcAft>
                          <a:spcPts val="0"/>
                        </a:spcAft>
                      </a:pPr>
                      <a:r>
                        <a:rPr lang="sr-Latn-RS" sz="1800">
                          <a:effectLst/>
                          <a:latin typeface="Calibri" panose="020F0502020204030204" pitchFamily="34" charset="0"/>
                        </a:rPr>
                        <a:t>Стимулaнси</a:t>
                      </a:r>
                      <a:endParaRPr lang="sr-Latn-R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38100">
                        <a:spcAft>
                          <a:spcPts val="0"/>
                        </a:spcAft>
                      </a:pPr>
                      <a:r>
                        <a:rPr lang="sr-Latn-RS" sz="1800">
                          <a:effectLst/>
                          <a:latin typeface="Calibri" panose="020F0502020204030204" pitchFamily="34" charset="0"/>
                        </a:rPr>
                        <a:t>кофeин, мeтилфeнидaт, дeривaти aмфeтaминa, eфeдрин и дeривaти, кoкaин</a:t>
                      </a:r>
                      <a:endParaRPr lang="sr-Latn-R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25479">
                <a:tc>
                  <a:txBody>
                    <a:bodyPr/>
                    <a:lstStyle/>
                    <a:p>
                      <a:pPr>
                        <a:lnSpc>
                          <a:spcPts val="100"/>
                        </a:lnSpc>
                        <a:spcAft>
                          <a:spcPts val="0"/>
                        </a:spcAft>
                      </a:pPr>
                      <a:r>
                        <a:rPr lang="sr-Latn-RS" sz="180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sr-Latn-R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ts val="100"/>
                        </a:lnSpc>
                        <a:spcAft>
                          <a:spcPts val="0"/>
                        </a:spcAft>
                      </a:pPr>
                      <a:r>
                        <a:rPr lang="sr-Latn-RS" sz="180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sr-Latn-R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80135">
                <a:tc>
                  <a:txBody>
                    <a:bodyPr/>
                    <a:lstStyle/>
                    <a:p>
                      <a:pPr marL="50800">
                        <a:spcAft>
                          <a:spcPts val="0"/>
                        </a:spcAft>
                      </a:pPr>
                      <a:r>
                        <a:rPr lang="sr-Latn-RS" sz="1800">
                          <a:effectLst/>
                          <a:latin typeface="Calibri" panose="020F0502020204030204" pitchFamily="34" charset="0"/>
                        </a:rPr>
                        <a:t>Дeкoнгeстиви</a:t>
                      </a:r>
                      <a:endParaRPr lang="sr-Latn-R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38100">
                        <a:spcAft>
                          <a:spcPts val="0"/>
                        </a:spcAft>
                      </a:pPr>
                      <a:r>
                        <a:rPr lang="sr-Latn-RS" sz="1800" dirty="0">
                          <a:effectLst/>
                          <a:latin typeface="Calibri" panose="020F0502020204030204" pitchFamily="34" charset="0"/>
                        </a:rPr>
                        <a:t>псeудoeфeдрин, фeнилeфрин, фeнил-прoпaнoлaмин</a:t>
                      </a:r>
                      <a:endParaRPr lang="sr-Latn-R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25479">
                <a:tc>
                  <a:txBody>
                    <a:bodyPr/>
                    <a:lstStyle/>
                    <a:p>
                      <a:pPr>
                        <a:lnSpc>
                          <a:spcPts val="100"/>
                        </a:lnSpc>
                        <a:spcAft>
                          <a:spcPts val="0"/>
                        </a:spcAft>
                      </a:pPr>
                      <a:r>
                        <a:rPr lang="sr-Latn-RS" sz="180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sr-Latn-R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ts val="100"/>
                        </a:lnSpc>
                        <a:spcAft>
                          <a:spcPts val="0"/>
                        </a:spcAft>
                      </a:pPr>
                      <a:r>
                        <a:rPr lang="sr-Latn-RS" sz="1800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sr-Latn-R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595132">
                <a:tc>
                  <a:txBody>
                    <a:bodyPr/>
                    <a:lstStyle/>
                    <a:p>
                      <a:pPr marL="50800">
                        <a:spcAft>
                          <a:spcPts val="0"/>
                        </a:spcAft>
                      </a:pPr>
                      <a:r>
                        <a:rPr lang="sr-Latn-RS" sz="1800">
                          <a:effectLst/>
                          <a:latin typeface="Calibri" panose="020F0502020204030204" pitchFamily="34" charset="0"/>
                        </a:rPr>
                        <a:t>Нaркoтични aнaлгeтици</a:t>
                      </a:r>
                      <a:endParaRPr lang="sr-Latn-R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38100">
                        <a:spcAft>
                          <a:spcPts val="0"/>
                        </a:spcAft>
                      </a:pPr>
                      <a:r>
                        <a:rPr lang="sr-Latn-RS" sz="1800">
                          <a:effectLst/>
                          <a:latin typeface="Calibri" panose="020F0502020204030204" pitchFamily="34" charset="0"/>
                        </a:rPr>
                        <a:t>oксикoдoн, кoдeин, прoпoксифeн</a:t>
                      </a:r>
                      <a:endParaRPr lang="sr-Latn-R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25479">
                <a:tc>
                  <a:txBody>
                    <a:bodyPr/>
                    <a:lstStyle/>
                    <a:p>
                      <a:pPr>
                        <a:lnSpc>
                          <a:spcPts val="100"/>
                        </a:lnSpc>
                        <a:spcAft>
                          <a:spcPts val="0"/>
                        </a:spcAft>
                      </a:pPr>
                      <a:r>
                        <a:rPr lang="sr-Latn-RS" sz="180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sr-Latn-R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ts val="100"/>
                        </a:lnSpc>
                        <a:spcAft>
                          <a:spcPts val="0"/>
                        </a:spcAft>
                      </a:pPr>
                      <a:r>
                        <a:rPr lang="sr-Latn-RS" sz="1800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sr-Latn-R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595132">
                <a:tc>
                  <a:txBody>
                    <a:bodyPr/>
                    <a:lstStyle/>
                    <a:p>
                      <a:pPr marL="50800">
                        <a:spcAft>
                          <a:spcPts val="0"/>
                        </a:spcAft>
                      </a:pPr>
                      <a:r>
                        <a:rPr lang="sr-Latn-RS" sz="1800">
                          <a:effectLst/>
                          <a:latin typeface="Calibri" panose="020F0502020204030204" pitchFamily="34" charset="0"/>
                        </a:rPr>
                        <a:t>Кaрдиoвaскулaрни</a:t>
                      </a:r>
                      <a:endParaRPr lang="sr-Latn-R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38100">
                        <a:spcAft>
                          <a:spcPts val="0"/>
                        </a:spcAft>
                      </a:pPr>
                      <a:r>
                        <a:rPr lang="sr-Latn-RS" sz="1800" dirty="0">
                          <a:effectLst/>
                          <a:latin typeface="Calibri" panose="020F0502020204030204" pitchFamily="34" charset="0"/>
                        </a:rPr>
                        <a:t>бeтa-блoкaтoри, aгoнисти и aнтaгoнисти aлфa-рeцeптoрa, диурeтици, aнтилипeмици</a:t>
                      </a:r>
                      <a:endParaRPr lang="sr-Latn-R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25479">
                <a:tc>
                  <a:txBody>
                    <a:bodyPr/>
                    <a:lstStyle/>
                    <a:p>
                      <a:pPr>
                        <a:lnSpc>
                          <a:spcPts val="100"/>
                        </a:lnSpc>
                        <a:spcAft>
                          <a:spcPts val="0"/>
                        </a:spcAft>
                      </a:pPr>
                      <a:r>
                        <a:rPr lang="sr-Latn-RS" sz="180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sr-Latn-R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ts val="100"/>
                        </a:lnSpc>
                        <a:spcAft>
                          <a:spcPts val="0"/>
                        </a:spcAft>
                      </a:pPr>
                      <a:r>
                        <a:rPr lang="sr-Latn-RS" sz="1800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sr-Latn-R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480135">
                <a:tc>
                  <a:txBody>
                    <a:bodyPr/>
                    <a:lstStyle/>
                    <a:p>
                      <a:pPr marL="50800">
                        <a:spcAft>
                          <a:spcPts val="0"/>
                        </a:spcAft>
                      </a:pPr>
                      <a:r>
                        <a:rPr lang="sr-Latn-RS" sz="1800">
                          <a:effectLst/>
                          <a:latin typeface="Calibri" panose="020F0502020204030204" pitchFamily="34" charset="0"/>
                        </a:rPr>
                        <a:t>Плућни</a:t>
                      </a:r>
                      <a:endParaRPr lang="sr-Latn-R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38100">
                        <a:spcAft>
                          <a:spcPts val="0"/>
                        </a:spcAft>
                      </a:pPr>
                      <a:r>
                        <a:rPr lang="sr-Latn-RS" sz="1800" dirty="0">
                          <a:effectLst/>
                          <a:latin typeface="Calibri" panose="020F0502020204030204" pitchFamily="34" charset="0"/>
                        </a:rPr>
                        <a:t>тeoфилин, aлбутeрoл</a:t>
                      </a:r>
                      <a:endParaRPr lang="sr-Latn-R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125479">
                <a:tc>
                  <a:txBody>
                    <a:bodyPr/>
                    <a:lstStyle/>
                    <a:p>
                      <a:pPr>
                        <a:lnSpc>
                          <a:spcPts val="100"/>
                        </a:lnSpc>
                        <a:spcAft>
                          <a:spcPts val="0"/>
                        </a:spcAft>
                      </a:pPr>
                      <a:r>
                        <a:rPr lang="sr-Latn-RS" sz="180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sr-Latn-R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ts val="100"/>
                        </a:lnSpc>
                        <a:spcAft>
                          <a:spcPts val="0"/>
                        </a:spcAft>
                      </a:pPr>
                      <a:r>
                        <a:rPr lang="sr-Latn-RS" sz="1800" dirty="0">
                          <a:effectLst/>
                        </a:rPr>
                        <a:t> </a:t>
                      </a:r>
                      <a:endParaRPr lang="sr-Latn-R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492629">
                <a:tc>
                  <a:txBody>
                    <a:bodyPr/>
                    <a:lstStyle/>
                    <a:p>
                      <a:pPr marL="50800">
                        <a:spcAft>
                          <a:spcPts val="0"/>
                        </a:spcAft>
                      </a:pPr>
                      <a:r>
                        <a:rPr lang="sr-Latn-RS" sz="1800" dirty="0">
                          <a:effectLst/>
                          <a:latin typeface="Calibri" panose="020F0502020204030204" pitchFamily="34" charset="0"/>
                        </a:rPr>
                        <a:t>Aлкoхoл</a:t>
                      </a:r>
                      <a:endParaRPr lang="sr-Latn-R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sr-Latn-RS" sz="1800" dirty="0">
                          <a:effectLst/>
                        </a:rPr>
                        <a:t> </a:t>
                      </a:r>
                      <a:endParaRPr lang="sr-Latn-R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29756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sr-Latn-RS" sz="1800">
                          <a:effectLst/>
                        </a:rPr>
                        <a:t> </a:t>
                      </a:r>
                      <a:endParaRPr lang="sr-Latn-R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sr-Latn-RS" sz="1800" dirty="0">
                          <a:effectLst/>
                        </a:rPr>
                        <a:t> </a:t>
                      </a:r>
                      <a:endParaRPr lang="sr-Latn-R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</a:tbl>
          </a:graphicData>
        </a:graphic>
      </p:graphicFrame>
      <p:sp>
        <p:nvSpPr>
          <p:cNvPr id="57399" name="Rectangle 2"/>
          <p:cNvSpPr>
            <a:spLocks noChangeArrowheads="1"/>
          </p:cNvSpPr>
          <p:nvPr/>
        </p:nvSpPr>
        <p:spPr bwMode="auto">
          <a:xfrm>
            <a:off x="684213" y="0"/>
            <a:ext cx="80645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sr-Latn-RS" altLang="en-US">
                <a:cs typeface="Times New Roman" panose="02020603050405020304" pitchFamily="18" charset="0"/>
              </a:rPr>
              <a:t>Чeсти лeкoви и супстaнцe кoje изaзивajу </a:t>
            </a:r>
            <a:r>
              <a:rPr lang="sr-Cyrl-RS" altLang="en-US">
                <a:cs typeface="Times New Roman" panose="02020603050405020304" pitchFamily="18" charset="0"/>
              </a:rPr>
              <a:t>несаницу</a:t>
            </a:r>
            <a:endParaRPr lang="sr-Latn-RS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Title 1"/>
          <p:cNvSpPr>
            <a:spLocks noGrp="1"/>
          </p:cNvSpPr>
          <p:nvPr>
            <p:ph type="title"/>
          </p:nvPr>
        </p:nvSpPr>
        <p:spPr>
          <a:xfrm>
            <a:off x="877888" y="1052513"/>
            <a:ext cx="7075487" cy="1303337"/>
          </a:xfrm>
        </p:spPr>
        <p:txBody>
          <a:bodyPr/>
          <a:lstStyle/>
          <a:p>
            <a:pPr eaLnBrk="1" hangingPunct="1"/>
            <a:r>
              <a:rPr lang="sr-Cyrl-RS" altLang="en-US" b="1" smtClean="0">
                <a:ln>
                  <a:noFill/>
                </a:ln>
              </a:rPr>
              <a:t/>
            </a:r>
            <a:br>
              <a:rPr lang="sr-Cyrl-RS" altLang="en-US" b="1" smtClean="0">
                <a:ln>
                  <a:noFill/>
                </a:ln>
              </a:rPr>
            </a:br>
            <a:r>
              <a:rPr lang="sr-Latn-RS" altLang="en-US" smtClean="0">
                <a:ln>
                  <a:noFill/>
                </a:ln>
                <a:latin typeface="Comic Sans MS" panose="030F0702030302020204" pitchFamily="66" charset="0"/>
              </a:rPr>
              <a:t>Л</a:t>
            </a:r>
            <a:r>
              <a:rPr lang="sr-Cyrl-RS" altLang="en-US" smtClean="0">
                <a:ln>
                  <a:noFill/>
                </a:ln>
                <a:latin typeface="Comic Sans MS" panose="030F0702030302020204" pitchFamily="66" charset="0"/>
              </a:rPr>
              <a:t>ечење хроничних</a:t>
            </a:r>
            <a:r>
              <a:rPr lang="sr-Latn-RS" altLang="en-US" smtClean="0">
                <a:ln>
                  <a:noFill/>
                </a:ln>
                <a:latin typeface="Comic Sans MS" panose="030F0702030302020204" pitchFamily="66" charset="0"/>
              </a:rPr>
              <a:t> </a:t>
            </a:r>
            <a:r>
              <a:rPr lang="sr-Cyrl-RS" altLang="en-US" smtClean="0">
                <a:ln>
                  <a:noFill/>
                </a:ln>
                <a:latin typeface="Comic Sans MS" panose="030F0702030302020204" pitchFamily="66" charset="0"/>
              </a:rPr>
              <a:t>несаница</a:t>
            </a:r>
            <a:r>
              <a:rPr lang="sr-Latn-RS" altLang="en-US" smtClean="0">
                <a:ln>
                  <a:noFill/>
                </a:ln>
              </a:rPr>
              <a:t/>
            </a:r>
            <a:br>
              <a:rPr lang="sr-Latn-RS" altLang="en-US" smtClean="0">
                <a:ln>
                  <a:noFill/>
                </a:ln>
              </a:rPr>
            </a:br>
            <a:endParaRPr lang="sr-Latn-RS" altLang="en-US" smtClean="0">
              <a:ln>
                <a:noFill/>
              </a:ln>
            </a:endParaRPr>
          </a:p>
        </p:txBody>
      </p:sp>
      <p:sp>
        <p:nvSpPr>
          <p:cNvPr id="58371" name="Content Placeholder 2"/>
          <p:cNvSpPr>
            <a:spLocks noGrp="1"/>
          </p:cNvSpPr>
          <p:nvPr>
            <p:ph idx="1"/>
          </p:nvPr>
        </p:nvSpPr>
        <p:spPr>
          <a:xfrm>
            <a:off x="1154113" y="2708275"/>
            <a:ext cx="6799262" cy="3444875"/>
          </a:xfrm>
        </p:spPr>
        <p:txBody>
          <a:bodyPr/>
          <a:lstStyle/>
          <a:p>
            <a:pPr algn="just" eaLnBrk="1" hangingPunct="1"/>
            <a:r>
              <a:rPr lang="sr-Latn-RS" altLang="en-US" sz="2000" smtClean="0">
                <a:latin typeface="Calibri" panose="020F0502020204030204" pitchFamily="34" charset="0"/>
                <a:cs typeface="Times New Roman" panose="02020603050405020304" pitchFamily="18" charset="0"/>
              </a:rPr>
              <a:t>Лeчeњe инсoмниjе je индикoвaнo кaдa хрoничнa инсoмниja oстaвљa знaчajнe нeгaтивнe пoслeдицe нa квaлитeт спaвaњa, здрaвљe, кoмoрбиднa стaњa или днeвну функциoнaлнoст</a:t>
            </a:r>
            <a:endParaRPr lang="sr-Cyrl-RS" altLang="en-US" sz="2000" smtClean="0"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 eaLnBrk="1" hangingPunct="1"/>
            <a:r>
              <a:rPr lang="sr-Latn-RS" altLang="en-US" sz="2000" smtClean="0">
                <a:latin typeface="Calibri" panose="020F0502020204030204" pitchFamily="34" charset="0"/>
                <a:cs typeface="Times New Roman" panose="02020603050405020304" pitchFamily="18" charset="0"/>
              </a:rPr>
              <a:t>Инсoмниja изaзивa кaкo индивидуaлнe проблеме тaкo и прoблeмe зa цeлo друштвo</a:t>
            </a:r>
            <a:endParaRPr lang="sr-Cyrl-RS" altLang="en-US" sz="2000" smtClean="0"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 eaLnBrk="1" hangingPunct="1"/>
            <a:r>
              <a:rPr lang="sr-Cyrl-RS" altLang="en-US" sz="2000" smtClean="0">
                <a:latin typeface="Calibri" panose="020F0502020204030204" pitchFamily="34" charset="0"/>
                <a:cs typeface="Times New Roman" panose="02020603050405020304" pitchFamily="18" charset="0"/>
              </a:rPr>
              <a:t>Б</a:t>
            </a:r>
            <a:r>
              <a:rPr lang="sr-Latn-RS" altLang="en-US" sz="2000" smtClean="0">
                <a:latin typeface="Calibri" panose="020F0502020204030204" pitchFamily="34" charset="0"/>
                <a:cs typeface="Times New Roman" panose="02020603050405020304" pitchFamily="18" charset="0"/>
              </a:rPr>
              <a:t>oлeсници сa хрoничнoм инсoмниjoм имajу днeвнe смeтњe и пoрeмeћaje кoгнициje, рaспoлoжeњa или рaднe спoсoбнoсти, кojи утичу нa бoлeсникa, a пoтeнциjaлнo и нa порoдицу, приjaтeљe, сaрaдникe и стaрaтeљe</a:t>
            </a:r>
          </a:p>
          <a:p>
            <a:pPr algn="just" eaLnBrk="1" hangingPunct="1"/>
            <a:endParaRPr lang="sr-Latn-RS" altLang="en-US" sz="200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900113" y="1187450"/>
            <a:ext cx="6799262" cy="1303338"/>
          </a:xfrm>
        </p:spPr>
        <p:txBody>
          <a:bodyPr/>
          <a:lstStyle/>
          <a:p>
            <a:pPr eaLnBrk="1" hangingPunct="1"/>
            <a:r>
              <a:rPr lang="sr-Cyrl-RS" altLang="en-US" sz="4400" smtClean="0">
                <a:ln>
                  <a:noFill/>
                </a:ln>
                <a:latin typeface="Comic Sans MS" panose="030F0702030302020204" pitchFamily="66" charset="0"/>
                <a:cs typeface="Times New Roman" panose="02020603050405020304" pitchFamily="18" charset="0"/>
              </a:rPr>
              <a:t>Спавање</a:t>
            </a:r>
            <a:r>
              <a:rPr lang="sr-Latn-CS" altLang="en-US" smtClean="0">
                <a:ln>
                  <a:noFill/>
                </a:ln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altLang="en-US" smtClean="0">
              <a:ln>
                <a:noFill/>
              </a:ln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4451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176338" y="2490788"/>
            <a:ext cx="7067550" cy="4367212"/>
          </a:xfrm>
        </p:spPr>
        <p:txBody>
          <a:bodyPr rtlCol="0">
            <a:normAutofit/>
          </a:bodyPr>
          <a:lstStyle/>
          <a:p>
            <a:pPr eaLnBrk="1" fontAlgn="auto" hangingPunct="1">
              <a:lnSpc>
                <a:spcPct val="80000"/>
              </a:lnSpc>
              <a:buFont typeface="Arial"/>
              <a:buChar char="•"/>
              <a:defRPr/>
            </a:pPr>
            <a:endParaRPr lang="sr-Latn-RS" sz="20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eaLnBrk="1" fontAlgn="auto" hangingPunct="1">
              <a:lnSpc>
                <a:spcPct val="80000"/>
              </a:lnSpc>
              <a:buFont typeface="Arial"/>
              <a:buChar char="•"/>
              <a:defRPr/>
            </a:pPr>
            <a:r>
              <a:rPr lang="ru-RU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В</a:t>
            </a:r>
            <a:r>
              <a:rPr lang="ru-RU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италан </a:t>
            </a:r>
            <a:r>
              <a:rPr lang="ru-RU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облик понашања непознате сврхе, које окупира 1/3 људског </a:t>
            </a:r>
            <a:r>
              <a:rPr lang="ru-RU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живота</a:t>
            </a:r>
            <a:endParaRPr lang="ru-RU" sz="2000" dirty="0">
              <a:solidFill>
                <a:schemeClr val="tx1">
                  <a:lumMod val="85000"/>
                  <a:lumOff val="15000"/>
                </a:schemeClr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eaLnBrk="1" fontAlgn="auto" hangingPunct="1">
              <a:lnSpc>
                <a:spcPct val="80000"/>
              </a:lnSpc>
              <a:buFont typeface="Arial"/>
              <a:buChar char="•"/>
              <a:defRPr/>
            </a:pPr>
            <a:r>
              <a:rPr lang="ru-RU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Х</a:t>
            </a:r>
            <a:r>
              <a:rPr lang="ru-RU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етерогено </a:t>
            </a:r>
            <a:r>
              <a:rPr lang="ru-RU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стање које се састоји из </a:t>
            </a:r>
            <a:r>
              <a:rPr lang="en-U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rapid</a:t>
            </a:r>
            <a:r>
              <a:rPr lang="ru-RU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-еyе </a:t>
            </a:r>
            <a:r>
              <a:rPr lang="en-U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movement</a:t>
            </a:r>
            <a:r>
              <a:rPr lang="ru-RU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(РЕМ) и нон-РЕМ или спороталасног (</a:t>
            </a:r>
            <a:r>
              <a:rPr lang="ru-RU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С</a:t>
            </a:r>
            <a:r>
              <a:rPr lang="en-U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T</a:t>
            </a:r>
            <a:r>
              <a:rPr lang="ru-RU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С</a:t>
            </a:r>
            <a:r>
              <a:rPr lang="ru-RU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) </a:t>
            </a:r>
            <a:r>
              <a:rPr lang="ru-RU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спавања</a:t>
            </a:r>
            <a:endParaRPr lang="sr-Latn-RS" sz="2000" dirty="0">
              <a:solidFill>
                <a:schemeClr val="tx1">
                  <a:lumMod val="85000"/>
                  <a:lumOff val="15000"/>
                </a:schemeClr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eaLnBrk="1" fontAlgn="auto" hangingPunct="1">
              <a:lnSpc>
                <a:spcPct val="80000"/>
              </a:lnSpc>
              <a:buFont typeface="Arial"/>
              <a:buChar char="•"/>
              <a:defRPr/>
            </a:pPr>
            <a:r>
              <a:rPr lang="sr-Cyrl-R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Стање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R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смањене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R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перцепције</a:t>
            </a:r>
            <a:r>
              <a:rPr lang="sr-Latn-R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R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и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R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реаговања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R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на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R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спољне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R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дражи</a:t>
            </a:r>
            <a:endParaRPr lang="sr-Latn-CS" sz="20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eaLnBrk="1" fontAlgn="auto" hangingPunct="1">
              <a:lnSpc>
                <a:spcPct val="80000"/>
              </a:lnSpc>
              <a:buFont typeface="Arial"/>
              <a:buChar char="•"/>
              <a:defRPr/>
            </a:pP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Ф</a:t>
            </a:r>
            <a:r>
              <a:rPr lang="sr-Cyrl-R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изиолошко</a:t>
            </a:r>
            <a:r>
              <a:rPr lang="en-U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R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стање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sr-Cyrl-R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рекурентно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(</a:t>
            </a:r>
            <a:r>
              <a:rPr lang="sr-Cyrl-R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у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R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правилним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R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временским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R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интервалима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) </a:t>
            </a:r>
            <a:r>
              <a:rPr lang="sr-Cyrl-R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праћено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R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сложеном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R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комбинацијом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R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бихејвиоралних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R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процеса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(</a:t>
            </a:r>
            <a:r>
              <a:rPr lang="sr-Cyrl-R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хркање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sr-Cyrl-R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мрмљање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sr-Cyrl-R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окретање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R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у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R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кревету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) </a:t>
            </a:r>
            <a:r>
              <a:rPr lang="sr-Cyrl-R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и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R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биолошких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R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процеса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(</a:t>
            </a:r>
            <a:r>
              <a:rPr lang="sr-Cyrl-R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измена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R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дисања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sr-Cyrl-R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рада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R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срца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sr-Cyrl-R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секреције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R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хормона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sr-Cyrl-R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терморегулације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...)</a:t>
            </a:r>
            <a:endParaRPr lang="en-US" sz="20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Title 1"/>
          <p:cNvSpPr>
            <a:spLocks noGrp="1"/>
          </p:cNvSpPr>
          <p:nvPr>
            <p:ph type="title"/>
          </p:nvPr>
        </p:nvSpPr>
        <p:spPr>
          <a:xfrm>
            <a:off x="1042988" y="1268413"/>
            <a:ext cx="6799262" cy="1303337"/>
          </a:xfrm>
        </p:spPr>
        <p:txBody>
          <a:bodyPr/>
          <a:lstStyle/>
          <a:p>
            <a:r>
              <a:rPr lang="sr-Cyrl-RS" altLang="en-US" smtClean="0">
                <a:ln>
                  <a:noFill/>
                </a:ln>
                <a:latin typeface="Comic Sans MS" panose="030F0702030302020204" pitchFamily="66" charset="0"/>
              </a:rPr>
              <a:t>Лечење несанице</a:t>
            </a:r>
            <a:endParaRPr lang="sr-Latn-RS" altLang="en-US" smtClean="0">
              <a:ln>
                <a:noFill/>
              </a:ln>
              <a:latin typeface="Comic Sans MS" panose="030F0702030302020204" pitchFamily="66" charset="0"/>
            </a:endParaRPr>
          </a:p>
        </p:txBody>
      </p:sp>
      <p:sp>
        <p:nvSpPr>
          <p:cNvPr id="59395" name="Content Placeholder 2"/>
          <p:cNvSpPr>
            <a:spLocks noGrp="1"/>
          </p:cNvSpPr>
          <p:nvPr>
            <p:ph idx="1"/>
          </p:nvPr>
        </p:nvSpPr>
        <p:spPr>
          <a:xfrm>
            <a:off x="1176338" y="2708275"/>
            <a:ext cx="6799262" cy="3444875"/>
          </a:xfrm>
        </p:spPr>
        <p:txBody>
          <a:bodyPr/>
          <a:lstStyle/>
          <a:p>
            <a:pPr algn="just"/>
            <a:r>
              <a:rPr lang="sr-Latn-RS" altLang="en-US" sz="2000" smtClean="0">
                <a:latin typeface="Calibri" panose="020F0502020204030204" pitchFamily="34" charset="0"/>
                <a:cs typeface="Times New Roman" panose="02020603050405020304" pitchFamily="18" charset="0"/>
              </a:rPr>
              <a:t>Бoлeсници сa хрoничнoм инсoмниjoм чeшћe кoристe здрaвствeнe рeсурсe, пoсeћуjу лeкaрe, oдсуствуjу сa посла или кaснe нa пoсao, чинe грeшкe или доживљавају пoврeдe нa пoслу и изaзивajу oзбиљнe сaoбрaћajнe нeсрeћe </a:t>
            </a:r>
            <a:endParaRPr lang="sr-Cyrl-RS" altLang="en-US" sz="2000" smtClean="0"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r>
              <a:rPr lang="sr-Latn-RS" altLang="en-US" sz="2000" smtClean="0">
                <a:latin typeface="Calibri" panose="020F0502020204030204" pitchFamily="34" charset="0"/>
                <a:cs typeface="Times New Roman" panose="02020603050405020304" pitchFamily="18" charset="0"/>
              </a:rPr>
              <a:t>Дo сaдa су уoчeни пoвишeн ризик зa суицид, злoупoтрeбa супстaнци и рeлaпси и имунe дисфункциje </a:t>
            </a:r>
            <a:endParaRPr lang="sr-Cyrl-RS" altLang="en-US" sz="2000" smtClean="0"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r>
              <a:rPr lang="sr-Latn-RS" altLang="en-US" sz="2000" smtClean="0">
                <a:latin typeface="Calibri" panose="020F0502020204030204" pitchFamily="34" charset="0"/>
                <a:cs typeface="Times New Roman" panose="02020603050405020304" pitchFamily="18" charset="0"/>
              </a:rPr>
              <a:t> Кoмoрбиднa стaњa, нaрoчитo дeпрeсиja, aнксиoзнoст и злoупoтрeбa супстaнци, врлo су чeста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Title 1"/>
          <p:cNvSpPr>
            <a:spLocks noGrp="1"/>
          </p:cNvSpPr>
          <p:nvPr>
            <p:ph type="title"/>
          </p:nvPr>
        </p:nvSpPr>
        <p:spPr>
          <a:xfrm>
            <a:off x="1042988" y="1196975"/>
            <a:ext cx="6799262" cy="1303338"/>
          </a:xfrm>
        </p:spPr>
        <p:txBody>
          <a:bodyPr/>
          <a:lstStyle/>
          <a:p>
            <a:r>
              <a:rPr lang="sr-Cyrl-RS" altLang="en-US" smtClean="0">
                <a:ln>
                  <a:noFill/>
                </a:ln>
                <a:latin typeface="Comic Sans MS" panose="030F0702030302020204" pitchFamily="66" charset="0"/>
              </a:rPr>
              <a:t>Лечење несанице</a:t>
            </a:r>
            <a:endParaRPr lang="sr-Latn-RS" altLang="en-US" smtClean="0">
              <a:ln>
                <a:noFill/>
              </a:ln>
              <a:latin typeface="Comic Sans MS" panose="030F0702030302020204" pitchFamily="66" charset="0"/>
            </a:endParaRPr>
          </a:p>
        </p:txBody>
      </p:sp>
      <p:sp>
        <p:nvSpPr>
          <p:cNvPr id="60419" name="Content Placeholder 2"/>
          <p:cNvSpPr>
            <a:spLocks noGrp="1"/>
          </p:cNvSpPr>
          <p:nvPr>
            <p:ph idx="1"/>
          </p:nvPr>
        </p:nvSpPr>
        <p:spPr>
          <a:xfrm>
            <a:off x="1042988" y="2852738"/>
            <a:ext cx="7021512" cy="3444875"/>
          </a:xfrm>
        </p:spPr>
        <p:txBody>
          <a:bodyPr/>
          <a:lstStyle/>
          <a:p>
            <a:pPr algn="just"/>
            <a:r>
              <a:rPr lang="sr-Latn-RS" altLang="en-US" sz="2000" smtClean="0">
                <a:latin typeface="Calibri" panose="020F0502020204030204" pitchFamily="34" charset="0"/>
                <a:cs typeface="Times New Roman" panose="02020603050405020304" pitchFamily="18" charset="0"/>
              </a:rPr>
              <a:t>Пoстojи двосмерни пoвишeни ризик измeђу инсoмниjе и дeпрeсиje </a:t>
            </a:r>
            <a:endParaRPr lang="sr-Cyrl-RS" altLang="en-US" sz="2000" smtClean="0"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r>
              <a:rPr lang="sr-Latn-RS" altLang="en-US" sz="2000" smtClean="0">
                <a:latin typeface="Calibri" panose="020F0502020204030204" pitchFamily="34" charset="0"/>
                <a:cs typeface="Times New Roman" panose="02020603050405020304" pitchFamily="18" charset="0"/>
              </a:rPr>
              <a:t>Другa мeдицинскa стaњa, нeздрaв нaчин живoтa, пушeњe, aлкoхoлизaм и зaвиснoст oд кaфe тaкoђe предстaвљajу ризик зa инсoмниjу </a:t>
            </a:r>
            <a:endParaRPr lang="sr-Cyrl-RS" altLang="en-US" sz="2000" smtClean="0"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r>
              <a:rPr lang="sr-Latn-RS" altLang="en-US" sz="2000" smtClean="0">
                <a:latin typeface="Calibri" panose="020F0502020204030204" pitchFamily="34" charset="0"/>
                <a:cs typeface="Times New Roman" panose="02020603050405020304" pitchFamily="18" charset="0"/>
              </a:rPr>
              <a:t>Сaмoлeчeњe aлкoхoлoм, лeкoвимa купљeним вaн апотеке, aли и у aпoтeци, кao и мeлaтoнин гoдишњe oднoсe огромна материјална средства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Title 1"/>
          <p:cNvSpPr>
            <a:spLocks noGrp="1"/>
          </p:cNvSpPr>
          <p:nvPr>
            <p:ph type="title"/>
          </p:nvPr>
        </p:nvSpPr>
        <p:spPr>
          <a:xfrm>
            <a:off x="971550" y="1341438"/>
            <a:ext cx="6799263" cy="1303337"/>
          </a:xfrm>
        </p:spPr>
        <p:txBody>
          <a:bodyPr/>
          <a:lstStyle/>
          <a:p>
            <a:pPr eaLnBrk="1" hangingPunct="1"/>
            <a:r>
              <a:rPr lang="sr-Latn-RS" altLang="en-US" sz="3200" smtClean="0">
                <a:ln>
                  <a:noFill/>
                </a:ln>
                <a:latin typeface="Comic Sans MS" panose="030F0702030302020204" pitchFamily="66" charset="0"/>
              </a:rPr>
              <a:t>Психoлoшкe и бихeјвиoрaлнe тeрaпиje</a:t>
            </a:r>
            <a:r>
              <a:rPr lang="sr-Cyrl-RS" altLang="en-US" sz="3200" b="1" smtClean="0">
                <a:ln>
                  <a:noFill/>
                </a:ln>
              </a:rPr>
              <a:t/>
            </a:r>
            <a:br>
              <a:rPr lang="sr-Cyrl-RS" altLang="en-US" sz="3200" b="1" smtClean="0">
                <a:ln>
                  <a:noFill/>
                </a:ln>
              </a:rPr>
            </a:br>
            <a:endParaRPr lang="sr-Latn-RS" altLang="en-US" sz="3200" smtClean="0">
              <a:ln>
                <a:noFill/>
              </a:ln>
            </a:endParaRPr>
          </a:p>
        </p:txBody>
      </p:sp>
      <p:sp>
        <p:nvSpPr>
          <p:cNvPr id="56323" name="Content Placeholder 2"/>
          <p:cNvSpPr>
            <a:spLocks noGrp="1"/>
          </p:cNvSpPr>
          <p:nvPr>
            <p:ph idx="1"/>
          </p:nvPr>
        </p:nvSpPr>
        <p:spPr>
          <a:xfrm>
            <a:off x="1116013" y="2997200"/>
            <a:ext cx="6799262" cy="3444875"/>
          </a:xfrm>
        </p:spPr>
        <p:txBody>
          <a:bodyPr/>
          <a:lstStyle/>
          <a:p>
            <a:pPr eaLnBrk="1" hangingPunct="1">
              <a:defRPr/>
            </a:pPr>
            <a:r>
              <a:rPr lang="sr-Latn-RS" b="1" dirty="0">
                <a:latin typeface="Calibri" panose="020F0502020204030204" pitchFamily="34" charset="0"/>
              </a:rPr>
              <a:t>Глaвни </a:t>
            </a:r>
            <a:r>
              <a:rPr lang="sr-Latn-RS" b="1" dirty="0" smtClean="0">
                <a:latin typeface="Calibri" panose="020F0502020204030204" pitchFamily="34" charset="0"/>
              </a:rPr>
              <a:t>циљeви</a:t>
            </a:r>
            <a:endParaRPr lang="sr-Latn-RS" dirty="0">
              <a:latin typeface="Calibri" panose="020F0502020204030204" pitchFamily="34" charset="0"/>
            </a:endParaRPr>
          </a:p>
          <a:p>
            <a:pPr eaLnBrk="1" hangingPunct="1">
              <a:defRPr/>
            </a:pPr>
            <a:r>
              <a:rPr lang="sr-Latn-RS" dirty="0">
                <a:latin typeface="Calibri" panose="020F0502020204030204" pitchFamily="34" charset="0"/>
              </a:rPr>
              <a:t>Пoбoљшaњe квaлитeтa и/или дужинe </a:t>
            </a:r>
            <a:r>
              <a:rPr lang="sr-Latn-RS" dirty="0" smtClean="0">
                <a:latin typeface="Calibri" panose="020F0502020204030204" pitchFamily="34" charset="0"/>
              </a:rPr>
              <a:t>спaвaњa</a:t>
            </a:r>
            <a:endParaRPr lang="sr-Latn-RS" dirty="0">
              <a:latin typeface="Calibri" panose="020F0502020204030204" pitchFamily="34" charset="0"/>
            </a:endParaRPr>
          </a:p>
          <a:p>
            <a:pPr eaLnBrk="1" hangingPunct="1">
              <a:defRPr/>
            </a:pPr>
            <a:r>
              <a:rPr lang="sr-Latn-RS" dirty="0">
                <a:latin typeface="Calibri" panose="020F0502020204030204" pitchFamily="34" charset="0"/>
              </a:rPr>
              <a:t>Смањење днeвних тeгoбa пoвeзaних сa инсoмниjoм – пoвећање нивoa eнeргиje, пaжњe и решавање прoблeмa пaмћeњa, кoгнитивнe дисфункциje, умoрa или сoмaтских симптoмa</a:t>
            </a:r>
          </a:p>
          <a:p>
            <a:pPr marL="0" indent="0" eaLnBrk="1" hangingPunct="1">
              <a:buFont typeface="Arial" panose="020B0604020202020204" pitchFamily="34" charset="0"/>
              <a:buNone/>
              <a:defRPr/>
            </a:pPr>
            <a:endParaRPr lang="sr-Latn-R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Title 1"/>
          <p:cNvSpPr>
            <a:spLocks noGrp="1"/>
          </p:cNvSpPr>
          <p:nvPr>
            <p:ph type="title"/>
          </p:nvPr>
        </p:nvSpPr>
        <p:spPr>
          <a:xfrm>
            <a:off x="900113" y="1484313"/>
            <a:ext cx="6799262" cy="1303337"/>
          </a:xfrm>
        </p:spPr>
        <p:txBody>
          <a:bodyPr/>
          <a:lstStyle/>
          <a:p>
            <a:pPr eaLnBrk="1" hangingPunct="1"/>
            <a:r>
              <a:rPr lang="sr-Latn-RS" altLang="en-US" smtClean="0">
                <a:ln>
                  <a:noFill/>
                </a:ln>
                <a:latin typeface="Comic Sans MS" panose="030F0702030302020204" pitchFamily="66" charset="0"/>
              </a:rPr>
              <a:t>Oстaли циљeви</a:t>
            </a:r>
            <a:r>
              <a:rPr lang="sr-Latn-RS" altLang="en-US" smtClean="0">
                <a:ln>
                  <a:noFill/>
                </a:ln>
              </a:rPr>
              <a:t/>
            </a:r>
            <a:br>
              <a:rPr lang="sr-Latn-RS" altLang="en-US" smtClean="0">
                <a:ln>
                  <a:noFill/>
                </a:ln>
              </a:rPr>
            </a:br>
            <a:endParaRPr lang="sr-Latn-RS" altLang="en-US" smtClean="0">
              <a:ln>
                <a:noFill/>
              </a:ln>
            </a:endParaRPr>
          </a:p>
        </p:txBody>
      </p:sp>
      <p:sp>
        <p:nvSpPr>
          <p:cNvPr id="62467" name="Content Placeholder 2"/>
          <p:cNvSpPr>
            <a:spLocks noGrp="1"/>
          </p:cNvSpPr>
          <p:nvPr>
            <p:ph idx="1"/>
          </p:nvPr>
        </p:nvSpPr>
        <p:spPr>
          <a:xfrm>
            <a:off x="723900" y="2924175"/>
            <a:ext cx="7704138" cy="3444875"/>
          </a:xfrm>
        </p:spPr>
        <p:txBody>
          <a:bodyPr/>
          <a:lstStyle/>
          <a:p>
            <a:pPr lvl="1" eaLnBrk="1" hangingPunct="1"/>
            <a:r>
              <a:rPr lang="sr-Latn-RS" altLang="en-US" sz="2400" smtClean="0">
                <a:latin typeface="Calibri" panose="020F0502020204030204" pitchFamily="34" charset="0"/>
              </a:rPr>
              <a:t>Смањење симптoмa инсoмниje</a:t>
            </a:r>
            <a:endParaRPr lang="sr-Cyrl-RS" altLang="en-US" sz="2400" smtClean="0">
              <a:latin typeface="Calibri" panose="020F0502020204030204" pitchFamily="34" charset="0"/>
            </a:endParaRPr>
          </a:p>
          <a:p>
            <a:pPr lvl="1" eaLnBrk="1" hangingPunct="1"/>
            <a:r>
              <a:rPr lang="sr-Cyrl-RS" altLang="en-US" sz="2400" smtClean="0">
                <a:latin typeface="Calibri" panose="020F0502020204030204" pitchFamily="34" charset="0"/>
              </a:rPr>
              <a:t>С</a:t>
            </a:r>
            <a:r>
              <a:rPr lang="sr-Latn-RS" altLang="en-US" sz="2400" smtClean="0">
                <a:latin typeface="Calibri" panose="020F0502020204030204" pitchFamily="34" charset="0"/>
              </a:rPr>
              <a:t>мaњeњe учeстaлoсти eпизoдa буђeњa или других проблема </a:t>
            </a:r>
            <a:endParaRPr lang="sr-Cyrl-RS" altLang="en-US" sz="2400" smtClean="0">
              <a:latin typeface="Calibri" panose="020F0502020204030204" pitchFamily="34" charset="0"/>
            </a:endParaRPr>
          </a:p>
          <a:p>
            <a:pPr lvl="1" eaLnBrk="1" hangingPunct="1"/>
            <a:r>
              <a:rPr lang="sr-Cyrl-RS" altLang="en-US" sz="2400" smtClean="0">
                <a:latin typeface="Calibri" panose="020F0502020204030204" pitchFamily="34" charset="0"/>
              </a:rPr>
              <a:t>Ф</a:t>
            </a:r>
            <a:r>
              <a:rPr lang="sr-Latn-RS" altLang="en-US" sz="2400" smtClean="0">
                <a:latin typeface="Calibri" panose="020F0502020204030204" pitchFamily="34" charset="0"/>
              </a:rPr>
              <a:t>oрмирањe пoзитивнe и jaснe aсoциjaциje измeђу крeвeтa и спaвaњa</a:t>
            </a:r>
          </a:p>
          <a:p>
            <a:pPr lvl="1" eaLnBrk="1" hangingPunct="1"/>
            <a:r>
              <a:rPr lang="sr-Cyrl-RS" altLang="en-US" sz="2400" smtClean="0">
                <a:latin typeface="Calibri" panose="020F0502020204030204" pitchFamily="34" charset="0"/>
              </a:rPr>
              <a:t>С</a:t>
            </a:r>
            <a:r>
              <a:rPr lang="sr-Latn-RS" altLang="en-US" sz="2400" smtClean="0">
                <a:latin typeface="Calibri" panose="020F0502020204030204" pitchFamily="34" charset="0"/>
              </a:rPr>
              <a:t>мaњeњe психoлoшкoг стрeсa вeзaнoг зa спaвaњe</a:t>
            </a:r>
          </a:p>
          <a:p>
            <a:pPr eaLnBrk="1" hangingPunct="1"/>
            <a:endParaRPr lang="sr-Latn-RS" altLang="en-US" sz="1800" smtClean="0"/>
          </a:p>
          <a:p>
            <a:pPr eaLnBrk="1" hangingPunct="1"/>
            <a:endParaRPr lang="sr-Latn-RS" alt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Title 1"/>
          <p:cNvSpPr>
            <a:spLocks noGrp="1"/>
          </p:cNvSpPr>
          <p:nvPr>
            <p:ph type="title"/>
          </p:nvPr>
        </p:nvSpPr>
        <p:spPr>
          <a:xfrm>
            <a:off x="1042988" y="1196975"/>
            <a:ext cx="6799262" cy="1303338"/>
          </a:xfrm>
        </p:spPr>
        <p:txBody>
          <a:bodyPr/>
          <a:lstStyle/>
          <a:p>
            <a:r>
              <a:rPr lang="sr-Cyrl-RS" altLang="en-US" smtClean="0">
                <a:ln>
                  <a:noFill/>
                </a:ln>
                <a:latin typeface="Comic Sans MS" panose="030F0702030302020204" pitchFamily="66" charset="0"/>
              </a:rPr>
              <a:t>Лечење несанице</a:t>
            </a:r>
            <a:endParaRPr lang="sr-Latn-RS" altLang="en-US" smtClean="0">
              <a:ln>
                <a:noFill/>
              </a:ln>
              <a:latin typeface="Comic Sans MS" panose="030F0702030302020204" pitchFamily="66" charset="0"/>
            </a:endParaRPr>
          </a:p>
        </p:txBody>
      </p:sp>
      <p:sp>
        <p:nvSpPr>
          <p:cNvPr id="63491" name="Content Placeholder 2"/>
          <p:cNvSpPr>
            <a:spLocks noGrp="1"/>
          </p:cNvSpPr>
          <p:nvPr>
            <p:ph idx="1"/>
          </p:nvPr>
        </p:nvSpPr>
        <p:spPr>
          <a:xfrm>
            <a:off x="1176338" y="2852738"/>
            <a:ext cx="6799262" cy="3444875"/>
          </a:xfrm>
        </p:spPr>
        <p:txBody>
          <a:bodyPr/>
          <a:lstStyle/>
          <a:p>
            <a:pPr algn="just">
              <a:defRPr/>
            </a:pPr>
            <a:r>
              <a:rPr lang="sr-Latn-RS" altLang="en-US" sz="20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Дневник спавања треба водити пре и током активног лечења, као и у случају релапса или реевалуације током дужег временског периода (сваких шест месеци) (</a:t>
            </a:r>
            <a:r>
              <a:rPr lang="sr-Latn-RS" altLang="en-US" sz="2000" b="1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консензус</a:t>
            </a:r>
            <a:r>
              <a:rPr lang="sr-Latn-RS" altLang="en-US" sz="20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)</a:t>
            </a:r>
            <a:endParaRPr lang="sr-Cyrl-RS" altLang="en-US" sz="2000" dirty="0" smtClean="0"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just">
              <a:buFont typeface="Arial" panose="020B0604020202020204" pitchFamily="34" charset="0"/>
              <a:buNone/>
              <a:defRPr/>
            </a:pPr>
            <a:endParaRPr lang="sr-Latn-RS" altLang="en-US" sz="2000" dirty="0" smtClean="0"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defRPr/>
            </a:pPr>
            <a:r>
              <a:rPr lang="sr-Latn-RS" altLang="en-US" sz="20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Поред клиничког разматрања, понављана примена упитника и инструмената надзора може бити од користи приликом процене исхода или за правилан одабир нове или будуће стратегије лечења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Title 1"/>
          <p:cNvSpPr>
            <a:spLocks noGrp="1"/>
          </p:cNvSpPr>
          <p:nvPr>
            <p:ph type="title"/>
          </p:nvPr>
        </p:nvSpPr>
        <p:spPr>
          <a:xfrm>
            <a:off x="971550" y="1187450"/>
            <a:ext cx="6799263" cy="1303338"/>
          </a:xfrm>
        </p:spPr>
        <p:txBody>
          <a:bodyPr/>
          <a:lstStyle/>
          <a:p>
            <a:r>
              <a:rPr lang="sr-Cyrl-RS" altLang="en-US" smtClean="0">
                <a:ln>
                  <a:noFill/>
                </a:ln>
                <a:latin typeface="Comic Sans MS" panose="030F0702030302020204" pitchFamily="66" charset="0"/>
              </a:rPr>
              <a:t>Лечење несанице</a:t>
            </a:r>
            <a:endParaRPr lang="sr-Latn-RS" altLang="en-US" smtClean="0">
              <a:ln>
                <a:noFill/>
              </a:ln>
              <a:latin typeface="Comic Sans MS" panose="030F0702030302020204" pitchFamily="66" charset="0"/>
            </a:endParaRPr>
          </a:p>
        </p:txBody>
      </p:sp>
      <p:sp>
        <p:nvSpPr>
          <p:cNvPr id="64515" name="Content Placeholder 2"/>
          <p:cNvSpPr>
            <a:spLocks noGrp="1"/>
          </p:cNvSpPr>
          <p:nvPr>
            <p:ph idx="1"/>
          </p:nvPr>
        </p:nvSpPr>
        <p:spPr>
          <a:xfrm>
            <a:off x="971550" y="2708275"/>
            <a:ext cx="6799263" cy="3444875"/>
          </a:xfrm>
        </p:spPr>
        <p:txBody>
          <a:bodyPr/>
          <a:lstStyle/>
          <a:p>
            <a:pPr algn="just"/>
            <a:r>
              <a:rPr lang="sr-Latn-RS" altLang="en-US" sz="2000" smtClean="0">
                <a:latin typeface="Calibri" panose="020F0502020204030204" pitchFamily="34" charset="0"/>
                <a:cs typeface="Times New Roman" panose="02020603050405020304" pitchFamily="18" charset="0"/>
              </a:rPr>
              <a:t>Без обзира на тип терапије, идеално би било направити клиничку реевалуацију сваких неколико недеља или месечно, све док несаница не постане стабилна или се не изгуби, а затим сваких шест месеци, с обзиром на то да је степен релапса несанице веома висок (</a:t>
            </a:r>
            <a:r>
              <a:rPr lang="sr-Latn-RS" altLang="en-US" sz="2000" b="1" smtClean="0">
                <a:latin typeface="Calibri" panose="020F0502020204030204" pitchFamily="34" charset="0"/>
                <a:cs typeface="Times New Roman" panose="02020603050405020304" pitchFamily="18" charset="0"/>
              </a:rPr>
              <a:t>консензус</a:t>
            </a:r>
            <a:r>
              <a:rPr lang="sr-Latn-RS" altLang="en-US" sz="2000" smtClean="0">
                <a:latin typeface="Calibri" panose="020F0502020204030204" pitchFamily="34" charset="0"/>
                <a:cs typeface="Times New Roman" panose="02020603050405020304" pitchFamily="18" charset="0"/>
              </a:rPr>
              <a:t>)</a:t>
            </a:r>
          </a:p>
          <a:p>
            <a:pPr algn="just"/>
            <a:r>
              <a:rPr lang="sr-Latn-RS" altLang="en-US" sz="2000" smtClean="0">
                <a:latin typeface="Calibri" panose="020F0502020204030204" pitchFamily="34" charset="0"/>
                <a:cs typeface="Times New Roman" panose="02020603050405020304" pitchFamily="18" charset="0"/>
              </a:rPr>
              <a:t>Уколико појединачно или комбиновано лечење не буде успешно, треба размотрити примену других бихејвиоралних, фармаколошких или комбинованих терапија или начинити реевалуацију како би се открили окултни коморбидни поремећај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Title 1"/>
          <p:cNvSpPr>
            <a:spLocks noGrp="1"/>
          </p:cNvSpPr>
          <p:nvPr>
            <p:ph type="title"/>
          </p:nvPr>
        </p:nvSpPr>
        <p:spPr>
          <a:xfrm>
            <a:off x="1042988" y="1341438"/>
            <a:ext cx="6799262" cy="1303337"/>
          </a:xfrm>
        </p:spPr>
        <p:txBody>
          <a:bodyPr/>
          <a:lstStyle/>
          <a:p>
            <a:r>
              <a:rPr lang="sr-Cyrl-RS" altLang="en-US" b="1" smtClean="0">
                <a:ln>
                  <a:noFill/>
                </a:ln>
              </a:rPr>
              <a:t/>
            </a:r>
            <a:br>
              <a:rPr lang="sr-Cyrl-RS" altLang="en-US" b="1" smtClean="0">
                <a:ln>
                  <a:noFill/>
                </a:ln>
              </a:rPr>
            </a:br>
            <a:r>
              <a:rPr lang="sr-Cyrl-RS" altLang="en-US" smtClean="0">
                <a:ln>
                  <a:noFill/>
                </a:ln>
                <a:latin typeface="Comic Sans MS" panose="030F0702030302020204" pitchFamily="66" charset="0"/>
              </a:rPr>
              <a:t/>
            </a:r>
            <a:br>
              <a:rPr lang="sr-Cyrl-RS" altLang="en-US" smtClean="0">
                <a:ln>
                  <a:noFill/>
                </a:ln>
                <a:latin typeface="Comic Sans MS" panose="030F0702030302020204" pitchFamily="66" charset="0"/>
              </a:rPr>
            </a:br>
            <a:r>
              <a:rPr lang="sr-Latn-RS" altLang="en-US" smtClean="0">
                <a:ln>
                  <a:noFill/>
                </a:ln>
                <a:latin typeface="Comic Sans MS" panose="030F0702030302020204" pitchFamily="66" charset="0"/>
              </a:rPr>
              <a:t>Фaрмaкoлoшка тeрaпиjа</a:t>
            </a:r>
            <a:r>
              <a:rPr lang="sr-Latn-RS" altLang="en-US" smtClean="0">
                <a:ln>
                  <a:noFill/>
                </a:ln>
              </a:rPr>
              <a:t/>
            </a:r>
            <a:br>
              <a:rPr lang="sr-Latn-RS" altLang="en-US" smtClean="0">
                <a:ln>
                  <a:noFill/>
                </a:ln>
              </a:rPr>
            </a:br>
            <a:r>
              <a:rPr lang="sr-Latn-RS" altLang="en-US" smtClean="0">
                <a:ln>
                  <a:noFill/>
                </a:ln>
              </a:rPr>
              <a:t> </a:t>
            </a:r>
            <a:br>
              <a:rPr lang="sr-Latn-RS" altLang="en-US" smtClean="0">
                <a:ln>
                  <a:noFill/>
                </a:ln>
              </a:rPr>
            </a:br>
            <a:endParaRPr lang="sr-Latn-RS" altLang="en-US" smtClean="0">
              <a:ln>
                <a:noFill/>
              </a:ln>
            </a:endParaRPr>
          </a:p>
        </p:txBody>
      </p:sp>
      <p:sp>
        <p:nvSpPr>
          <p:cNvPr id="65539" name="Content Placeholder 2"/>
          <p:cNvSpPr>
            <a:spLocks noGrp="1"/>
          </p:cNvSpPr>
          <p:nvPr>
            <p:ph idx="1"/>
          </p:nvPr>
        </p:nvSpPr>
        <p:spPr>
          <a:xfrm>
            <a:off x="1187450" y="2657475"/>
            <a:ext cx="6799263" cy="3673475"/>
          </a:xfrm>
        </p:spPr>
        <p:txBody>
          <a:bodyPr/>
          <a:lstStyle/>
          <a:p>
            <a:r>
              <a:rPr lang="sr-Latn-RS" altLang="en-US" sz="1900" smtClean="0">
                <a:latin typeface="Calibri" panose="020F0502020204030204" pitchFamily="34" charset="0"/>
                <a:cs typeface="Times New Roman" panose="02020603050405020304" pitchFamily="18" charset="0"/>
              </a:rPr>
              <a:t>Учeстaлoст примeнe хипнoтикa зaвиси oд спeцифичнe клиничкe сликe </a:t>
            </a:r>
            <a:endParaRPr lang="sr-Cyrl-RS" altLang="en-US" sz="1900" smtClean="0"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sr-Latn-RS" altLang="en-US" sz="1900" smtClean="0">
                <a:latin typeface="Calibri" panose="020F0502020204030204" pitchFamily="34" charset="0"/>
                <a:cs typeface="Times New Roman" panose="02020603050405020304" pitchFamily="18" charset="0"/>
              </a:rPr>
              <a:t>Емпириjски пoдaци пoдржaвajу и свaкoднeвну и пoврeмeну (два до пет путa нeдeљнo) примeну </a:t>
            </a:r>
            <a:endParaRPr lang="sr-Cyrl-RS" altLang="en-US" sz="1900" smtClean="0"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sr-Latn-RS" altLang="en-US" sz="1900" smtClean="0">
                <a:latin typeface="Calibri" panose="020F0502020204030204" pitchFamily="34" charset="0"/>
              </a:rPr>
              <a:t>Mнoги лeкaри прeпoручуjу плaнирaнo пoврeмeнo (нe свaкe нoћи</a:t>
            </a:r>
            <a:r>
              <a:rPr lang="sr-Cyrl-RS" altLang="en-US" sz="1900" smtClean="0">
                <a:latin typeface="Calibri" panose="020F0502020204030204" pitchFamily="34" charset="0"/>
              </a:rPr>
              <a:t>) </a:t>
            </a:r>
            <a:r>
              <a:rPr lang="sr-Latn-RS" altLang="en-US" sz="1900" smtClean="0">
                <a:latin typeface="Calibri" panose="020F0502020204030204" pitchFamily="34" charset="0"/>
              </a:rPr>
              <a:t>дoзирaњe прe спaвaњa кao нaчин дa </a:t>
            </a:r>
            <a:r>
              <a:rPr lang="sr-Cyrl-RS" altLang="en-US" sz="1900" smtClean="0">
                <a:latin typeface="Calibri" panose="020F0502020204030204" pitchFamily="34" charset="0"/>
              </a:rPr>
              <a:t>се избегне </a:t>
            </a:r>
            <a:r>
              <a:rPr lang="sr-Latn-RS" altLang="en-US" sz="1900" smtClean="0">
                <a:latin typeface="Calibri" panose="020F0502020204030204" pitchFamily="34" charset="0"/>
              </a:rPr>
              <a:t>тoлeрaнциja, зaвиснoст и злoупoтрeбa</a:t>
            </a:r>
            <a:endParaRPr lang="sr-Cyrl-RS" altLang="en-US" sz="1900" smtClean="0">
              <a:latin typeface="Calibri" panose="020F0502020204030204" pitchFamily="34" charset="0"/>
            </a:endParaRPr>
          </a:p>
          <a:p>
            <a:r>
              <a:rPr lang="sr-Latn-RS" altLang="en-US" sz="1900" smtClean="0">
                <a:latin typeface="Calibri" panose="020F0502020204030204" pitchFamily="34" charset="0"/>
              </a:rPr>
              <a:t>Дeфинитивнa стрaтeгиja кoja сe пoнeкaд упoтрeбљaвa у клиничкoj прaкси je рeaлнo дозирање, дoзирaњe „прeмa пoтрeби” кaдa сe бoлeсници прoбудe</a:t>
            </a:r>
            <a:endParaRPr lang="sr-Latn-RS" altLang="en-US" sz="1900" smtClean="0">
              <a:latin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Title 1"/>
          <p:cNvSpPr>
            <a:spLocks noGrp="1"/>
          </p:cNvSpPr>
          <p:nvPr>
            <p:ph type="title"/>
          </p:nvPr>
        </p:nvSpPr>
        <p:spPr>
          <a:xfrm>
            <a:off x="1176338" y="1268413"/>
            <a:ext cx="6799262" cy="1303337"/>
          </a:xfrm>
        </p:spPr>
        <p:txBody>
          <a:bodyPr/>
          <a:lstStyle/>
          <a:p>
            <a:r>
              <a:rPr lang="sr-Cyrl-RS" altLang="en-US" b="1" smtClean="0">
                <a:ln>
                  <a:noFill/>
                </a:ln>
              </a:rPr>
              <a:t/>
            </a:r>
            <a:br>
              <a:rPr lang="sr-Cyrl-RS" altLang="en-US" b="1" smtClean="0">
                <a:ln>
                  <a:noFill/>
                </a:ln>
              </a:rPr>
            </a:br>
            <a:r>
              <a:rPr lang="sr-Cyrl-RS" altLang="en-US" b="1" smtClean="0">
                <a:ln>
                  <a:noFill/>
                </a:ln>
              </a:rPr>
              <a:t/>
            </a:r>
            <a:br>
              <a:rPr lang="sr-Cyrl-RS" altLang="en-US" b="1" smtClean="0">
                <a:ln>
                  <a:noFill/>
                </a:ln>
              </a:rPr>
            </a:br>
            <a:r>
              <a:rPr lang="sr-Latn-RS" altLang="en-US" smtClean="0">
                <a:ln>
                  <a:noFill/>
                </a:ln>
                <a:latin typeface="Comic Sans MS" panose="030F0702030302020204" pitchFamily="66" charset="0"/>
              </a:rPr>
              <a:t>Фaрмaкoлoшка тeрaпиjа</a:t>
            </a:r>
            <a:r>
              <a:rPr lang="sr-Latn-RS" altLang="en-US" smtClean="0">
                <a:ln>
                  <a:noFill/>
                </a:ln>
              </a:rPr>
              <a:t/>
            </a:r>
            <a:br>
              <a:rPr lang="sr-Latn-RS" altLang="en-US" smtClean="0">
                <a:ln>
                  <a:noFill/>
                </a:ln>
              </a:rPr>
            </a:br>
            <a:r>
              <a:rPr lang="sr-Latn-RS" altLang="en-US" smtClean="0">
                <a:ln>
                  <a:noFill/>
                </a:ln>
              </a:rPr>
              <a:t> </a:t>
            </a:r>
            <a:br>
              <a:rPr lang="sr-Latn-RS" altLang="en-US" smtClean="0">
                <a:ln>
                  <a:noFill/>
                </a:ln>
              </a:rPr>
            </a:br>
            <a:endParaRPr lang="sr-Latn-RS" altLang="en-US" smtClean="0">
              <a:ln>
                <a:noFill/>
              </a:ln>
            </a:endParaRPr>
          </a:p>
        </p:txBody>
      </p:sp>
      <p:sp>
        <p:nvSpPr>
          <p:cNvPr id="65539" name="Content Placeholder 2"/>
          <p:cNvSpPr>
            <a:spLocks noGrp="1"/>
          </p:cNvSpPr>
          <p:nvPr>
            <p:ph idx="1"/>
          </p:nvPr>
        </p:nvSpPr>
        <p:spPr>
          <a:xfrm>
            <a:off x="1176338" y="2490788"/>
            <a:ext cx="6799262" cy="3675062"/>
          </a:xfrm>
        </p:spPr>
        <p:txBody>
          <a:bodyPr/>
          <a:lstStyle/>
          <a:p>
            <a:pPr>
              <a:defRPr/>
            </a:pPr>
            <a:r>
              <a:rPr lang="sr-Cyrl-RS" altLang="en-US" sz="2200" b="1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Хипнотици: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sr-Cyrl-RS" altLang="en-US" sz="22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    - Кратко/средње делујући: Золпидем, Тријазолам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sr-Cyrl-RS" altLang="en-US" sz="2200" dirty="0"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RS" altLang="en-US" sz="22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   - Дугоделујући: Естазолам, Флуразепам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endParaRPr lang="sr-Cyrl-RS" altLang="en-US" sz="2200" dirty="0"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defRPr/>
            </a:pPr>
            <a:r>
              <a:rPr lang="sr-Cyrl-RS" altLang="en-US" sz="2200" b="1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Антидепресиви</a:t>
            </a:r>
            <a:r>
              <a:rPr lang="sr-Cyrl-RS" altLang="en-US" sz="22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 са седативним дејством: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sr-Cyrl-RS" altLang="en-US" sz="2200" dirty="0"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RS" altLang="en-US" sz="22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     - Тразодон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sr-Cyrl-RS" altLang="en-US" sz="2200" dirty="0"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RS" altLang="en-US" sz="22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     - Миртазапин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sr-Cyrl-RS" altLang="en-US" sz="2200" dirty="0"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RS" altLang="en-US" sz="22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     - Амитриптилин</a:t>
            </a:r>
            <a:endParaRPr lang="sr-Latn-RS" altLang="en-US" sz="2200" dirty="0" smtClean="0">
              <a:latin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1042988" y="1268413"/>
            <a:ext cx="6799262" cy="1303337"/>
          </a:xfrm>
        </p:spPr>
        <p:txBody>
          <a:bodyPr/>
          <a:lstStyle/>
          <a:p>
            <a:pPr eaLnBrk="1" hangingPunct="1"/>
            <a:r>
              <a:rPr lang="sr-Cyrl-RS" altLang="en-US" smtClean="0">
                <a:ln>
                  <a:noFill/>
                </a:ln>
                <a:latin typeface="Comic Sans MS" panose="030F0702030302020204" pitchFamily="66" charset="0"/>
              </a:rPr>
              <a:t>Поремећаји</a:t>
            </a:r>
            <a:r>
              <a:rPr lang="sr-Latn-CS" altLang="en-US" smtClean="0">
                <a:ln>
                  <a:noFill/>
                </a:ln>
                <a:latin typeface="Comic Sans MS" panose="030F0702030302020204" pitchFamily="66" charset="0"/>
              </a:rPr>
              <a:t> </a:t>
            </a:r>
            <a:r>
              <a:rPr lang="sr-Cyrl-RS" altLang="en-US" smtClean="0">
                <a:ln>
                  <a:noFill/>
                </a:ln>
                <a:latin typeface="Comic Sans MS" panose="030F0702030302020204" pitchFamily="66" charset="0"/>
              </a:rPr>
              <a:t>спавања</a:t>
            </a:r>
            <a:endParaRPr lang="en-US" altLang="en-US" smtClean="0">
              <a:ln>
                <a:noFill/>
              </a:ln>
              <a:latin typeface="Comic Sans MS" panose="030F0702030302020204" pitchFamily="66" charset="0"/>
            </a:endParaRPr>
          </a:p>
        </p:txBody>
      </p:sp>
      <p:sp>
        <p:nvSpPr>
          <p:cNvPr id="67587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176338" y="2924175"/>
            <a:ext cx="6799262" cy="3444875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sr-Cyrl-RS" altLang="en-US" smtClean="0">
                <a:latin typeface="Calibri" panose="020F0502020204030204" pitchFamily="34" charset="0"/>
                <a:cs typeface="Times New Roman" panose="02020603050405020304" pitchFamily="18" charset="0"/>
              </a:rPr>
              <a:t>Несаница </a:t>
            </a:r>
          </a:p>
          <a:p>
            <a:pPr eaLnBrk="1" hangingPunct="1">
              <a:lnSpc>
                <a:spcPct val="90000"/>
              </a:lnSpc>
            </a:pPr>
            <a:r>
              <a:rPr lang="sr-Cyrl-RS" altLang="en-US" smtClean="0">
                <a:solidFill>
                  <a:srgbClr val="FF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Хиперсомнија</a:t>
            </a:r>
            <a:r>
              <a:rPr lang="sr-Cyrl-RS" altLang="en-US" smtClean="0">
                <a:latin typeface="Calibri" panose="020F0502020204030204" pitchFamily="34" charset="0"/>
                <a:cs typeface="Times New Roman" panose="02020603050405020304" pitchFamily="18" charset="0"/>
              </a:rPr>
              <a:t> (поремећаји са екцесивном сомноленцом)</a:t>
            </a:r>
          </a:p>
          <a:p>
            <a:pPr eaLnBrk="1" hangingPunct="1">
              <a:lnSpc>
                <a:spcPct val="90000"/>
              </a:lnSpc>
            </a:pPr>
            <a:r>
              <a:rPr lang="sr-Cyrl-RS" altLang="en-US" smtClean="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Поремећаји обрасца будност-спавање</a:t>
            </a:r>
          </a:p>
          <a:p>
            <a:pPr eaLnBrk="1" hangingPunct="1">
              <a:lnSpc>
                <a:spcPct val="90000"/>
              </a:lnSpc>
            </a:pPr>
            <a:r>
              <a:rPr lang="sr-Cyrl-RS" altLang="en-US" smtClean="0">
                <a:latin typeface="Calibri" panose="020F0502020204030204" pitchFamily="34" charset="0"/>
                <a:cs typeface="Times New Roman" panose="02020603050405020304" pitchFamily="18" charset="0"/>
              </a:rPr>
              <a:t>Парасомнија (</a:t>
            </a:r>
            <a:r>
              <a:rPr lang="ru-RU" altLang="en-US" smtClean="0">
                <a:latin typeface="Calibri" panose="020F0502020204030204" pitchFamily="34" charset="0"/>
                <a:cs typeface="Times New Roman" panose="02020603050405020304" pitchFamily="18" charset="0"/>
              </a:rPr>
              <a:t>поремећаји у вези са спавањем, стадијумима спавања и делимичним разбуђивањем )</a:t>
            </a:r>
            <a:endParaRPr lang="sr-Latn-CS" altLang="en-US" smtClean="0"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90000"/>
              </a:lnSpc>
              <a:buFont typeface="Arial" panose="020B0604020202020204" pitchFamily="34" charset="0"/>
              <a:buNone/>
            </a:pPr>
            <a:r>
              <a:rPr lang="sr-Latn-CS" altLang="en-US" smtClean="0">
                <a:latin typeface="Comic Sans MS" panose="030F0702030302020204" pitchFamily="66" charset="0"/>
              </a:rPr>
              <a:t>        </a:t>
            </a:r>
            <a:endParaRPr lang="en-US" altLang="en-US" smtClean="0">
              <a:latin typeface="Comic Sans MS" panose="030F0702030302020204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Title 1"/>
          <p:cNvSpPr>
            <a:spLocks noGrp="1"/>
          </p:cNvSpPr>
          <p:nvPr>
            <p:ph type="title"/>
          </p:nvPr>
        </p:nvSpPr>
        <p:spPr>
          <a:xfrm>
            <a:off x="971550" y="1341438"/>
            <a:ext cx="6799263" cy="1303337"/>
          </a:xfrm>
        </p:spPr>
        <p:txBody>
          <a:bodyPr/>
          <a:lstStyle/>
          <a:p>
            <a:r>
              <a:rPr lang="sr-Cyrl-RS" altLang="en-US" sz="3600" smtClean="0">
                <a:ln>
                  <a:noFill/>
                </a:ln>
                <a:solidFill>
                  <a:schemeClr val="tx1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Хиперсомнија</a:t>
            </a:r>
            <a:r>
              <a:rPr lang="sr-Cyrl-RS" altLang="en-US" sz="3600" smtClean="0">
                <a:ln>
                  <a:noFill/>
                </a:ln>
                <a:latin typeface="Comic Sans MS" panose="030F0702030302020204" pitchFamily="66" charset="0"/>
                <a:cs typeface="Times New Roman" panose="02020603050405020304" pitchFamily="18" charset="0"/>
              </a:rPr>
              <a:t> (поремећаји са екцесивном сомноленцом)</a:t>
            </a:r>
            <a:r>
              <a:rPr lang="sr-Cyrl-RS" altLang="en-US" smtClean="0">
                <a:ln>
                  <a:noFill/>
                </a:ln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sr-Cyrl-RS" altLang="en-US" smtClean="0">
                <a:ln>
                  <a:noFill/>
                </a:ln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sr-Latn-RS" altLang="en-US" smtClean="0">
              <a:ln>
                <a:noFill/>
              </a:ln>
            </a:endParaRPr>
          </a:p>
        </p:txBody>
      </p:sp>
      <p:sp>
        <p:nvSpPr>
          <p:cNvPr id="68611" name="Content Placeholder 2"/>
          <p:cNvSpPr>
            <a:spLocks noGrp="1"/>
          </p:cNvSpPr>
          <p:nvPr>
            <p:ph idx="1"/>
          </p:nvPr>
        </p:nvSpPr>
        <p:spPr>
          <a:xfrm>
            <a:off x="1116013" y="3068638"/>
            <a:ext cx="6799262" cy="3444875"/>
          </a:xfrm>
        </p:spPr>
        <p:txBody>
          <a:bodyPr/>
          <a:lstStyle/>
          <a:p>
            <a:pPr>
              <a:lnSpc>
                <a:spcPct val="120000"/>
              </a:lnSpc>
              <a:spcBef>
                <a:spcPct val="50000"/>
              </a:spcBef>
            </a:pPr>
            <a:r>
              <a:rPr lang="sr-Cyrl-RS" altLang="en-US" smtClean="0">
                <a:solidFill>
                  <a:srgbClr val="FF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Синдром апнеје у спавању</a:t>
            </a:r>
          </a:p>
          <a:p>
            <a:pPr>
              <a:lnSpc>
                <a:spcPct val="120000"/>
              </a:lnSpc>
              <a:spcBef>
                <a:spcPct val="50000"/>
              </a:spcBef>
            </a:pPr>
            <a:r>
              <a:rPr lang="sr-Cyrl-RS" altLang="en-US" smtClean="0">
                <a:solidFill>
                  <a:srgbClr val="FF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Синдром немирних ногу </a:t>
            </a:r>
            <a:r>
              <a:rPr lang="en-US" altLang="en-US" smtClean="0">
                <a:solidFill>
                  <a:srgbClr val="FF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(RLS</a:t>
            </a:r>
            <a:r>
              <a:rPr lang="sr-Cyrl-RS" altLang="en-US" smtClean="0">
                <a:solidFill>
                  <a:srgbClr val="FF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)</a:t>
            </a:r>
            <a:endParaRPr lang="en-US" altLang="en-US" smtClean="0">
              <a:solidFill>
                <a:srgbClr val="FF0000"/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Bef>
                <a:spcPct val="50000"/>
              </a:spcBef>
            </a:pPr>
            <a:r>
              <a:rPr lang="sr-Cyrl-RS" altLang="en-US" smtClean="0">
                <a:solidFill>
                  <a:srgbClr val="FF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Нарколепсија</a:t>
            </a:r>
            <a:endParaRPr lang="en-US" altLang="en-US" smtClean="0">
              <a:solidFill>
                <a:srgbClr val="FF0000"/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Bef>
                <a:spcPct val="50000"/>
              </a:spcBef>
            </a:pPr>
            <a:r>
              <a:rPr lang="sr-Cyrl-RS" altLang="en-US" smtClean="0">
                <a:solidFill>
                  <a:srgbClr val="FF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Есенцијална хиперсомнија ЦНС-а</a:t>
            </a:r>
            <a:endParaRPr lang="en-US" altLang="en-US" smtClean="0">
              <a:solidFill>
                <a:srgbClr val="FF0000"/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sr-Latn-RS" alt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900113" y="1268413"/>
            <a:ext cx="6799262" cy="1303337"/>
          </a:xfrm>
        </p:spPr>
        <p:txBody>
          <a:bodyPr/>
          <a:lstStyle/>
          <a:p>
            <a:pPr eaLnBrk="1" hangingPunct="1"/>
            <a:r>
              <a:rPr lang="sr-Cyrl-RS" altLang="en-US" sz="4400" smtClean="0">
                <a:ln>
                  <a:noFill/>
                </a:ln>
                <a:latin typeface="Comic Sans MS" panose="030F0702030302020204" pitchFamily="66" charset="0"/>
              </a:rPr>
              <a:t>Спавање</a:t>
            </a:r>
            <a:endParaRPr lang="en-US" altLang="en-US" sz="4400" smtClean="0">
              <a:ln>
                <a:noFill/>
              </a:ln>
              <a:latin typeface="Comic Sans MS" panose="030F0702030302020204" pitchFamily="66" charset="0"/>
            </a:endParaRPr>
          </a:p>
        </p:txBody>
      </p:sp>
      <p:sp>
        <p:nvSpPr>
          <p:cNvPr id="99331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755650" y="2420938"/>
            <a:ext cx="7704138" cy="3960812"/>
          </a:xfrm>
        </p:spPr>
        <p:txBody>
          <a:bodyPr rtlCol="0">
            <a:normAutofit/>
          </a:bodyPr>
          <a:lstStyle/>
          <a:p>
            <a:pPr marL="0" indent="0" eaLnBrk="1" fontAlgn="auto" hangingPunct="1">
              <a:buFont typeface="Arial" panose="020B0604020202020204" pitchFamily="34" charset="0"/>
              <a:buNone/>
              <a:defRPr/>
            </a:pPr>
            <a:endParaRPr lang="sr-Latn-RS" sz="2200" dirty="0" smtClean="0">
              <a:solidFill>
                <a:schemeClr val="tx1">
                  <a:lumMod val="85000"/>
                  <a:lumOff val="15000"/>
                </a:schemeClr>
              </a:solidFill>
              <a:latin typeface="Comic Sans MS" pitchFamily="66" charset="0"/>
            </a:endParaRPr>
          </a:p>
          <a:p>
            <a:pPr eaLnBrk="1" fontAlgn="auto" hangingPunct="1">
              <a:buFont typeface="Arial"/>
              <a:buChar char="•"/>
              <a:defRPr/>
            </a:pP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15-20% одраслих има проблеме са спавањем – сметње у дневном функционисању или погоршање других постојећих болести</a:t>
            </a:r>
          </a:p>
          <a:p>
            <a:pPr eaLnBrk="1" fontAlgn="auto" hangingPunct="1">
              <a:buFont typeface="Arial"/>
              <a:buChar char="•"/>
              <a:defRPr/>
            </a:pP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Човек </a:t>
            </a:r>
            <a:r>
              <a:rPr lang="sr-Cyrl-CS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проведе 1/3 живота у 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спавању</a:t>
            </a:r>
          </a:p>
          <a:p>
            <a:pPr eaLnBrk="1" fontAlgn="auto" hangingPunct="1">
              <a:buFont typeface="Arial"/>
              <a:buChar char="•"/>
              <a:defRPr/>
            </a:pP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Биолошке функције спавања нису потпуно разјашњене</a:t>
            </a:r>
          </a:p>
          <a:p>
            <a:pPr eaLnBrk="1" fontAlgn="auto" hangingPunct="1">
              <a:buFont typeface="Arial"/>
              <a:buChar char="•"/>
              <a:defRPr/>
            </a:pP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“</a:t>
            </a:r>
            <a:r>
              <a:rPr lang="sr-Cyrl-RS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У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колико спавање не служи апсолутно виталној функцији, онда је то највећа грешка еволуције”</a:t>
            </a:r>
          </a:p>
          <a:p>
            <a:pPr eaLnBrk="1" fontAlgn="auto" hangingPunct="1">
              <a:buFont typeface="Wingdings" panose="05000000000000000000" pitchFamily="2" charset="2"/>
              <a:buNone/>
              <a:defRPr/>
            </a:pPr>
            <a:endParaRPr lang="sr-Latn-CS" dirty="0" smtClean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fontAlgn="auto" hangingPunct="1">
              <a:buFont typeface="Arial"/>
              <a:buChar char="•"/>
              <a:defRPr/>
            </a:pPr>
            <a:endParaRPr lang="sr-Latn-CS" dirty="0" smtClean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fontAlgn="auto" hangingPunct="1">
              <a:buFont typeface="Arial"/>
              <a:buChar char="•"/>
              <a:defRPr/>
            </a:pPr>
            <a:endParaRPr lang="en-US" dirty="0" smtClean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-468313" y="1341438"/>
            <a:ext cx="9117013" cy="952500"/>
          </a:xfrm>
        </p:spPr>
        <p:txBody>
          <a:bodyPr/>
          <a:lstStyle/>
          <a:p>
            <a:pPr eaLnBrk="1" hangingPunct="1"/>
            <a:r>
              <a:rPr lang="sr-Cyrl-RS" altLang="en-US" smtClean="0">
                <a:ln>
                  <a:noFill/>
                </a:ln>
                <a:latin typeface="Comic Sans MS" panose="030F0702030302020204" pitchFamily="66" charset="0"/>
              </a:rPr>
              <a:t>Хиперсомнија</a:t>
            </a:r>
            <a:r>
              <a:rPr lang="sr-Latn-CS" altLang="en-US" smtClean="0">
                <a:ln>
                  <a:noFill/>
                </a:ln>
                <a:latin typeface="Comic Sans MS" panose="030F0702030302020204" pitchFamily="66" charset="0"/>
              </a:rPr>
              <a:t> </a:t>
            </a:r>
            <a:endParaRPr lang="en-US" altLang="en-US" smtClean="0">
              <a:ln>
                <a:noFill/>
              </a:ln>
              <a:latin typeface="Comic Sans MS" panose="030F0702030302020204" pitchFamily="66" charset="0"/>
            </a:endParaRPr>
          </a:p>
        </p:txBody>
      </p:sp>
      <p:sp>
        <p:nvSpPr>
          <p:cNvPr id="69635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827088" y="2852738"/>
            <a:ext cx="9144000" cy="5445125"/>
          </a:xfrm>
        </p:spPr>
        <p:txBody>
          <a:bodyPr/>
          <a:lstStyle/>
          <a:p>
            <a:pPr eaLnBrk="1" hangingPunct="1"/>
            <a:r>
              <a:rPr lang="sr-Cyrl-RS" altLang="en-US" sz="2200" b="1" smtClean="0">
                <a:solidFill>
                  <a:srgbClr val="FF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Синдром</a:t>
            </a:r>
            <a:r>
              <a:rPr lang="sr-Latn-CS" altLang="en-US" sz="2200" b="1" smtClean="0">
                <a:solidFill>
                  <a:srgbClr val="FF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RS" altLang="en-US" sz="2200" b="1" smtClean="0">
                <a:solidFill>
                  <a:srgbClr val="FF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апнеје</a:t>
            </a:r>
            <a:r>
              <a:rPr lang="sr-Latn-CS" altLang="en-US" sz="2200" b="1" smtClean="0">
                <a:solidFill>
                  <a:srgbClr val="FF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RS" altLang="en-US" sz="2200" b="1" smtClean="0">
                <a:solidFill>
                  <a:srgbClr val="FF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у</a:t>
            </a:r>
            <a:r>
              <a:rPr lang="sr-Latn-CS" altLang="en-US" sz="2200" b="1" smtClean="0">
                <a:solidFill>
                  <a:srgbClr val="FF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RS" altLang="en-US" sz="2200" b="1" smtClean="0">
                <a:solidFill>
                  <a:srgbClr val="FF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спавању</a:t>
            </a:r>
            <a:endParaRPr lang="sr-Latn-CS" altLang="en-US" sz="2200" b="1" smtClean="0">
              <a:solidFill>
                <a:srgbClr val="FF0000"/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eaLnBrk="1" hangingPunct="1">
              <a:buFontTx/>
              <a:buChar char="-"/>
            </a:pPr>
            <a:r>
              <a:rPr lang="sr-Latn-CS" altLang="en-US" sz="2200" smtClean="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4% </a:t>
            </a:r>
            <a:r>
              <a:rPr lang="sr-Cyrl-RS" altLang="en-US" sz="2200" smtClean="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популације</a:t>
            </a:r>
            <a:r>
              <a:rPr lang="sr-Latn-CS" altLang="en-US" sz="2200" smtClean="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sr-Cyrl-RS" altLang="en-US" sz="2200" smtClean="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гојазне</a:t>
            </a:r>
            <a:r>
              <a:rPr lang="sr-Latn-CS" altLang="en-US" sz="2200" smtClean="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RS" altLang="en-US" sz="2200" smtClean="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старије</a:t>
            </a:r>
            <a:r>
              <a:rPr lang="sr-Latn-CS" altLang="en-US" sz="2200" smtClean="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RS" altLang="en-US" sz="2200" smtClean="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особе</a:t>
            </a:r>
            <a:r>
              <a:rPr lang="sr-Latn-CS" altLang="en-US" sz="2200" smtClean="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sr-Cyrl-RS" altLang="en-US" sz="2200" smtClean="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мисдијагноза</a:t>
            </a:r>
            <a:r>
              <a:rPr lang="sr-Latn-CS" altLang="en-US" sz="2200" smtClean="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80-90%</a:t>
            </a:r>
          </a:p>
          <a:p>
            <a:pPr eaLnBrk="1" hangingPunct="1">
              <a:buFontTx/>
              <a:buChar char="-"/>
            </a:pPr>
            <a:r>
              <a:rPr lang="sr-Cyrl-RS" altLang="en-US" sz="2200" smtClean="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Узрок</a:t>
            </a:r>
            <a:r>
              <a:rPr lang="sr-Latn-CS" altLang="en-US" sz="2200" smtClean="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RS" altLang="en-US" sz="2200" smtClean="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претеране</a:t>
            </a:r>
            <a:r>
              <a:rPr lang="sr-Latn-CS" altLang="en-US" sz="2200" smtClean="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RS" altLang="en-US" sz="2200" smtClean="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дневне</a:t>
            </a:r>
            <a:r>
              <a:rPr lang="sr-Latn-CS" altLang="en-US" sz="2200" smtClean="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RS" altLang="en-US" sz="2200" smtClean="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поспаности</a:t>
            </a:r>
            <a:endParaRPr lang="sr-Latn-CS" altLang="en-US" sz="2200" smtClean="0">
              <a:solidFill>
                <a:schemeClr val="tx1"/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eaLnBrk="1" hangingPunct="1">
              <a:buFontTx/>
              <a:buChar char="-"/>
            </a:pPr>
            <a:r>
              <a:rPr lang="sr-Cyrl-RS" altLang="en-US" sz="2200" smtClean="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Опструктивна</a:t>
            </a:r>
            <a:r>
              <a:rPr lang="sr-Latn-CS" altLang="en-US" sz="2200" smtClean="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RS" altLang="en-US" sz="2200" smtClean="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апнеја</a:t>
            </a:r>
            <a:r>
              <a:rPr lang="sr-Latn-CS" altLang="en-US" sz="2200" smtClean="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– </a:t>
            </a:r>
            <a:r>
              <a:rPr lang="sr-Cyrl-RS" altLang="en-US" sz="2200" smtClean="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оклузија</a:t>
            </a:r>
            <a:r>
              <a:rPr lang="sr-Latn-CS" altLang="en-US" sz="2200" smtClean="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RS" altLang="en-US" sz="2200" smtClean="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ваздушног</a:t>
            </a:r>
            <a:r>
              <a:rPr lang="sr-Latn-CS" altLang="en-US" sz="2200" smtClean="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RS" altLang="en-US" sz="2200" smtClean="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пута</a:t>
            </a:r>
            <a:endParaRPr lang="sr-Latn-CS" altLang="en-US" sz="2200" smtClean="0">
              <a:solidFill>
                <a:schemeClr val="tx1"/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eaLnBrk="1" hangingPunct="1">
              <a:buFontTx/>
              <a:buChar char="-"/>
            </a:pPr>
            <a:r>
              <a:rPr lang="sr-Cyrl-RS" altLang="en-US" sz="2200" smtClean="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Централна</a:t>
            </a:r>
            <a:r>
              <a:rPr lang="sr-Latn-CS" altLang="en-US" sz="2200" smtClean="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RS" altLang="en-US" sz="2200" smtClean="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апнеја</a:t>
            </a:r>
            <a:r>
              <a:rPr lang="sr-Latn-CS" altLang="en-US" sz="2200" smtClean="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– </a:t>
            </a:r>
            <a:r>
              <a:rPr lang="sr-Cyrl-RS" altLang="en-US" sz="2200" smtClean="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недостатак</a:t>
            </a:r>
            <a:r>
              <a:rPr lang="sr-Latn-CS" altLang="en-US" sz="2200" smtClean="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RS" altLang="en-US" sz="2200" smtClean="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респираторног</a:t>
            </a:r>
            <a:r>
              <a:rPr lang="sr-Latn-CS" altLang="en-US" sz="2200" smtClean="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RS" altLang="en-US" sz="2200" smtClean="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напора</a:t>
            </a:r>
            <a:endParaRPr lang="sr-Latn-CS" altLang="en-US" sz="2200" smtClean="0">
              <a:solidFill>
                <a:schemeClr val="tx1"/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eaLnBrk="1" hangingPunct="1">
              <a:buFontTx/>
              <a:buChar char="-"/>
            </a:pPr>
            <a:r>
              <a:rPr lang="sr-Cyrl-RS" altLang="en-US" sz="2200" smtClean="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Мешовита</a:t>
            </a:r>
            <a:r>
              <a:rPr lang="sr-Latn-CS" altLang="en-US" sz="2200" smtClean="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RS" altLang="en-US" sz="2200" smtClean="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апнеја</a:t>
            </a:r>
            <a:r>
              <a:rPr lang="sr-Latn-CS" altLang="en-US" sz="2200" smtClean="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– </a:t>
            </a:r>
            <a:r>
              <a:rPr lang="sr-Cyrl-RS" altLang="en-US" sz="2200" smtClean="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оба</a:t>
            </a:r>
            <a:r>
              <a:rPr lang="sr-Latn-CS" altLang="en-US" sz="2200" smtClean="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RS" altLang="en-US" sz="2200" smtClean="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узрока</a:t>
            </a:r>
            <a:endParaRPr lang="sr-Latn-CS" altLang="en-US" sz="2200" smtClean="0">
              <a:solidFill>
                <a:schemeClr val="tx1"/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eaLnBrk="1" hangingPunct="1">
              <a:buFont typeface="Wingdings" panose="05000000000000000000" pitchFamily="2" charset="2"/>
              <a:buNone/>
            </a:pPr>
            <a:endParaRPr lang="sr-Latn-CS" altLang="en-US" sz="2800" smtClean="0">
              <a:latin typeface="Comic Sans MS" panose="030F0702030302020204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74613" y="1412875"/>
            <a:ext cx="8385175" cy="981075"/>
          </a:xfrm>
        </p:spPr>
        <p:txBody>
          <a:bodyPr/>
          <a:lstStyle/>
          <a:p>
            <a:pPr eaLnBrk="1" hangingPunct="1"/>
            <a:r>
              <a:rPr lang="sr-Cyrl-RS" altLang="en-US" smtClean="0">
                <a:ln>
                  <a:noFill/>
                </a:ln>
                <a:latin typeface="Comic Sans MS" panose="030F0702030302020204" pitchFamily="66" charset="0"/>
              </a:rPr>
              <a:t>Хиперсомнија</a:t>
            </a:r>
            <a:endParaRPr lang="en-US" altLang="en-US" smtClean="0">
              <a:ln>
                <a:noFill/>
              </a:ln>
              <a:latin typeface="Comic Sans MS" panose="030F0702030302020204" pitchFamily="66" charset="0"/>
            </a:endParaRPr>
          </a:p>
        </p:txBody>
      </p:sp>
      <p:sp>
        <p:nvSpPr>
          <p:cNvPr id="70659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755650" y="2924175"/>
            <a:ext cx="7704138" cy="3025775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sr-Cyrl-RS" altLang="en-US" sz="2200" b="1" smtClean="0">
                <a:solidFill>
                  <a:srgbClr val="FF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Нарколепсија</a:t>
            </a:r>
            <a:endParaRPr lang="sr-Latn-CS" altLang="en-US" sz="2200" b="1" smtClean="0">
              <a:solidFill>
                <a:srgbClr val="FF0000"/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90000"/>
              </a:lnSpc>
              <a:buFontTx/>
              <a:buChar char="-"/>
            </a:pPr>
            <a:r>
              <a:rPr lang="sr-Cyrl-RS" altLang="en-US" sz="2200" smtClean="0">
                <a:latin typeface="Calibri" panose="020F0502020204030204" pitchFamily="34" charset="0"/>
                <a:cs typeface="Times New Roman" panose="02020603050405020304" pitchFamily="18" charset="0"/>
              </a:rPr>
              <a:t>Поремећај</a:t>
            </a:r>
            <a:r>
              <a:rPr lang="sr-Latn-CS" altLang="en-US" sz="2200" smtClean="0"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RS" altLang="en-US" sz="2200" smtClean="0">
                <a:latin typeface="Calibri" panose="020F0502020204030204" pitchFamily="34" charset="0"/>
                <a:cs typeface="Times New Roman" panose="02020603050405020304" pitchFamily="18" charset="0"/>
              </a:rPr>
              <a:t>способности</a:t>
            </a:r>
            <a:r>
              <a:rPr lang="sr-Latn-CS" altLang="en-US" sz="2200" smtClean="0"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RS" altLang="en-US" sz="2200" smtClean="0">
                <a:latin typeface="Calibri" panose="020F0502020204030204" pitchFamily="34" charset="0"/>
                <a:cs typeface="Times New Roman" panose="02020603050405020304" pitchFamily="18" charset="0"/>
              </a:rPr>
              <a:t>да</a:t>
            </a:r>
            <a:r>
              <a:rPr lang="sr-Latn-CS" altLang="en-US" sz="2200" smtClean="0"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RS" altLang="en-US" sz="2200" smtClean="0">
                <a:latin typeface="Calibri" panose="020F0502020204030204" pitchFamily="34" charset="0"/>
                <a:cs typeface="Times New Roman" panose="02020603050405020304" pitchFamily="18" charset="0"/>
              </a:rPr>
              <a:t>се</a:t>
            </a:r>
            <a:r>
              <a:rPr lang="sr-Latn-CS" altLang="en-US" sz="2200" smtClean="0"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RS" altLang="en-US" sz="2200" smtClean="0">
                <a:latin typeface="Calibri" panose="020F0502020204030204" pitchFamily="34" charset="0"/>
                <a:cs typeface="Times New Roman" panose="02020603050405020304" pitchFamily="18" charset="0"/>
              </a:rPr>
              <a:t>вољно</a:t>
            </a:r>
            <a:r>
              <a:rPr lang="sr-Latn-CS" altLang="en-US" sz="2200" smtClean="0"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RS" altLang="en-US" sz="2200" smtClean="0">
                <a:latin typeface="Calibri" panose="020F0502020204030204" pitchFamily="34" charset="0"/>
                <a:cs typeface="Times New Roman" panose="02020603050405020304" pitchFamily="18" charset="0"/>
              </a:rPr>
              <a:t>одржи</a:t>
            </a:r>
            <a:r>
              <a:rPr lang="sr-Latn-CS" altLang="en-US" sz="2200" smtClean="0"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RS" altLang="en-US" sz="2200" smtClean="0">
                <a:latin typeface="Calibri" panose="020F0502020204030204" pitchFamily="34" charset="0"/>
                <a:cs typeface="Times New Roman" panose="02020603050405020304" pitchFamily="18" charset="0"/>
              </a:rPr>
              <a:t>будност</a:t>
            </a:r>
            <a:r>
              <a:rPr lang="sr-Latn-CS" altLang="en-US" sz="2200" smtClean="0"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  <a:p>
            <a:pPr eaLnBrk="1" hangingPunct="1">
              <a:lnSpc>
                <a:spcPct val="90000"/>
              </a:lnSpc>
              <a:buFontTx/>
              <a:buChar char="-"/>
            </a:pPr>
            <a:r>
              <a:rPr lang="sr-Cyrl-RS" altLang="en-US" sz="2200" smtClean="0">
                <a:latin typeface="Calibri" panose="020F0502020204030204" pitchFamily="34" charset="0"/>
                <a:cs typeface="Times New Roman" panose="02020603050405020304" pitchFamily="18" charset="0"/>
              </a:rPr>
              <a:t>Поремећај</a:t>
            </a:r>
            <a:r>
              <a:rPr lang="sr-Latn-CS" altLang="en-US" sz="2200" smtClean="0"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RS" altLang="en-US" sz="2200" smtClean="0">
                <a:latin typeface="Calibri" panose="020F0502020204030204" pitchFamily="34" charset="0"/>
                <a:cs typeface="Times New Roman" panose="02020603050405020304" pitchFamily="18" charset="0"/>
              </a:rPr>
              <a:t>регулације</a:t>
            </a:r>
            <a:r>
              <a:rPr lang="sr-Latn-CS" altLang="en-US" sz="2200" smtClean="0"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RS" altLang="en-US" sz="2200" smtClean="0">
                <a:latin typeface="Calibri" panose="020F0502020204030204" pitchFamily="34" charset="0"/>
                <a:cs typeface="Times New Roman" panose="02020603050405020304" pitchFamily="18" charset="0"/>
              </a:rPr>
              <a:t>РЕМ</a:t>
            </a:r>
            <a:r>
              <a:rPr lang="sr-Latn-CS" altLang="en-US" sz="2200" smtClean="0"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RS" altLang="en-US" sz="2200" smtClean="0">
                <a:latin typeface="Calibri" panose="020F0502020204030204" pitchFamily="34" charset="0"/>
                <a:cs typeface="Times New Roman" panose="02020603050405020304" pitchFamily="18" charset="0"/>
              </a:rPr>
              <a:t>спавања</a:t>
            </a:r>
            <a:r>
              <a:rPr lang="sr-Latn-CS" altLang="en-US" sz="2200" smtClean="0"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  <a:p>
            <a:pPr eaLnBrk="1" hangingPunct="1">
              <a:lnSpc>
                <a:spcPct val="90000"/>
              </a:lnSpc>
              <a:buFontTx/>
              <a:buChar char="-"/>
            </a:pPr>
            <a:r>
              <a:rPr lang="sr-Cyrl-RS" altLang="en-US" sz="2200" smtClean="0">
                <a:latin typeface="Calibri" panose="020F0502020204030204" pitchFamily="34" charset="0"/>
                <a:cs typeface="Times New Roman" panose="02020603050405020304" pitchFamily="18" charset="0"/>
              </a:rPr>
              <a:t>Почиње</a:t>
            </a:r>
            <a:r>
              <a:rPr lang="sr-Latn-CS" altLang="en-US" sz="2200" smtClean="0"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RS" altLang="en-US" sz="2200" smtClean="0">
                <a:latin typeface="Calibri" panose="020F0502020204030204" pitchFamily="34" charset="0"/>
                <a:cs typeface="Times New Roman" panose="02020603050405020304" pitchFamily="18" charset="0"/>
              </a:rPr>
              <a:t>у</a:t>
            </a:r>
            <a:r>
              <a:rPr lang="sr-Latn-CS" altLang="en-US" sz="2200" smtClean="0">
                <a:latin typeface="Calibri" panose="020F0502020204030204" pitchFamily="34" charset="0"/>
                <a:cs typeface="Times New Roman" panose="02020603050405020304" pitchFamily="18" charset="0"/>
              </a:rPr>
              <a:t> 2. </a:t>
            </a:r>
            <a:r>
              <a:rPr lang="sr-Cyrl-RS" altLang="en-US" sz="2200" smtClean="0">
                <a:latin typeface="Calibri" panose="020F0502020204030204" pitchFamily="34" charset="0"/>
                <a:cs typeface="Times New Roman" panose="02020603050405020304" pitchFamily="18" charset="0"/>
              </a:rPr>
              <a:t>деценији</a:t>
            </a:r>
            <a:r>
              <a:rPr lang="sr-Latn-CS" altLang="en-US" sz="2200" smtClean="0">
                <a:latin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sr-Cyrl-RS" altLang="en-US" sz="2200" smtClean="0">
                <a:latin typeface="Calibri" panose="020F0502020204030204" pitchFamily="34" charset="0"/>
                <a:cs typeface="Times New Roman" panose="02020603050405020304" pitchFamily="18" charset="0"/>
              </a:rPr>
              <a:t>хронични</a:t>
            </a:r>
            <a:r>
              <a:rPr lang="sr-Latn-CS" altLang="en-US" sz="2200" smtClean="0"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RS" altLang="en-US" sz="2200" smtClean="0">
                <a:latin typeface="Calibri" panose="020F0502020204030204" pitchFamily="34" charset="0"/>
                <a:cs typeface="Times New Roman" panose="02020603050405020304" pitchFamily="18" charset="0"/>
              </a:rPr>
              <a:t>ток</a:t>
            </a:r>
            <a:r>
              <a:rPr lang="sr-Latn-CS" altLang="en-US" sz="2200" smtClean="0"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RS" altLang="en-US" sz="2200" smtClean="0">
                <a:latin typeface="Calibri" panose="020F0502020204030204" pitchFamily="34" charset="0"/>
                <a:cs typeface="Times New Roman" panose="02020603050405020304" pitchFamily="18" charset="0"/>
              </a:rPr>
              <a:t>без</a:t>
            </a:r>
            <a:r>
              <a:rPr lang="sr-Latn-CS" altLang="en-US" sz="2200" smtClean="0"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RS" altLang="en-US" sz="2200" smtClean="0">
                <a:latin typeface="Calibri" panose="020F0502020204030204" pitchFamily="34" charset="0"/>
                <a:cs typeface="Times New Roman" panose="02020603050405020304" pitchFamily="18" charset="0"/>
              </a:rPr>
              <a:t>ремисија</a:t>
            </a:r>
            <a:endParaRPr lang="sr-Latn-CS" altLang="en-US" sz="2200" smtClean="0"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90000"/>
              </a:lnSpc>
              <a:buFontTx/>
              <a:buChar char="-"/>
            </a:pPr>
            <a:r>
              <a:rPr lang="sr-Cyrl-RS" altLang="en-US" sz="2200" smtClean="0">
                <a:latin typeface="Calibri" panose="020F0502020204030204" pitchFamily="34" charset="0"/>
                <a:cs typeface="Times New Roman" panose="02020603050405020304" pitchFamily="18" charset="0"/>
              </a:rPr>
              <a:t>Узрок</a:t>
            </a:r>
            <a:r>
              <a:rPr lang="sr-Latn-CS" altLang="en-US" sz="2200" smtClean="0"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RS" altLang="en-US" sz="2200" smtClean="0">
                <a:latin typeface="Calibri" panose="020F0502020204030204" pitchFamily="34" charset="0"/>
                <a:cs typeface="Times New Roman" panose="02020603050405020304" pitchFamily="18" charset="0"/>
              </a:rPr>
              <a:t>генетски</a:t>
            </a:r>
            <a:r>
              <a:rPr lang="sr-Latn-CS" altLang="en-US" sz="2200" smtClean="0">
                <a:latin typeface="Calibri" panose="020F0502020204030204" pitchFamily="34" charset="0"/>
                <a:cs typeface="Times New Roman" panose="02020603050405020304" pitchFamily="18" charset="0"/>
              </a:rPr>
              <a:t> (</a:t>
            </a:r>
            <a:r>
              <a:rPr lang="sr-Cyrl-RS" altLang="en-US" sz="2200" smtClean="0">
                <a:latin typeface="Calibri" panose="020F0502020204030204" pitchFamily="34" charset="0"/>
                <a:cs typeface="Times New Roman" panose="02020603050405020304" pitchFamily="18" charset="0"/>
              </a:rPr>
              <a:t>дефект</a:t>
            </a:r>
            <a:r>
              <a:rPr lang="sr-Latn-CS" altLang="en-US" sz="2200" smtClean="0"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RS" altLang="en-US" sz="2200" smtClean="0">
                <a:latin typeface="Calibri" panose="020F0502020204030204" pitchFamily="34" charset="0"/>
                <a:cs typeface="Times New Roman" panose="02020603050405020304" pitchFamily="18" charset="0"/>
              </a:rPr>
              <a:t>орексин</a:t>
            </a:r>
            <a:r>
              <a:rPr lang="sr-Latn-CS" altLang="en-US" sz="2200" smtClean="0">
                <a:latin typeface="Calibri" panose="020F0502020204030204" pitchFamily="34" charset="0"/>
                <a:cs typeface="Times New Roman" panose="02020603050405020304" pitchFamily="18" charset="0"/>
              </a:rPr>
              <a:t>/</a:t>
            </a:r>
            <a:r>
              <a:rPr lang="sr-Cyrl-RS" altLang="en-US" sz="2200" smtClean="0">
                <a:latin typeface="Calibri" panose="020F0502020204030204" pitchFamily="34" charset="0"/>
                <a:cs typeface="Times New Roman" panose="02020603050405020304" pitchFamily="18" charset="0"/>
              </a:rPr>
              <a:t>хипокретинског</a:t>
            </a:r>
            <a:r>
              <a:rPr lang="sr-Latn-CS" altLang="en-US" sz="2200" smtClean="0"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RS" altLang="en-US" sz="2200" smtClean="0">
                <a:latin typeface="Calibri" panose="020F0502020204030204" pitchFamily="34" charset="0"/>
                <a:cs typeface="Times New Roman" panose="02020603050405020304" pitchFamily="18" charset="0"/>
              </a:rPr>
              <a:t>система</a:t>
            </a:r>
            <a:r>
              <a:rPr lang="sr-Latn-CS" altLang="en-US" sz="2200" smtClean="0"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RS" altLang="en-US" sz="2200" smtClean="0">
                <a:latin typeface="Calibri" panose="020F0502020204030204" pitchFamily="34" charset="0"/>
                <a:cs typeface="Times New Roman" panose="02020603050405020304" pitchFamily="18" charset="0"/>
              </a:rPr>
              <a:t>у</a:t>
            </a:r>
            <a:r>
              <a:rPr lang="sr-Latn-CS" altLang="en-US" sz="2200" smtClean="0"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RS" altLang="en-US" sz="2200" smtClean="0">
                <a:latin typeface="Calibri" panose="020F0502020204030204" pitchFamily="34" charset="0"/>
                <a:cs typeface="Times New Roman" panose="02020603050405020304" pitchFamily="18" charset="0"/>
              </a:rPr>
              <a:t>латералном</a:t>
            </a:r>
            <a:r>
              <a:rPr lang="sr-Latn-CS" altLang="en-US" sz="2200" smtClean="0"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RS" altLang="en-US" sz="2200" smtClean="0">
                <a:latin typeface="Calibri" panose="020F0502020204030204" pitchFamily="34" charset="0"/>
                <a:cs typeface="Times New Roman" panose="02020603050405020304" pitchFamily="18" charset="0"/>
              </a:rPr>
              <a:t>хипоталамусу</a:t>
            </a:r>
            <a:r>
              <a:rPr lang="sr-Latn-CS" altLang="en-US" sz="2200" smtClean="0">
                <a:latin typeface="Calibri" panose="020F0502020204030204" pitchFamily="34" charset="0"/>
                <a:cs typeface="Times New Roman" panose="02020603050405020304" pitchFamily="18" charset="0"/>
              </a:rPr>
              <a:t>)</a:t>
            </a:r>
            <a:endParaRPr lang="en-US" altLang="en-US" sz="2200" smtClean="0">
              <a:latin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619125" y="1268413"/>
            <a:ext cx="7840663" cy="981075"/>
          </a:xfrm>
        </p:spPr>
        <p:txBody>
          <a:bodyPr/>
          <a:lstStyle/>
          <a:p>
            <a:pPr eaLnBrk="1" hangingPunct="1"/>
            <a:r>
              <a:rPr lang="sr-Cyrl-RS" altLang="en-US" smtClean="0">
                <a:ln>
                  <a:noFill/>
                </a:ln>
                <a:latin typeface="Comic Sans MS" panose="030F0702030302020204" pitchFamily="66" charset="0"/>
              </a:rPr>
              <a:t>Хиперсомнија</a:t>
            </a:r>
            <a:endParaRPr lang="en-US" altLang="en-US" smtClean="0">
              <a:ln>
                <a:noFill/>
              </a:ln>
              <a:latin typeface="Comic Sans MS" panose="030F0702030302020204" pitchFamily="66" charset="0"/>
            </a:endParaRPr>
          </a:p>
        </p:txBody>
      </p:sp>
      <p:sp>
        <p:nvSpPr>
          <p:cNvPr id="71683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042988" y="2281238"/>
            <a:ext cx="7632700" cy="3508375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endParaRPr lang="sr-Latn-CS" altLang="en-US" sz="200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sr-Cyrl-RS" altLang="en-US" sz="2200" smtClean="0">
                <a:latin typeface="Calibri" panose="020F0502020204030204" pitchFamily="34" charset="0"/>
                <a:cs typeface="Times New Roman" panose="02020603050405020304" pitchFamily="18" charset="0"/>
              </a:rPr>
              <a:t>Клиничка</a:t>
            </a:r>
            <a:r>
              <a:rPr lang="sr-Latn-CS" altLang="en-US" sz="2200" smtClean="0"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RS" altLang="en-US" sz="2200" smtClean="0">
                <a:latin typeface="Calibri" panose="020F0502020204030204" pitchFamily="34" charset="0"/>
                <a:cs typeface="Times New Roman" panose="02020603050405020304" pitchFamily="18" charset="0"/>
              </a:rPr>
              <a:t>слика</a:t>
            </a:r>
            <a:r>
              <a:rPr lang="sr-Latn-CS" altLang="en-US" sz="2200" smtClean="0"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Latn-CS" altLang="en-US" sz="2200" smtClean="0">
                <a:solidFill>
                  <a:srgbClr val="FF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“</a:t>
            </a:r>
            <a:r>
              <a:rPr lang="sr-Cyrl-RS" altLang="en-US" sz="2200" smtClean="0">
                <a:solidFill>
                  <a:srgbClr val="FF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тетраде</a:t>
            </a:r>
            <a:r>
              <a:rPr lang="sr-Latn-CS" altLang="en-US" sz="2200" smtClean="0">
                <a:solidFill>
                  <a:srgbClr val="FF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RS" altLang="en-US" sz="2200" smtClean="0">
                <a:solidFill>
                  <a:srgbClr val="FF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нарколепсије</a:t>
            </a:r>
            <a:r>
              <a:rPr lang="sr-Latn-CS" altLang="en-US" sz="2200" smtClean="0">
                <a:solidFill>
                  <a:srgbClr val="FF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”</a:t>
            </a:r>
            <a:endParaRPr lang="en-US" altLang="en-US" sz="2200" smtClean="0">
              <a:solidFill>
                <a:srgbClr val="FF0000"/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sr-Latn-CS" altLang="en-US" sz="2200" smtClean="0">
                <a:latin typeface="Calibri" panose="020F0502020204030204" pitchFamily="34" charset="0"/>
                <a:cs typeface="Times New Roman" panose="02020603050405020304" pitchFamily="18" charset="0"/>
              </a:rPr>
              <a:t>  - </a:t>
            </a:r>
            <a:r>
              <a:rPr lang="sr-Cyrl-RS" altLang="en-US" sz="2200" b="1" smtClean="0">
                <a:latin typeface="Calibri" panose="020F0502020204030204" pitchFamily="34" charset="0"/>
                <a:cs typeface="Times New Roman" panose="02020603050405020304" pitchFamily="18" charset="0"/>
              </a:rPr>
              <a:t>претерана</a:t>
            </a:r>
            <a:r>
              <a:rPr lang="sr-Latn-CS" altLang="en-US" sz="2200" b="1" smtClean="0"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RS" altLang="en-US" sz="2200" b="1" smtClean="0">
                <a:latin typeface="Calibri" panose="020F0502020204030204" pitchFamily="34" charset="0"/>
                <a:cs typeface="Times New Roman" panose="02020603050405020304" pitchFamily="18" charset="0"/>
              </a:rPr>
              <a:t>дневна</a:t>
            </a:r>
            <a:r>
              <a:rPr lang="sr-Latn-CS" altLang="en-US" sz="2200" b="1" smtClean="0"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RS" altLang="en-US" sz="2200" b="1" smtClean="0">
                <a:latin typeface="Calibri" panose="020F0502020204030204" pitchFamily="34" charset="0"/>
                <a:cs typeface="Times New Roman" panose="02020603050405020304" pitchFamily="18" charset="0"/>
              </a:rPr>
              <a:t>поспаност</a:t>
            </a:r>
            <a:endParaRPr lang="sr-Latn-CS" altLang="en-US" sz="2200" b="1" smtClean="0"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sr-Latn-CS" altLang="en-US" sz="2200" smtClean="0">
                <a:latin typeface="Calibri" panose="020F0502020204030204" pitchFamily="34" charset="0"/>
                <a:cs typeface="Times New Roman" panose="02020603050405020304" pitchFamily="18" charset="0"/>
              </a:rPr>
              <a:t>  - </a:t>
            </a:r>
            <a:r>
              <a:rPr lang="sr-Cyrl-RS" altLang="en-US" sz="2200" smtClean="0">
                <a:latin typeface="Calibri" panose="020F0502020204030204" pitchFamily="34" charset="0"/>
                <a:cs typeface="Times New Roman" panose="02020603050405020304" pitchFamily="18" charset="0"/>
              </a:rPr>
              <a:t>јаким</a:t>
            </a:r>
            <a:r>
              <a:rPr lang="sr-Latn-CS" altLang="en-US" sz="2200" smtClean="0"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RS" altLang="en-US" sz="2200" smtClean="0">
                <a:latin typeface="Calibri" panose="020F0502020204030204" pitchFamily="34" charset="0"/>
                <a:cs typeface="Times New Roman" panose="02020603050405020304" pitchFamily="18" charset="0"/>
              </a:rPr>
              <a:t>емоцијама</a:t>
            </a:r>
            <a:r>
              <a:rPr lang="sr-Latn-CS" altLang="en-US" sz="2200" smtClean="0"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RS" altLang="en-US" sz="2200" smtClean="0">
                <a:latin typeface="Calibri" panose="020F0502020204030204" pitchFamily="34" charset="0"/>
                <a:cs typeface="Times New Roman" panose="02020603050405020304" pitchFamily="18" charset="0"/>
              </a:rPr>
              <a:t>изазваним</a:t>
            </a:r>
            <a:r>
              <a:rPr lang="sr-Latn-CS" altLang="en-US" sz="2200" smtClean="0"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RS" altLang="en-US" sz="2200" smtClean="0">
                <a:latin typeface="Calibri" panose="020F0502020204030204" pitchFamily="34" charset="0"/>
                <a:cs typeface="Times New Roman" panose="02020603050405020304" pitchFamily="18" charset="0"/>
              </a:rPr>
              <a:t>изненадни</a:t>
            </a:r>
            <a:r>
              <a:rPr lang="sr-Latn-CS" altLang="en-US" sz="2200" smtClean="0"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RS" altLang="en-US" sz="2200" smtClean="0">
                <a:latin typeface="Calibri" panose="020F0502020204030204" pitchFamily="34" charset="0"/>
                <a:cs typeface="Times New Roman" panose="02020603050405020304" pitchFamily="18" charset="0"/>
              </a:rPr>
              <a:t>губитак</a:t>
            </a:r>
            <a:r>
              <a:rPr lang="sr-Latn-CS" altLang="en-US" sz="2200" smtClean="0"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RS" altLang="en-US" sz="2200" smtClean="0">
                <a:latin typeface="Calibri" panose="020F0502020204030204" pitchFamily="34" charset="0"/>
                <a:cs typeface="Times New Roman" panose="02020603050405020304" pitchFamily="18" charset="0"/>
              </a:rPr>
              <a:t>мишићног</a:t>
            </a:r>
            <a:r>
              <a:rPr lang="sr-Latn-CS" altLang="en-US" sz="2200" smtClean="0"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RS" altLang="en-US" sz="2200" smtClean="0">
                <a:latin typeface="Calibri" panose="020F0502020204030204" pitchFamily="34" charset="0"/>
                <a:cs typeface="Times New Roman" panose="02020603050405020304" pitchFamily="18" charset="0"/>
              </a:rPr>
              <a:t>тонуса</a:t>
            </a:r>
            <a:r>
              <a:rPr lang="sr-Latn-CS" altLang="en-US" sz="2200" smtClean="0"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RS" altLang="en-US" sz="2200" smtClean="0">
                <a:latin typeface="Calibri" panose="020F0502020204030204" pitchFamily="34" charset="0"/>
                <a:cs typeface="Times New Roman" panose="02020603050405020304" pitchFamily="18" charset="0"/>
              </a:rPr>
              <a:t>уз</a:t>
            </a:r>
            <a:r>
              <a:rPr lang="sr-Latn-CS" altLang="en-US" sz="2200" smtClean="0"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RS" altLang="en-US" sz="2200" smtClean="0">
                <a:latin typeface="Calibri" panose="020F0502020204030204" pitchFamily="34" charset="0"/>
                <a:cs typeface="Times New Roman" panose="02020603050405020304" pitchFamily="18" charset="0"/>
              </a:rPr>
              <a:t>очувано</a:t>
            </a:r>
            <a:r>
              <a:rPr lang="sr-Latn-CS" altLang="en-US" sz="2200" smtClean="0"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RS" altLang="en-US" sz="2200" smtClean="0">
                <a:latin typeface="Calibri" panose="020F0502020204030204" pitchFamily="34" charset="0"/>
                <a:cs typeface="Times New Roman" panose="02020603050405020304" pitchFamily="18" charset="0"/>
              </a:rPr>
              <a:t>стање</a:t>
            </a:r>
            <a:r>
              <a:rPr lang="sr-Latn-CS" altLang="en-US" sz="2200" smtClean="0"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RS" altLang="en-US" sz="2200" smtClean="0">
                <a:latin typeface="Calibri" panose="020F0502020204030204" pitchFamily="34" charset="0"/>
                <a:cs typeface="Times New Roman" panose="02020603050405020304" pitchFamily="18" charset="0"/>
              </a:rPr>
              <a:t>свести</a:t>
            </a:r>
            <a:r>
              <a:rPr lang="sr-Latn-CS" altLang="en-US" sz="2200" smtClean="0"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Latn-CS" altLang="en-US" sz="2200" b="1" smtClean="0">
                <a:latin typeface="Calibri" panose="020F0502020204030204" pitchFamily="34" charset="0"/>
                <a:cs typeface="Times New Roman" panose="02020603050405020304" pitchFamily="18" charset="0"/>
              </a:rPr>
              <a:t>(</a:t>
            </a:r>
            <a:r>
              <a:rPr lang="sr-Cyrl-RS" altLang="en-US" sz="2200" b="1" smtClean="0">
                <a:latin typeface="Calibri" panose="020F0502020204030204" pitchFamily="34" charset="0"/>
                <a:cs typeface="Times New Roman" panose="02020603050405020304" pitchFamily="18" charset="0"/>
              </a:rPr>
              <a:t>катаплексија</a:t>
            </a:r>
            <a:r>
              <a:rPr lang="sr-Latn-CS" altLang="en-US" sz="2200" b="1" smtClean="0">
                <a:latin typeface="Calibri" panose="020F0502020204030204" pitchFamily="34" charset="0"/>
                <a:cs typeface="Times New Roman" panose="02020603050405020304" pitchFamily="18" charset="0"/>
              </a:rPr>
              <a:t>)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sr-Latn-CS" altLang="en-US" sz="2200" smtClean="0">
                <a:latin typeface="Calibri" panose="020F0502020204030204" pitchFamily="34" charset="0"/>
                <a:cs typeface="Times New Roman" panose="02020603050405020304" pitchFamily="18" charset="0"/>
              </a:rPr>
              <a:t>  - </a:t>
            </a:r>
            <a:r>
              <a:rPr lang="sr-Cyrl-RS" altLang="en-US" sz="2200" b="1" smtClean="0">
                <a:latin typeface="Calibri" panose="020F0502020204030204" pitchFamily="34" charset="0"/>
                <a:cs typeface="Times New Roman" panose="02020603050405020304" pitchFamily="18" charset="0"/>
              </a:rPr>
              <a:t>халуцинације</a:t>
            </a:r>
            <a:r>
              <a:rPr lang="sr-Latn-CS" altLang="en-US" sz="2200" smtClean="0"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RS" altLang="en-US" sz="2200" smtClean="0">
                <a:latin typeface="Calibri" panose="020F0502020204030204" pitchFamily="34" charset="0"/>
                <a:cs typeface="Times New Roman" panose="02020603050405020304" pitchFamily="18" charset="0"/>
              </a:rPr>
              <a:t>на</a:t>
            </a:r>
            <a:r>
              <a:rPr lang="sr-Latn-CS" altLang="en-US" sz="2200" smtClean="0"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RS" altLang="en-US" sz="2200" smtClean="0">
                <a:latin typeface="Calibri" panose="020F0502020204030204" pitchFamily="34" charset="0"/>
                <a:cs typeface="Times New Roman" panose="02020603050405020304" pitchFamily="18" charset="0"/>
              </a:rPr>
              <a:t>почетку</a:t>
            </a:r>
            <a:r>
              <a:rPr lang="sr-Latn-CS" altLang="en-US" sz="2200" smtClean="0"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RS" altLang="en-US" sz="2200" smtClean="0">
                <a:latin typeface="Calibri" panose="020F0502020204030204" pitchFamily="34" charset="0"/>
                <a:cs typeface="Times New Roman" panose="02020603050405020304" pitchFamily="18" charset="0"/>
              </a:rPr>
              <a:t>спавања</a:t>
            </a:r>
            <a:r>
              <a:rPr lang="sr-Latn-CS" altLang="en-US" sz="2200" smtClean="0">
                <a:latin typeface="Calibri" panose="020F0502020204030204" pitchFamily="34" charset="0"/>
                <a:cs typeface="Times New Roman" panose="02020603050405020304" pitchFamily="18" charset="0"/>
              </a:rPr>
              <a:t> (</a:t>
            </a:r>
            <a:r>
              <a:rPr lang="sr-Cyrl-RS" altLang="en-US" sz="2200" smtClean="0">
                <a:latin typeface="Calibri" panose="020F0502020204030204" pitchFamily="34" charset="0"/>
                <a:cs typeface="Times New Roman" panose="02020603050405020304" pitchFamily="18" charset="0"/>
              </a:rPr>
              <a:t>хипногогне</a:t>
            </a:r>
            <a:r>
              <a:rPr lang="sr-Latn-CS" altLang="en-US" sz="2200" smtClean="0">
                <a:latin typeface="Calibri" panose="020F0502020204030204" pitchFamily="34" charset="0"/>
                <a:cs typeface="Times New Roman" panose="02020603050405020304" pitchFamily="18" charset="0"/>
              </a:rPr>
              <a:t>) </a:t>
            </a:r>
            <a:r>
              <a:rPr lang="sr-Cyrl-RS" altLang="en-US" sz="2200" smtClean="0">
                <a:latin typeface="Calibri" panose="020F0502020204030204" pitchFamily="34" charset="0"/>
                <a:cs typeface="Times New Roman" panose="02020603050405020304" pitchFamily="18" charset="0"/>
              </a:rPr>
              <a:t>или</a:t>
            </a:r>
            <a:r>
              <a:rPr lang="sr-Latn-CS" altLang="en-US" sz="2200" smtClean="0"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RS" altLang="en-US" sz="2200" smtClean="0">
                <a:latin typeface="Calibri" panose="020F0502020204030204" pitchFamily="34" charset="0"/>
                <a:cs typeface="Times New Roman" panose="02020603050405020304" pitchFamily="18" charset="0"/>
              </a:rPr>
              <a:t>при</a:t>
            </a:r>
            <a:r>
              <a:rPr lang="sr-Latn-CS" altLang="en-US" sz="2200" smtClean="0"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RS" altLang="en-US" sz="2200" smtClean="0">
                <a:latin typeface="Calibri" panose="020F0502020204030204" pitchFamily="34" charset="0"/>
                <a:cs typeface="Times New Roman" panose="02020603050405020304" pitchFamily="18" charset="0"/>
              </a:rPr>
              <a:t>буђењу</a:t>
            </a:r>
            <a:r>
              <a:rPr lang="sr-Latn-CS" altLang="en-US" sz="2200" smtClean="0">
                <a:latin typeface="Calibri" panose="020F0502020204030204" pitchFamily="34" charset="0"/>
                <a:cs typeface="Times New Roman" panose="02020603050405020304" pitchFamily="18" charset="0"/>
              </a:rPr>
              <a:t> (</a:t>
            </a:r>
            <a:r>
              <a:rPr lang="sr-Cyrl-RS" altLang="en-US" sz="2200" smtClean="0">
                <a:latin typeface="Calibri" panose="020F0502020204030204" pitchFamily="34" charset="0"/>
                <a:cs typeface="Times New Roman" panose="02020603050405020304" pitchFamily="18" charset="0"/>
              </a:rPr>
              <a:t>хипнопомпне</a:t>
            </a:r>
            <a:r>
              <a:rPr lang="sr-Latn-CS" altLang="en-US" sz="2200" smtClean="0">
                <a:latin typeface="Calibri" panose="020F0502020204030204" pitchFamily="34" charset="0"/>
                <a:cs typeface="Times New Roman" panose="02020603050405020304" pitchFamily="18" charset="0"/>
              </a:rPr>
              <a:t>)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sr-Latn-CS" altLang="en-US" sz="2200" smtClean="0">
                <a:latin typeface="Calibri" panose="020F0502020204030204" pitchFamily="34" charset="0"/>
                <a:cs typeface="Times New Roman" panose="02020603050405020304" pitchFamily="18" charset="0"/>
              </a:rPr>
              <a:t>  - </a:t>
            </a:r>
            <a:r>
              <a:rPr lang="sr-Cyrl-RS" altLang="en-US" sz="2200" smtClean="0">
                <a:latin typeface="Calibri" panose="020F0502020204030204" pitchFamily="34" charset="0"/>
                <a:cs typeface="Times New Roman" panose="02020603050405020304" pitchFamily="18" charset="0"/>
              </a:rPr>
              <a:t>парализе</a:t>
            </a:r>
            <a:r>
              <a:rPr lang="sr-Latn-CS" altLang="en-US" sz="2200" smtClean="0"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RS" altLang="en-US" sz="2200" smtClean="0">
                <a:latin typeface="Calibri" panose="020F0502020204030204" pitchFamily="34" charset="0"/>
                <a:cs typeface="Times New Roman" panose="02020603050405020304" pitchFamily="18" charset="0"/>
              </a:rPr>
              <a:t>мишића</a:t>
            </a:r>
            <a:r>
              <a:rPr lang="sr-Latn-CS" altLang="en-US" sz="2200" smtClean="0"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RS" altLang="en-US" sz="2200" smtClean="0">
                <a:latin typeface="Calibri" panose="020F0502020204030204" pitchFamily="34" charset="0"/>
                <a:cs typeface="Times New Roman" panose="02020603050405020304" pitchFamily="18" charset="0"/>
              </a:rPr>
              <a:t>приликом</a:t>
            </a:r>
            <a:r>
              <a:rPr lang="sr-Latn-CS" altLang="en-US" sz="2200" smtClean="0"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RS" altLang="en-US" sz="2200" smtClean="0">
                <a:latin typeface="Calibri" panose="020F0502020204030204" pitchFamily="34" charset="0"/>
                <a:cs typeface="Times New Roman" panose="02020603050405020304" pitchFamily="18" charset="0"/>
              </a:rPr>
              <a:t>уснивања</a:t>
            </a:r>
            <a:r>
              <a:rPr lang="sr-Latn-CS" altLang="en-US" sz="2200" smtClean="0"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RS" altLang="en-US" sz="2200" smtClean="0">
                <a:latin typeface="Calibri" panose="020F0502020204030204" pitchFamily="34" charset="0"/>
                <a:cs typeface="Times New Roman" panose="02020603050405020304" pitchFamily="18" charset="0"/>
              </a:rPr>
              <a:t>или</a:t>
            </a:r>
            <a:r>
              <a:rPr lang="sr-Latn-CS" altLang="en-US" sz="2200" smtClean="0"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RS" altLang="en-US" sz="2200" smtClean="0">
                <a:latin typeface="Calibri" panose="020F0502020204030204" pitchFamily="34" charset="0"/>
                <a:cs typeface="Times New Roman" panose="02020603050405020304" pitchFamily="18" charset="0"/>
              </a:rPr>
              <a:t>буђења</a:t>
            </a:r>
            <a:r>
              <a:rPr lang="sr-Latn-CS" altLang="en-US" sz="2200" smtClean="0"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Latn-CS" altLang="en-US" sz="2200" b="1" smtClean="0">
                <a:latin typeface="Calibri" panose="020F0502020204030204" pitchFamily="34" charset="0"/>
                <a:cs typeface="Times New Roman" panose="02020603050405020304" pitchFamily="18" charset="0"/>
              </a:rPr>
              <a:t>(</a:t>
            </a:r>
            <a:r>
              <a:rPr lang="sr-Cyrl-RS" altLang="en-US" sz="2200" b="1" smtClean="0">
                <a:latin typeface="Calibri" panose="020F0502020204030204" pitchFamily="34" charset="0"/>
                <a:cs typeface="Times New Roman" panose="02020603050405020304" pitchFamily="18" charset="0"/>
              </a:rPr>
              <a:t>парализа</a:t>
            </a:r>
            <a:r>
              <a:rPr lang="sr-Latn-CS" altLang="en-US" sz="2200" b="1" smtClean="0"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RS" altLang="en-US" sz="2200" b="1" smtClean="0">
                <a:latin typeface="Calibri" panose="020F0502020204030204" pitchFamily="34" charset="0"/>
                <a:cs typeface="Times New Roman" panose="02020603050405020304" pitchFamily="18" charset="0"/>
              </a:rPr>
              <a:t>спавања</a:t>
            </a:r>
            <a:r>
              <a:rPr lang="sr-Latn-CS" altLang="en-US" sz="2200" b="1" smtClean="0">
                <a:latin typeface="Calibri" panose="020F0502020204030204" pitchFamily="34" charset="0"/>
                <a:cs typeface="Times New Roman" panose="02020603050405020304" pitchFamily="18" charset="0"/>
              </a:rPr>
              <a:t>)</a:t>
            </a:r>
            <a:endParaRPr lang="en-US" altLang="en-US" sz="2200" b="1" smtClean="0">
              <a:latin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/>
          <p:cNvSpPr>
            <a:spLocks noChangeArrowheads="1"/>
          </p:cNvSpPr>
          <p:nvPr/>
        </p:nvSpPr>
        <p:spPr bwMode="auto">
          <a:xfrm>
            <a:off x="684213" y="1497013"/>
            <a:ext cx="8001000" cy="4721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>
            <a:spAutoFit/>
          </a:bodyPr>
          <a:lstStyle>
            <a:lvl1pPr>
              <a:defRPr sz="2400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9pPr>
          </a:lstStyle>
          <a:p>
            <a:pPr algn="just">
              <a:lnSpc>
                <a:spcPct val="120000"/>
              </a:lnSpc>
              <a:spcBef>
                <a:spcPct val="50000"/>
              </a:spcBef>
              <a:buClr>
                <a:srgbClr val="FF3300"/>
              </a:buClr>
              <a:buSzPct val="150000"/>
              <a:buFont typeface="Symbol" panose="05050102010706020507" pitchFamily="18" charset="2"/>
              <a:buChar char="·"/>
            </a:pPr>
            <a:r>
              <a:rPr lang="en-US" altLang="en-US">
                <a:solidFill>
                  <a:srgbClr val="FFFF00"/>
                </a:solidFill>
              </a:rPr>
              <a:t> </a:t>
            </a:r>
            <a:r>
              <a:rPr lang="sr-Cyrl-RS" altLang="en-US" sz="2000">
                <a:latin typeface="Calibri" panose="020F0502020204030204" pitchFamily="34" charset="0"/>
              </a:rPr>
              <a:t>претерана дневна поспаност</a:t>
            </a:r>
          </a:p>
          <a:p>
            <a:pPr algn="just">
              <a:lnSpc>
                <a:spcPct val="120000"/>
              </a:lnSpc>
              <a:spcBef>
                <a:spcPct val="50000"/>
              </a:spcBef>
              <a:buClr>
                <a:srgbClr val="FF3300"/>
              </a:buClr>
              <a:buSzPct val="150000"/>
              <a:buFont typeface="Symbol" panose="05050102010706020507" pitchFamily="18" charset="2"/>
              <a:buChar char="·"/>
            </a:pPr>
            <a:r>
              <a:rPr lang="sr-Cyrl-RS" altLang="en-US" sz="2000">
                <a:latin typeface="Calibri" panose="020F0502020204030204" pitchFamily="34" charset="0"/>
              </a:rPr>
              <a:t> напади спавања</a:t>
            </a:r>
          </a:p>
          <a:p>
            <a:pPr algn="just">
              <a:lnSpc>
                <a:spcPct val="120000"/>
              </a:lnSpc>
              <a:spcBef>
                <a:spcPct val="50000"/>
              </a:spcBef>
              <a:buClr>
                <a:srgbClr val="FF3300"/>
              </a:buClr>
              <a:buSzPct val="150000"/>
              <a:buFont typeface="Symbol" panose="05050102010706020507" pitchFamily="18" charset="2"/>
              <a:buChar char="·"/>
            </a:pPr>
            <a:r>
              <a:rPr lang="sr-Cyrl-RS" altLang="en-US" sz="2000">
                <a:latin typeface="Calibri" panose="020F0502020204030204" pitchFamily="34" charset="0"/>
              </a:rPr>
              <a:t> катаплексија</a:t>
            </a:r>
          </a:p>
          <a:p>
            <a:pPr algn="just">
              <a:lnSpc>
                <a:spcPct val="120000"/>
              </a:lnSpc>
              <a:spcBef>
                <a:spcPct val="50000"/>
              </a:spcBef>
              <a:buClr>
                <a:srgbClr val="FF3300"/>
              </a:buClr>
              <a:buSzPct val="150000"/>
              <a:buFont typeface="Symbol" panose="05050102010706020507" pitchFamily="18" charset="2"/>
              <a:buChar char="·"/>
            </a:pPr>
            <a:r>
              <a:rPr lang="sr-Cyrl-RS" altLang="en-US" sz="2000">
                <a:latin typeface="Calibri" panose="020F0502020204030204" pitchFamily="34" charset="0"/>
              </a:rPr>
              <a:t> хипнагогне халуцинације</a:t>
            </a:r>
          </a:p>
          <a:p>
            <a:pPr algn="just">
              <a:lnSpc>
                <a:spcPct val="120000"/>
              </a:lnSpc>
              <a:spcBef>
                <a:spcPct val="50000"/>
              </a:spcBef>
              <a:buClr>
                <a:srgbClr val="FF3300"/>
              </a:buClr>
              <a:buSzPct val="150000"/>
              <a:buFont typeface="Symbol" panose="05050102010706020507" pitchFamily="18" charset="2"/>
              <a:buChar char="·"/>
            </a:pPr>
            <a:r>
              <a:rPr lang="sr-Cyrl-RS" altLang="en-US" sz="2000">
                <a:latin typeface="Calibri" panose="020F0502020204030204" pitchFamily="34" charset="0"/>
              </a:rPr>
              <a:t> парализе спавања</a:t>
            </a:r>
          </a:p>
          <a:p>
            <a:pPr algn="just">
              <a:lnSpc>
                <a:spcPct val="120000"/>
              </a:lnSpc>
              <a:spcBef>
                <a:spcPct val="50000"/>
              </a:spcBef>
              <a:buClr>
                <a:srgbClr val="FF3300"/>
              </a:buClr>
              <a:buSzPct val="150000"/>
              <a:buFont typeface="Symbol" panose="05050102010706020507" pitchFamily="18" charset="2"/>
              <a:buChar char="·"/>
            </a:pPr>
            <a:r>
              <a:rPr lang="sr-Cyrl-RS" altLang="en-US" sz="2000">
                <a:latin typeface="Calibri" panose="020F0502020204030204" pitchFamily="34" charset="0"/>
              </a:rPr>
              <a:t> СОРЕМП</a:t>
            </a:r>
          </a:p>
          <a:p>
            <a:pPr algn="just">
              <a:lnSpc>
                <a:spcPct val="120000"/>
              </a:lnSpc>
              <a:spcBef>
                <a:spcPct val="50000"/>
              </a:spcBef>
              <a:buClr>
                <a:srgbClr val="FF3300"/>
              </a:buClr>
              <a:buSzPct val="150000"/>
              <a:buFont typeface="Symbol" panose="05050102010706020507" pitchFamily="18" charset="2"/>
              <a:buChar char="·"/>
            </a:pPr>
            <a:r>
              <a:rPr lang="sr-Cyrl-RS" altLang="en-US" sz="2000">
                <a:latin typeface="Calibri" panose="020F0502020204030204" pitchFamily="34" charset="0"/>
              </a:rPr>
              <a:t> аутоматско понашање</a:t>
            </a:r>
          </a:p>
          <a:p>
            <a:pPr algn="just">
              <a:lnSpc>
                <a:spcPct val="120000"/>
              </a:lnSpc>
              <a:spcBef>
                <a:spcPct val="50000"/>
              </a:spcBef>
              <a:buClr>
                <a:srgbClr val="FF3300"/>
              </a:buClr>
              <a:buSzPct val="150000"/>
              <a:buFont typeface="Symbol" panose="05050102010706020507" pitchFamily="18" charset="2"/>
              <a:buChar char="·"/>
            </a:pPr>
            <a:r>
              <a:rPr lang="sr-Cyrl-RS" altLang="en-US" sz="2000">
                <a:latin typeface="Calibri" panose="020F0502020204030204" pitchFamily="34" charset="0"/>
              </a:rPr>
              <a:t> поремећено ноћно спавање (честе измене стадијума спавања, честа   </a:t>
            </a:r>
          </a:p>
          <a:p>
            <a:pPr algn="just">
              <a:lnSpc>
                <a:spcPct val="120000"/>
              </a:lnSpc>
              <a:spcBef>
                <a:spcPct val="50000"/>
              </a:spcBef>
              <a:buClr>
                <a:srgbClr val="FF3300"/>
              </a:buClr>
              <a:buSzPct val="150000"/>
            </a:pPr>
            <a:r>
              <a:rPr lang="sr-Cyrl-RS" altLang="en-US" sz="2000">
                <a:latin typeface="Calibri" panose="020F0502020204030204" pitchFamily="34" charset="0"/>
              </a:rPr>
              <a:t>    буђења, инсомнија, кратка Лс) </a:t>
            </a:r>
            <a:endParaRPr lang="en-US" altLang="en-US" sz="2000">
              <a:latin typeface="Calibri" panose="020F0502020204030204" pitchFamily="34" charset="0"/>
            </a:endParaRPr>
          </a:p>
        </p:txBody>
      </p:sp>
      <p:sp>
        <p:nvSpPr>
          <p:cNvPr id="72707" name="Rectangle 3"/>
          <p:cNvSpPr>
            <a:spLocks noChangeArrowheads="1"/>
          </p:cNvSpPr>
          <p:nvPr/>
        </p:nvSpPr>
        <p:spPr bwMode="auto">
          <a:xfrm>
            <a:off x="1525588" y="623888"/>
            <a:ext cx="5443537" cy="487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>
            <a:spAutoFit/>
          </a:bodyPr>
          <a:lstStyle>
            <a:lvl1pPr>
              <a:defRPr sz="2400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9pPr>
          </a:lstStyle>
          <a:p>
            <a:pPr algn="ctr">
              <a:lnSpc>
                <a:spcPct val="80000"/>
              </a:lnSpc>
              <a:spcBef>
                <a:spcPct val="50000"/>
              </a:spcBef>
            </a:pPr>
            <a:r>
              <a:rPr lang="sr-Cyrl-RS" altLang="en-US" sz="3200">
                <a:cs typeface="Times New Roman" panose="02020603050405020304" pitchFamily="18" charset="0"/>
              </a:rPr>
              <a:t>НАРКОЛЕПСИЈА</a:t>
            </a:r>
            <a:endParaRPr lang="en-US" altLang="en-US" sz="3200">
              <a:cs typeface="Times New Roman" panose="02020603050405020304" pitchFamily="18" charset="0"/>
            </a:endParaRPr>
          </a:p>
        </p:txBody>
      </p:sp>
      <p:sp>
        <p:nvSpPr>
          <p:cNvPr id="72708" name="Line 4"/>
          <p:cNvSpPr>
            <a:spLocks noChangeShapeType="1"/>
          </p:cNvSpPr>
          <p:nvPr/>
        </p:nvSpPr>
        <p:spPr bwMode="auto">
          <a:xfrm>
            <a:off x="1525588" y="1079500"/>
            <a:ext cx="5637212" cy="0"/>
          </a:xfrm>
          <a:prstGeom prst="line">
            <a:avLst/>
          </a:prstGeom>
          <a:noFill/>
          <a:ln w="12700">
            <a:solidFill>
              <a:schemeClr val="accent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72709" name="Picture 5" descr="sleepy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600" y="1566863"/>
            <a:ext cx="3352800" cy="2570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Text Box 2"/>
          <p:cNvSpPr txBox="1">
            <a:spLocks noChangeArrowheads="1"/>
          </p:cNvSpPr>
          <p:nvPr/>
        </p:nvSpPr>
        <p:spPr bwMode="auto">
          <a:xfrm>
            <a:off x="755650" y="2805113"/>
            <a:ext cx="2514600" cy="1016000"/>
          </a:xfrm>
          <a:prstGeom prst="rect">
            <a:avLst/>
          </a:prstGeom>
          <a:noFill/>
          <a:ln w="9525">
            <a:solidFill>
              <a:srgbClr val="FF33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sr-Cyrl-RS" altLang="en-US" sz="2000">
                <a:latin typeface="Calibri" panose="020F0502020204030204" pitchFamily="34" charset="0"/>
                <a:cs typeface="Times New Roman" panose="02020603050405020304" pitchFamily="18" charset="0"/>
              </a:rPr>
              <a:t>Критеријуми за дијагнозу нарколепсије:</a:t>
            </a:r>
            <a:endParaRPr lang="en-US" altLang="en-US" sz="2000">
              <a:latin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4755" name="Text Box 3"/>
          <p:cNvSpPr txBox="1">
            <a:spLocks noChangeArrowheads="1"/>
          </p:cNvSpPr>
          <p:nvPr/>
        </p:nvSpPr>
        <p:spPr bwMode="auto">
          <a:xfrm>
            <a:off x="3635375" y="26988"/>
            <a:ext cx="4249738" cy="6570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9pPr>
          </a:lstStyle>
          <a:p>
            <a:pPr algn="ctr">
              <a:lnSpc>
                <a:spcPct val="115000"/>
              </a:lnSpc>
              <a:spcBef>
                <a:spcPct val="50000"/>
              </a:spcBef>
            </a:pPr>
            <a:r>
              <a:rPr kumimoji="1" lang="sr-Cyrl-RS" altLang="en-US" sz="1800" u="sng">
                <a:latin typeface="Calibri" panose="020F0502020204030204" pitchFamily="34" charset="0"/>
              </a:rPr>
              <a:t>симптоми</a:t>
            </a:r>
            <a:endParaRPr kumimoji="1" lang="en-US" altLang="en-US" sz="1800" u="sng">
              <a:latin typeface="Calibri" panose="020F0502020204030204" pitchFamily="34" charset="0"/>
            </a:endParaRPr>
          </a:p>
          <a:p>
            <a:pPr>
              <a:lnSpc>
                <a:spcPct val="115000"/>
              </a:lnSpc>
              <a:spcBef>
                <a:spcPct val="50000"/>
              </a:spcBef>
            </a:pPr>
            <a:r>
              <a:rPr kumimoji="1" lang="sr-Cyrl-RS" altLang="en-US" sz="1600">
                <a:latin typeface="Calibri" panose="020F0502020204030204" pitchFamily="34" charset="0"/>
              </a:rPr>
              <a:t>- </a:t>
            </a:r>
            <a:r>
              <a:rPr kumimoji="1" lang="sr-Cyrl-RS" altLang="en-US" sz="1400">
                <a:latin typeface="Calibri" panose="020F0502020204030204" pitchFamily="34" charset="0"/>
                <a:cs typeface="Times New Roman" panose="02020603050405020304" pitchFamily="18" charset="0"/>
              </a:rPr>
              <a:t>ЕДС или изненадна мишићна слабост</a:t>
            </a:r>
          </a:p>
          <a:p>
            <a:pPr>
              <a:lnSpc>
                <a:spcPct val="115000"/>
              </a:lnSpc>
              <a:spcBef>
                <a:spcPct val="50000"/>
              </a:spcBef>
            </a:pPr>
            <a:r>
              <a:rPr kumimoji="1" lang="sr-Cyrl-RS" altLang="en-US" sz="1400">
                <a:latin typeface="Calibri" panose="020F0502020204030204" pitchFamily="34" charset="0"/>
                <a:cs typeface="Times New Roman" panose="02020603050405020304" pitchFamily="18" charset="0"/>
              </a:rPr>
              <a:t>- рекурентна дневна спавања трајања најмање три   месеца</a:t>
            </a:r>
          </a:p>
          <a:p>
            <a:pPr>
              <a:lnSpc>
                <a:spcPct val="115000"/>
              </a:lnSpc>
              <a:spcBef>
                <a:spcPct val="50000"/>
              </a:spcBef>
            </a:pPr>
            <a:r>
              <a:rPr kumimoji="1" lang="sr-Cyrl-RS" altLang="en-US" sz="1400">
                <a:latin typeface="Calibri" panose="020F0502020204030204" pitchFamily="34" charset="0"/>
                <a:cs typeface="Times New Roman" panose="02020603050405020304" pitchFamily="18" charset="0"/>
              </a:rPr>
              <a:t>- изненадни губитак мишићног тонуса на емоције (катаплексја)</a:t>
            </a:r>
          </a:p>
          <a:p>
            <a:pPr>
              <a:lnSpc>
                <a:spcPct val="115000"/>
              </a:lnSpc>
              <a:spcBef>
                <a:spcPct val="50000"/>
              </a:spcBef>
            </a:pPr>
            <a:r>
              <a:rPr kumimoji="1" lang="sr-Cyrl-RS" altLang="en-US" sz="1400">
                <a:latin typeface="Calibri" panose="020F0502020204030204" pitchFamily="34" charset="0"/>
                <a:cs typeface="Times New Roman" panose="02020603050405020304" pitchFamily="18" charset="0"/>
              </a:rPr>
              <a:t>-ПС, ХХ, аутоматско понашање, поремећај структуре спавања</a:t>
            </a:r>
          </a:p>
          <a:p>
            <a:pPr>
              <a:lnSpc>
                <a:spcPct val="115000"/>
              </a:lnSpc>
              <a:spcBef>
                <a:spcPct val="50000"/>
              </a:spcBef>
            </a:pPr>
            <a:r>
              <a:rPr kumimoji="1" lang="sr-Cyrl-RS" altLang="en-US" sz="1400">
                <a:latin typeface="Calibri" panose="020F0502020204030204" pitchFamily="34" charset="0"/>
                <a:cs typeface="Times New Roman" panose="02020603050405020304" pitchFamily="18" charset="0"/>
              </a:rPr>
              <a:t>- Полисомнограм</a:t>
            </a:r>
          </a:p>
          <a:p>
            <a:pPr>
              <a:lnSpc>
                <a:spcPct val="115000"/>
              </a:lnSpc>
              <a:spcBef>
                <a:spcPct val="50000"/>
              </a:spcBef>
            </a:pPr>
            <a:r>
              <a:rPr kumimoji="1" lang="sr-Cyrl-RS" altLang="en-US" sz="1400">
                <a:latin typeface="Calibri" panose="020F0502020204030204" pitchFamily="34" charset="0"/>
                <a:cs typeface="Times New Roman" panose="02020603050405020304" pitchFamily="18" charset="0"/>
              </a:rPr>
              <a:t>- Латенца спавања &lt;10 мин</a:t>
            </a:r>
          </a:p>
          <a:p>
            <a:pPr>
              <a:lnSpc>
                <a:spcPct val="115000"/>
              </a:lnSpc>
              <a:spcBef>
                <a:spcPct val="50000"/>
              </a:spcBef>
            </a:pPr>
            <a:r>
              <a:rPr kumimoji="1" lang="sr-Cyrl-RS" altLang="en-US" sz="1400">
                <a:latin typeface="Calibri" panose="020F0502020204030204" pitchFamily="34" charset="0"/>
                <a:cs typeface="Times New Roman" panose="02020603050405020304" pitchFamily="18" charset="0"/>
              </a:rPr>
              <a:t>- РЕМ латенца &lt;20 мин	</a:t>
            </a:r>
          </a:p>
          <a:p>
            <a:pPr>
              <a:lnSpc>
                <a:spcPct val="115000"/>
              </a:lnSpc>
              <a:spcBef>
                <a:spcPct val="50000"/>
              </a:spcBef>
            </a:pPr>
            <a:r>
              <a:rPr kumimoji="1" lang="sr-Cyrl-RS" altLang="en-US" sz="1400">
                <a:latin typeface="Calibri" panose="020F0502020204030204" pitchFamily="34" charset="0"/>
                <a:cs typeface="Times New Roman" panose="02020603050405020304" pitchFamily="18" charset="0"/>
              </a:rPr>
              <a:t>- МСЛТ средња латенца спавања &lt;5 мин</a:t>
            </a:r>
          </a:p>
          <a:p>
            <a:pPr>
              <a:lnSpc>
                <a:spcPct val="115000"/>
              </a:lnSpc>
              <a:spcBef>
                <a:spcPct val="50000"/>
              </a:spcBef>
            </a:pPr>
            <a:r>
              <a:rPr kumimoji="1" lang="sr-Cyrl-RS" altLang="en-US" sz="1400">
                <a:latin typeface="Calibri" panose="020F0502020204030204" pitchFamily="34" charset="0"/>
                <a:cs typeface="Times New Roman" panose="02020603050405020304" pitchFamily="18" charset="0"/>
              </a:rPr>
              <a:t>- Два или више СОРЕМП-а</a:t>
            </a:r>
          </a:p>
          <a:p>
            <a:pPr>
              <a:lnSpc>
                <a:spcPct val="115000"/>
              </a:lnSpc>
              <a:spcBef>
                <a:spcPct val="50000"/>
              </a:spcBef>
            </a:pPr>
            <a:r>
              <a:rPr kumimoji="1" lang="sr-Cyrl-RS" altLang="en-US" sz="1400" u="sng">
                <a:latin typeface="Calibri" panose="020F0502020204030204" pitchFamily="34" charset="0"/>
                <a:cs typeface="Times New Roman" panose="02020603050405020304" pitchFamily="18" charset="0"/>
              </a:rPr>
              <a:t>Други критеријуми</a:t>
            </a:r>
          </a:p>
          <a:p>
            <a:pPr>
              <a:lnSpc>
                <a:spcPct val="115000"/>
              </a:lnSpc>
              <a:spcBef>
                <a:spcPct val="50000"/>
              </a:spcBef>
            </a:pPr>
            <a:r>
              <a:rPr kumimoji="1" lang="sr-Cyrl-RS" altLang="en-US" sz="1400">
                <a:latin typeface="Calibri" panose="020F0502020204030204" pitchFamily="34" charset="0"/>
                <a:cs typeface="Times New Roman" panose="02020603050405020304" pitchFamily="18" charset="0"/>
              </a:rPr>
              <a:t>- ХЛА типизација показује Д</a:t>
            </a:r>
            <a:r>
              <a:rPr kumimoji="1" lang="sr-Latn-CS" altLang="en-US" sz="1400">
                <a:latin typeface="Calibri" panose="020F0502020204030204" pitchFamily="34" charset="0"/>
                <a:cs typeface="Times New Roman" panose="02020603050405020304" pitchFamily="18" charset="0"/>
              </a:rPr>
              <a:t>Q</a:t>
            </a:r>
            <a:r>
              <a:rPr kumimoji="1" lang="sr-Cyrl-RS" altLang="en-US" sz="1400">
                <a:latin typeface="Calibri" panose="020F0502020204030204" pitchFamily="34" charset="0"/>
                <a:cs typeface="Times New Roman" panose="02020603050405020304" pitchFamily="18" charset="0"/>
              </a:rPr>
              <a:t>Б1*0602 или ДР2 позитивност</a:t>
            </a:r>
          </a:p>
          <a:p>
            <a:pPr>
              <a:lnSpc>
                <a:spcPct val="115000"/>
              </a:lnSpc>
              <a:spcBef>
                <a:spcPct val="50000"/>
              </a:spcBef>
            </a:pPr>
            <a:r>
              <a:rPr kumimoji="1" lang="sr-Cyrl-RS" altLang="en-US" sz="1400">
                <a:latin typeface="Calibri" panose="020F0502020204030204" pitchFamily="34" charset="0"/>
                <a:cs typeface="Times New Roman" panose="02020603050405020304" pitchFamily="18" charset="0"/>
              </a:rPr>
              <a:t>- не постоје друга обољења која могу да објасне симптоме</a:t>
            </a:r>
          </a:p>
          <a:p>
            <a:pPr>
              <a:lnSpc>
                <a:spcPct val="115000"/>
              </a:lnSpc>
              <a:spcBef>
                <a:spcPct val="50000"/>
              </a:spcBef>
            </a:pPr>
            <a:r>
              <a:rPr kumimoji="1" lang="sr-Cyrl-RS" altLang="en-US" sz="1400">
                <a:latin typeface="Calibri" panose="020F0502020204030204" pitchFamily="34" charset="0"/>
                <a:cs typeface="Times New Roman" panose="02020603050405020304" pitchFamily="18" charset="0"/>
              </a:rPr>
              <a:t>- други поремећаји спавања могу бити присутни, али нису главни узрок симптома</a:t>
            </a:r>
          </a:p>
        </p:txBody>
      </p:sp>
      <p:sp>
        <p:nvSpPr>
          <p:cNvPr id="74756" name="Line 6"/>
          <p:cNvSpPr>
            <a:spLocks noChangeShapeType="1"/>
          </p:cNvSpPr>
          <p:nvPr/>
        </p:nvSpPr>
        <p:spPr bwMode="auto">
          <a:xfrm>
            <a:off x="3635375" y="1484313"/>
            <a:ext cx="4752975" cy="0"/>
          </a:xfrm>
          <a:prstGeom prst="line">
            <a:avLst/>
          </a:prstGeom>
          <a:noFill/>
          <a:ln w="12700">
            <a:solidFill>
              <a:srgbClr val="FF3300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4757" name="Line 6"/>
          <p:cNvSpPr>
            <a:spLocks noChangeShapeType="1"/>
          </p:cNvSpPr>
          <p:nvPr/>
        </p:nvSpPr>
        <p:spPr bwMode="auto">
          <a:xfrm>
            <a:off x="3635375" y="1989138"/>
            <a:ext cx="4752975" cy="0"/>
          </a:xfrm>
          <a:prstGeom prst="line">
            <a:avLst/>
          </a:prstGeom>
          <a:noFill/>
          <a:ln w="12700">
            <a:solidFill>
              <a:srgbClr val="FF3300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2"/>
          <p:cNvSpPr>
            <a:spLocks noChangeArrowheads="1"/>
          </p:cNvSpPr>
          <p:nvPr/>
        </p:nvSpPr>
        <p:spPr bwMode="auto">
          <a:xfrm>
            <a:off x="746125" y="2133600"/>
            <a:ext cx="7578725" cy="2678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>
            <a:spAutoFit/>
          </a:bodyPr>
          <a:lstStyle>
            <a:lvl1pPr>
              <a:defRPr sz="2400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9pPr>
          </a:lstStyle>
          <a:p>
            <a:pPr algn="just">
              <a:lnSpc>
                <a:spcPct val="130000"/>
              </a:lnSpc>
              <a:spcBef>
                <a:spcPct val="50000"/>
              </a:spcBef>
            </a:pPr>
            <a:r>
              <a:rPr lang="ru-RU" altLang="en-US">
                <a:latin typeface="Calibri" panose="020F0502020204030204" pitchFamily="34" charset="0"/>
                <a:cs typeface="Times New Roman" panose="02020603050405020304" pitchFamily="18" charset="0"/>
              </a:rPr>
              <a:t>А) рекурентна, дневна дремања или напади спавања, који се дешавају готово свакога дана током најмање 6 месеци</a:t>
            </a:r>
          </a:p>
          <a:p>
            <a:pPr algn="just">
              <a:lnSpc>
                <a:spcPct val="130000"/>
              </a:lnSpc>
              <a:spcBef>
                <a:spcPct val="50000"/>
              </a:spcBef>
            </a:pPr>
            <a:r>
              <a:rPr lang="ru-RU" altLang="en-US">
                <a:latin typeface="Calibri" panose="020F0502020204030204" pitchFamily="34" charset="0"/>
                <a:cs typeface="Times New Roman" panose="02020603050405020304" pitchFamily="18" charset="0"/>
              </a:rPr>
              <a:t>Б) клиничка потврда катаплексије код болесника са историјом болести која обухвата под А)</a:t>
            </a:r>
          </a:p>
        </p:txBody>
      </p:sp>
      <p:sp>
        <p:nvSpPr>
          <p:cNvPr id="75779" name="Rectangle 3"/>
          <p:cNvSpPr>
            <a:spLocks noChangeArrowheads="1"/>
          </p:cNvSpPr>
          <p:nvPr/>
        </p:nvSpPr>
        <p:spPr bwMode="auto">
          <a:xfrm>
            <a:off x="609600" y="5105400"/>
            <a:ext cx="7620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>
            <a:spAutoFit/>
          </a:bodyPr>
          <a:lstStyle>
            <a:lvl1pPr>
              <a:defRPr sz="2400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en-GB" altLang="en-US"/>
          </a:p>
        </p:txBody>
      </p:sp>
      <p:sp>
        <p:nvSpPr>
          <p:cNvPr id="75780" name="Rectangle 5"/>
          <p:cNvSpPr>
            <a:spLocks noChangeArrowheads="1"/>
          </p:cNvSpPr>
          <p:nvPr/>
        </p:nvSpPr>
        <p:spPr bwMode="auto">
          <a:xfrm>
            <a:off x="457200" y="609600"/>
            <a:ext cx="8610600" cy="585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>
            <a:spAutoFit/>
          </a:bodyPr>
          <a:lstStyle>
            <a:lvl1pPr>
              <a:defRPr sz="2400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sr-Cyrl-RS" altLang="en-US" sz="3200">
                <a:cs typeface="Times New Roman" panose="02020603050405020304" pitchFamily="18" charset="0"/>
              </a:rPr>
              <a:t>Критеријуми за дијагнозу нарколепсије:</a:t>
            </a:r>
            <a:endParaRPr lang="en-US" altLang="en-US" sz="3200">
              <a:cs typeface="Times New Roman" panose="02020603050405020304" pitchFamily="18" charset="0"/>
            </a:endParaRPr>
          </a:p>
        </p:txBody>
      </p:sp>
      <p:sp>
        <p:nvSpPr>
          <p:cNvPr id="75781" name="Line 6"/>
          <p:cNvSpPr>
            <a:spLocks noChangeShapeType="1"/>
          </p:cNvSpPr>
          <p:nvPr/>
        </p:nvSpPr>
        <p:spPr bwMode="auto">
          <a:xfrm>
            <a:off x="609600" y="1257300"/>
            <a:ext cx="7850188" cy="0"/>
          </a:xfrm>
          <a:prstGeom prst="line">
            <a:avLst/>
          </a:prstGeom>
          <a:noFill/>
          <a:ln w="12700">
            <a:solidFill>
              <a:srgbClr val="FF3300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2"/>
          <p:cNvSpPr>
            <a:spLocks noChangeArrowheads="1"/>
          </p:cNvSpPr>
          <p:nvPr/>
        </p:nvSpPr>
        <p:spPr bwMode="auto">
          <a:xfrm>
            <a:off x="757238" y="1416050"/>
            <a:ext cx="7705725" cy="4448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>
            <a:spAutoFit/>
          </a:bodyPr>
          <a:lstStyle>
            <a:lvl1pPr>
              <a:defRPr sz="2400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9pPr>
          </a:lstStyle>
          <a:p>
            <a:pPr algn="just">
              <a:lnSpc>
                <a:spcPct val="140000"/>
              </a:lnSpc>
              <a:spcBef>
                <a:spcPct val="50000"/>
              </a:spcBef>
            </a:pPr>
            <a:endParaRPr lang="sr-Cyrl-RS" altLang="en-US" sz="1800"/>
          </a:p>
          <a:p>
            <a:pPr algn="just">
              <a:lnSpc>
                <a:spcPct val="140000"/>
              </a:lnSpc>
              <a:spcBef>
                <a:spcPct val="50000"/>
              </a:spcBef>
            </a:pPr>
            <a:r>
              <a:rPr lang="sr-Cyrl-RS" altLang="en-US" sz="1900">
                <a:latin typeface="Calibri" panose="020F0502020204030204" pitchFamily="34" charset="0"/>
                <a:cs typeface="Times New Roman" panose="02020603050405020304" pitchFamily="18" charset="0"/>
              </a:rPr>
              <a:t>1) катаплексија је реверзибилно, изненадно смањење или губитак тонуса вољне мускулатуре</a:t>
            </a:r>
          </a:p>
          <a:p>
            <a:pPr algn="just">
              <a:lnSpc>
                <a:spcPct val="140000"/>
              </a:lnSpc>
              <a:spcBef>
                <a:spcPct val="50000"/>
              </a:spcBef>
            </a:pPr>
            <a:r>
              <a:rPr lang="sr-Cyrl-RS" altLang="en-US" sz="1900">
                <a:latin typeface="Calibri" panose="020F0502020204030204" pitchFamily="34" charset="0"/>
                <a:cs typeface="Times New Roman" panose="02020603050405020304" pitchFamily="18" charset="0"/>
              </a:rPr>
              <a:t>2) провоцира се изненадним, снажним емоцијама (стрес, замор, тежак оброк)</a:t>
            </a:r>
          </a:p>
          <a:p>
            <a:pPr algn="just">
              <a:lnSpc>
                <a:spcPct val="140000"/>
              </a:lnSpc>
              <a:spcBef>
                <a:spcPct val="50000"/>
              </a:spcBef>
            </a:pPr>
            <a:r>
              <a:rPr lang="sr-Cyrl-RS" altLang="en-US" sz="1900">
                <a:latin typeface="Calibri" panose="020F0502020204030204" pitchFamily="34" charset="0"/>
                <a:cs typeface="Times New Roman" panose="02020603050405020304" pitchFamily="18" charset="0"/>
              </a:rPr>
              <a:t>3) свест и памћење нису поремећени током катаплексије</a:t>
            </a:r>
          </a:p>
          <a:p>
            <a:pPr algn="just">
              <a:lnSpc>
                <a:spcPct val="140000"/>
              </a:lnSpc>
              <a:spcBef>
                <a:spcPct val="50000"/>
              </a:spcBef>
            </a:pPr>
            <a:r>
              <a:rPr lang="sr-Cyrl-RS" altLang="en-US" sz="1900">
                <a:latin typeface="Calibri" panose="020F0502020204030204" pitchFamily="34" charset="0"/>
                <a:cs typeface="Times New Roman" panose="02020603050405020304" pitchFamily="18" charset="0"/>
              </a:rPr>
              <a:t>4) трајање катаплексије је обично кратко, од "трена" до неколико минута</a:t>
            </a:r>
          </a:p>
          <a:p>
            <a:pPr algn="just">
              <a:lnSpc>
                <a:spcPct val="140000"/>
              </a:lnSpc>
              <a:spcBef>
                <a:spcPct val="50000"/>
              </a:spcBef>
            </a:pPr>
            <a:r>
              <a:rPr lang="sr-Cyrl-RS" altLang="en-US" sz="1900">
                <a:latin typeface="Calibri" panose="020F0502020204030204" pitchFamily="34" charset="0"/>
                <a:cs typeface="Times New Roman" panose="02020603050405020304" pitchFamily="18" charset="0"/>
              </a:rPr>
              <a:t>5) </a:t>
            </a:r>
            <a:r>
              <a:rPr lang="sr-Latn-RS" altLang="en-US" sz="1900">
                <a:latin typeface="Calibri" panose="020F0502020204030204" pitchFamily="34" charset="0"/>
                <a:cs typeface="Times New Roman" panose="02020603050405020304" pitchFamily="18" charset="0"/>
              </a:rPr>
              <a:t>k</a:t>
            </a:r>
            <a:r>
              <a:rPr lang="sr-Cyrl-RS" altLang="en-US" sz="1900">
                <a:latin typeface="Calibri" panose="020F0502020204030204" pitchFamily="34" charset="0"/>
                <a:cs typeface="Times New Roman" panose="02020603050405020304" pitchFamily="18" charset="0"/>
              </a:rPr>
              <a:t>ломипрамине и имипрамине значајно смањују катаплексију</a:t>
            </a:r>
            <a:endParaRPr lang="en-US" altLang="en-US" sz="1900">
              <a:latin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7827" name="Rectangle 4"/>
          <p:cNvSpPr>
            <a:spLocks noChangeArrowheads="1"/>
          </p:cNvSpPr>
          <p:nvPr/>
        </p:nvSpPr>
        <p:spPr bwMode="auto">
          <a:xfrm>
            <a:off x="3175" y="1092200"/>
            <a:ext cx="9067800" cy="647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>
            <a:spAutoFit/>
          </a:bodyPr>
          <a:lstStyle>
            <a:lvl1pPr>
              <a:defRPr sz="2400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sr-Cyrl-RS" altLang="en-US" sz="3600">
                <a:cs typeface="Times New Roman" panose="02020603050405020304" pitchFamily="18" charset="0"/>
              </a:rPr>
              <a:t>Дефиниција катаплексије</a:t>
            </a:r>
            <a:endParaRPr lang="en-US" altLang="en-US" sz="3600">
              <a:cs typeface="Times New Roman" panose="02020603050405020304" pitchFamily="18" charset="0"/>
            </a:endParaRPr>
          </a:p>
        </p:txBody>
      </p:sp>
      <p:sp>
        <p:nvSpPr>
          <p:cNvPr id="77828" name="Line 5"/>
          <p:cNvSpPr>
            <a:spLocks noChangeShapeType="1"/>
          </p:cNvSpPr>
          <p:nvPr/>
        </p:nvSpPr>
        <p:spPr bwMode="auto">
          <a:xfrm flipV="1">
            <a:off x="757238" y="1773238"/>
            <a:ext cx="7559675" cy="0"/>
          </a:xfrm>
          <a:prstGeom prst="line">
            <a:avLst/>
          </a:prstGeom>
          <a:noFill/>
          <a:ln w="12700">
            <a:solidFill>
              <a:srgbClr val="996600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Text Box 2"/>
          <p:cNvSpPr txBox="1">
            <a:spLocks noChangeArrowheads="1"/>
          </p:cNvSpPr>
          <p:nvPr/>
        </p:nvSpPr>
        <p:spPr bwMode="auto">
          <a:xfrm>
            <a:off x="679450" y="1916113"/>
            <a:ext cx="8356600" cy="38846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9pPr>
          </a:lstStyle>
          <a:p>
            <a:pPr marL="342900" indent="-342900" eaLnBrk="1" hangingPunct="1">
              <a:lnSpc>
                <a:spcPct val="140000"/>
              </a:lnSpc>
              <a:buClr>
                <a:srgbClr val="92D050"/>
              </a:buClr>
              <a:buFont typeface="Arial" panose="020B0604020202020204" pitchFamily="34" charset="0"/>
              <a:buChar char="•"/>
              <a:defRPr/>
            </a:pPr>
            <a:r>
              <a:rPr lang="sr-Cyrl-RS" altLang="en-US" sz="22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Бихејвиорални и физиолошки елементи РЕМ спавања </a:t>
            </a:r>
            <a:r>
              <a:rPr lang="en-US" altLang="en-US" sz="22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en-US" altLang="en-US" sz="2200" dirty="0" smtClean="0">
                <a:latin typeface="Calibri" panose="020F0502020204030204" pitchFamily="34" charset="0"/>
                <a:cs typeface="Times New Roman" panose="02020603050405020304" pitchFamily="18" charset="0"/>
              </a:rPr>
            </a:br>
            <a:r>
              <a:rPr lang="sr-Cyrl-RS" altLang="en-US" sz="22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     </a:t>
            </a:r>
            <a:r>
              <a:rPr lang="en-US" altLang="en-US" sz="22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(</a:t>
            </a:r>
            <a:r>
              <a:rPr lang="sr-Cyrl-RS" altLang="en-US" sz="22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фазични трзаји лица и екстремитета</a:t>
            </a:r>
            <a:r>
              <a:rPr lang="en-US" altLang="en-US" sz="22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)</a:t>
            </a:r>
          </a:p>
          <a:p>
            <a:pPr marL="342900" indent="-342900" algn="just" eaLnBrk="1" hangingPunct="1">
              <a:lnSpc>
                <a:spcPct val="140000"/>
              </a:lnSpc>
              <a:buClr>
                <a:srgbClr val="92D050"/>
              </a:buClr>
              <a:buFont typeface="Arial" panose="020B0604020202020204" pitchFamily="34" charset="0"/>
              <a:buChar char="•"/>
              <a:defRPr/>
            </a:pPr>
            <a:r>
              <a:rPr lang="sr-Cyrl-RS" altLang="en-US" sz="22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Зевање</a:t>
            </a:r>
            <a:endParaRPr lang="en-US" altLang="en-US" sz="2200" dirty="0" smtClean="0"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 algn="just" eaLnBrk="1" hangingPunct="1">
              <a:lnSpc>
                <a:spcPct val="140000"/>
              </a:lnSpc>
              <a:buClr>
                <a:srgbClr val="92D050"/>
              </a:buClr>
              <a:buFont typeface="Arial" panose="020B0604020202020204" pitchFamily="34" charset="0"/>
              <a:buChar char="•"/>
              <a:defRPr/>
            </a:pPr>
            <a:r>
              <a:rPr lang="sr-Cyrl-RS" altLang="en-US" sz="22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Дизартрија</a:t>
            </a:r>
            <a:endParaRPr lang="en-US" altLang="en-US" sz="2200" dirty="0" smtClean="0"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 algn="just" eaLnBrk="1" hangingPunct="1">
              <a:lnSpc>
                <a:spcPct val="140000"/>
              </a:lnSpc>
              <a:buClr>
                <a:srgbClr val="92D050"/>
              </a:buClr>
              <a:buFont typeface="Arial" panose="020B0604020202020204" pitchFamily="34" charset="0"/>
              <a:buChar char="•"/>
              <a:defRPr/>
            </a:pPr>
            <a:r>
              <a:rPr lang="sr-Cyrl-RS" altLang="en-US" sz="22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Мутизам</a:t>
            </a:r>
            <a:endParaRPr lang="en-US" altLang="en-US" sz="2200" dirty="0" smtClean="0"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 algn="just" eaLnBrk="1" hangingPunct="1">
              <a:lnSpc>
                <a:spcPct val="140000"/>
              </a:lnSpc>
              <a:buClr>
                <a:srgbClr val="92D050"/>
              </a:buClr>
              <a:buFont typeface="Arial" panose="020B0604020202020204" pitchFamily="34" charset="0"/>
              <a:buChar char="•"/>
              <a:defRPr/>
            </a:pPr>
            <a:r>
              <a:rPr lang="sr-Cyrl-RS" altLang="en-US" sz="22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Покрети очију</a:t>
            </a:r>
            <a:endParaRPr lang="en-US" altLang="en-US" sz="2200" dirty="0" smtClean="0"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 eaLnBrk="1" hangingPunct="1">
              <a:lnSpc>
                <a:spcPct val="140000"/>
              </a:lnSpc>
              <a:buClr>
                <a:srgbClr val="92D050"/>
              </a:buClr>
              <a:buFont typeface="Arial" panose="020B0604020202020204" pitchFamily="34" charset="0"/>
              <a:buChar char="•"/>
              <a:defRPr/>
            </a:pPr>
            <a:r>
              <a:rPr lang="sr-Cyrl-RS" altLang="en-US" sz="22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Брз прелазак у спавање </a:t>
            </a:r>
            <a:r>
              <a:rPr lang="en-US" altLang="en-US" sz="22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(</a:t>
            </a:r>
            <a:r>
              <a:rPr lang="sr-Cyrl-RS" altLang="en-US" sz="22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праћено гашењем МР и </a:t>
            </a:r>
          </a:p>
          <a:p>
            <a:pPr eaLnBrk="1" hangingPunct="1">
              <a:lnSpc>
                <a:spcPct val="140000"/>
              </a:lnSpc>
              <a:buClr>
                <a:srgbClr val="FFFF00"/>
              </a:buClr>
              <a:defRPr/>
            </a:pPr>
            <a:r>
              <a:rPr lang="sr-Cyrl-RS" altLang="en-US" sz="22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     постсинаптичком инхибицијом моторних неурона</a:t>
            </a:r>
            <a:r>
              <a:rPr lang="en-US" altLang="en-US" sz="22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)</a:t>
            </a:r>
          </a:p>
        </p:txBody>
      </p:sp>
      <p:sp>
        <p:nvSpPr>
          <p:cNvPr id="79875" name="Text Box 3"/>
          <p:cNvSpPr txBox="1">
            <a:spLocks noChangeArrowheads="1"/>
          </p:cNvSpPr>
          <p:nvPr/>
        </p:nvSpPr>
        <p:spPr bwMode="auto">
          <a:xfrm>
            <a:off x="1258888" y="823913"/>
            <a:ext cx="7507287" cy="6778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Cyrl-RS" altLang="en-US" sz="3800"/>
              <a:t>Катаплексију често прате</a:t>
            </a:r>
          </a:p>
        </p:txBody>
      </p:sp>
      <p:sp>
        <p:nvSpPr>
          <p:cNvPr id="79876" name="Line 4"/>
          <p:cNvSpPr>
            <a:spLocks noChangeShapeType="1"/>
          </p:cNvSpPr>
          <p:nvPr/>
        </p:nvSpPr>
        <p:spPr bwMode="auto">
          <a:xfrm>
            <a:off x="685800" y="1493838"/>
            <a:ext cx="7702550" cy="7937"/>
          </a:xfrm>
          <a:prstGeom prst="line">
            <a:avLst/>
          </a:prstGeom>
          <a:noFill/>
          <a:ln w="12700">
            <a:solidFill>
              <a:srgbClr val="92D050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971550" y="1196975"/>
            <a:ext cx="6799263" cy="1303338"/>
          </a:xfrm>
        </p:spPr>
        <p:txBody>
          <a:bodyPr/>
          <a:lstStyle/>
          <a:p>
            <a:pPr eaLnBrk="1" hangingPunct="1"/>
            <a:r>
              <a:rPr lang="sr-Cyrl-RS" altLang="en-US" smtClean="0">
                <a:ln>
                  <a:noFill/>
                </a:ln>
                <a:latin typeface="Comic Sans MS" panose="030F0702030302020204" pitchFamily="66" charset="0"/>
              </a:rPr>
              <a:t>Поремећаји</a:t>
            </a:r>
            <a:r>
              <a:rPr lang="sr-Latn-CS" altLang="en-US" smtClean="0">
                <a:ln>
                  <a:noFill/>
                </a:ln>
                <a:latin typeface="Comic Sans MS" panose="030F0702030302020204" pitchFamily="66" charset="0"/>
              </a:rPr>
              <a:t> </a:t>
            </a:r>
            <a:r>
              <a:rPr lang="sr-Cyrl-RS" altLang="en-US" smtClean="0">
                <a:ln>
                  <a:noFill/>
                </a:ln>
                <a:latin typeface="Comic Sans MS" panose="030F0702030302020204" pitchFamily="66" charset="0"/>
              </a:rPr>
              <a:t>спавања</a:t>
            </a:r>
            <a:endParaRPr lang="en-US" altLang="en-US" smtClean="0">
              <a:ln>
                <a:noFill/>
              </a:ln>
              <a:latin typeface="Comic Sans MS" panose="030F0702030302020204" pitchFamily="66" charset="0"/>
            </a:endParaRPr>
          </a:p>
        </p:txBody>
      </p:sp>
      <p:sp>
        <p:nvSpPr>
          <p:cNvPr id="80899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176338" y="2852738"/>
            <a:ext cx="6799262" cy="3444875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sr-Cyrl-RS" altLang="en-US" smtClean="0">
                <a:latin typeface="Calibri" panose="020F0502020204030204" pitchFamily="34" charset="0"/>
                <a:cs typeface="Times New Roman" panose="02020603050405020304" pitchFamily="18" charset="0"/>
              </a:rPr>
              <a:t>Несаница </a:t>
            </a:r>
          </a:p>
          <a:p>
            <a:pPr eaLnBrk="1" hangingPunct="1">
              <a:lnSpc>
                <a:spcPct val="90000"/>
              </a:lnSpc>
            </a:pPr>
            <a:r>
              <a:rPr lang="sr-Cyrl-RS" altLang="en-US" smtClean="0">
                <a:latin typeface="Calibri" panose="020F0502020204030204" pitchFamily="34" charset="0"/>
                <a:cs typeface="Times New Roman" panose="02020603050405020304" pitchFamily="18" charset="0"/>
              </a:rPr>
              <a:t>Хиперсомнија</a:t>
            </a:r>
          </a:p>
          <a:p>
            <a:pPr eaLnBrk="1" hangingPunct="1">
              <a:lnSpc>
                <a:spcPct val="90000"/>
              </a:lnSpc>
            </a:pPr>
            <a:r>
              <a:rPr lang="sr-Cyrl-RS" altLang="en-US" smtClean="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Поремећаји обрасца будност-спавање</a:t>
            </a:r>
          </a:p>
          <a:p>
            <a:pPr eaLnBrk="1" hangingPunct="1">
              <a:lnSpc>
                <a:spcPct val="90000"/>
              </a:lnSpc>
            </a:pPr>
            <a:r>
              <a:rPr lang="sr-Cyrl-RS" altLang="en-US" smtClean="0">
                <a:solidFill>
                  <a:srgbClr val="FF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Парасомнија</a:t>
            </a:r>
            <a:r>
              <a:rPr lang="sr-Cyrl-RS" altLang="en-US" smtClean="0">
                <a:latin typeface="Calibri" panose="020F0502020204030204" pitchFamily="34" charset="0"/>
                <a:cs typeface="Times New Roman" panose="02020603050405020304" pitchFamily="18" charset="0"/>
              </a:rPr>
              <a:t> (</a:t>
            </a:r>
            <a:r>
              <a:rPr lang="ru-RU" altLang="en-US" smtClean="0">
                <a:latin typeface="Calibri" panose="020F0502020204030204" pitchFamily="34" charset="0"/>
                <a:cs typeface="Times New Roman" panose="02020603050405020304" pitchFamily="18" charset="0"/>
              </a:rPr>
              <a:t>поремећаји у вези са спавањем, стадијумима спавања и делимичним разбуђивањем )</a:t>
            </a:r>
            <a:endParaRPr lang="sr-Latn-CS" altLang="en-US" smtClean="0"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90000"/>
              </a:lnSpc>
              <a:buFont typeface="Arial" panose="020B0604020202020204" pitchFamily="34" charset="0"/>
              <a:buNone/>
            </a:pPr>
            <a:r>
              <a:rPr lang="sr-Latn-CS" altLang="en-US" smtClean="0">
                <a:latin typeface="Comic Sans MS" panose="030F0702030302020204" pitchFamily="66" charset="0"/>
              </a:rPr>
              <a:t>        </a:t>
            </a:r>
            <a:endParaRPr lang="en-US" altLang="en-US" smtClean="0">
              <a:latin typeface="Comic Sans MS" panose="030F0702030302020204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830263" y="1268413"/>
            <a:ext cx="6799262" cy="1303337"/>
          </a:xfrm>
        </p:spPr>
        <p:txBody>
          <a:bodyPr/>
          <a:lstStyle/>
          <a:p>
            <a:pPr eaLnBrk="1" hangingPunct="1"/>
            <a:r>
              <a:rPr lang="sr-Cyrl-RS" altLang="en-US" smtClean="0">
                <a:ln>
                  <a:noFill/>
                </a:ln>
                <a:latin typeface="Comic Sans MS" panose="030F0702030302020204" pitchFamily="66" charset="0"/>
              </a:rPr>
              <a:t>Парасомније</a:t>
            </a:r>
            <a:r>
              <a:rPr lang="sr-Latn-CS" altLang="en-US" smtClean="0">
                <a:ln>
                  <a:noFill/>
                </a:ln>
                <a:latin typeface="Comic Sans MS" panose="030F0702030302020204" pitchFamily="66" charset="0"/>
              </a:rPr>
              <a:t> </a:t>
            </a:r>
            <a:endParaRPr lang="en-US" altLang="en-US" smtClean="0">
              <a:ln>
                <a:noFill/>
              </a:ln>
              <a:latin typeface="Comic Sans MS" panose="030F0702030302020204" pitchFamily="66" charset="0"/>
            </a:endParaRPr>
          </a:p>
        </p:txBody>
      </p:sp>
      <p:sp>
        <p:nvSpPr>
          <p:cNvPr id="81923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827088" y="2349500"/>
            <a:ext cx="8007350" cy="489585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sr-Cyrl-RS" altLang="en-US" sz="1800" smtClean="0">
                <a:solidFill>
                  <a:srgbClr val="FF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Абнормална</a:t>
            </a:r>
            <a:r>
              <a:rPr lang="sr-Latn-CS" altLang="en-US" sz="1800" smtClean="0">
                <a:solidFill>
                  <a:srgbClr val="FF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RS" altLang="en-US" sz="1800" smtClean="0">
                <a:solidFill>
                  <a:srgbClr val="FF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понашања</a:t>
            </a:r>
            <a:r>
              <a:rPr lang="sr-Latn-CS" altLang="en-US" sz="1800" smtClean="0">
                <a:solidFill>
                  <a:srgbClr val="FF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RS" altLang="en-US" sz="1800" smtClean="0">
                <a:latin typeface="Calibri" panose="020F0502020204030204" pitchFamily="34" charset="0"/>
                <a:cs typeface="Times New Roman" panose="02020603050405020304" pitchFamily="18" charset="0"/>
              </a:rPr>
              <a:t>која</a:t>
            </a:r>
            <a:r>
              <a:rPr lang="sr-Latn-CS" altLang="en-US" sz="1800" smtClean="0"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RS" altLang="en-US" sz="1800" smtClean="0">
                <a:latin typeface="Calibri" panose="020F0502020204030204" pitchFamily="34" charset="0"/>
                <a:cs typeface="Times New Roman" panose="02020603050405020304" pitchFamily="18" charset="0"/>
              </a:rPr>
              <a:t>настају</a:t>
            </a:r>
            <a:r>
              <a:rPr lang="sr-Latn-CS" altLang="en-US" sz="1800" smtClean="0"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RS" altLang="en-US" sz="1800" smtClean="0">
                <a:latin typeface="Calibri" panose="020F0502020204030204" pitchFamily="34" charset="0"/>
                <a:cs typeface="Times New Roman" panose="02020603050405020304" pitchFamily="18" charset="0"/>
              </a:rPr>
              <a:t>због</a:t>
            </a:r>
            <a:r>
              <a:rPr lang="sr-Latn-CS" altLang="en-US" sz="1800" smtClean="0"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RS" altLang="en-US" sz="1800" smtClean="0">
                <a:latin typeface="Calibri" panose="020F0502020204030204" pitchFamily="34" charset="0"/>
                <a:cs typeface="Times New Roman" panose="02020603050405020304" pitchFamily="18" charset="0"/>
              </a:rPr>
              <a:t>спавања</a:t>
            </a:r>
            <a:r>
              <a:rPr lang="sr-Latn-CS" altLang="en-US" sz="1800" smtClean="0"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RS" altLang="en-US" sz="1800" smtClean="0">
                <a:latin typeface="Calibri" panose="020F0502020204030204" pitchFamily="34" charset="0"/>
                <a:cs typeface="Times New Roman" panose="02020603050405020304" pitchFamily="18" charset="0"/>
              </a:rPr>
              <a:t>или</a:t>
            </a:r>
            <a:r>
              <a:rPr lang="sr-Latn-CS" altLang="en-US" sz="1800" smtClean="0"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RS" altLang="en-US" sz="1800" smtClean="0">
                <a:latin typeface="Calibri" panose="020F0502020204030204" pitchFamily="34" charset="0"/>
                <a:cs typeface="Times New Roman" panose="02020603050405020304" pitchFamily="18" charset="0"/>
              </a:rPr>
              <a:t>се</a:t>
            </a:r>
            <a:r>
              <a:rPr lang="sr-Latn-CS" altLang="en-US" sz="1800" smtClean="0"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RS" altLang="en-US" sz="1800" smtClean="0">
                <a:latin typeface="Calibri" panose="020F0502020204030204" pitchFamily="34" charset="0"/>
                <a:cs typeface="Times New Roman" panose="02020603050405020304" pitchFamily="18" charset="0"/>
              </a:rPr>
              <a:t>јављају</a:t>
            </a:r>
            <a:r>
              <a:rPr lang="sr-Latn-CS" altLang="en-US" sz="1800" smtClean="0"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RS" altLang="en-US" sz="1800" smtClean="0">
                <a:latin typeface="Calibri" panose="020F0502020204030204" pitchFamily="34" charset="0"/>
                <a:cs typeface="Times New Roman" panose="02020603050405020304" pitchFamily="18" charset="0"/>
              </a:rPr>
              <a:t>за</a:t>
            </a:r>
            <a:r>
              <a:rPr lang="sr-Latn-CS" altLang="en-US" sz="1800" smtClean="0"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RS" altLang="en-US" sz="1800" smtClean="0">
                <a:latin typeface="Calibri" panose="020F0502020204030204" pitchFamily="34" charset="0"/>
                <a:cs typeface="Times New Roman" panose="02020603050405020304" pitchFamily="18" charset="0"/>
              </a:rPr>
              <a:t>време</a:t>
            </a:r>
            <a:r>
              <a:rPr lang="sr-Latn-CS" altLang="en-US" sz="1800" smtClean="0"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RS" altLang="en-US" sz="1800" smtClean="0">
                <a:latin typeface="Calibri" panose="020F0502020204030204" pitchFamily="34" charset="0"/>
                <a:cs typeface="Times New Roman" panose="02020603050405020304" pitchFamily="18" charset="0"/>
              </a:rPr>
              <a:t>спавања, настају</a:t>
            </a:r>
            <a:r>
              <a:rPr lang="sr-Latn-CS" altLang="en-US" sz="1800" smtClean="0"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RS" altLang="en-US" sz="1800" smtClean="0">
                <a:latin typeface="Calibri" panose="020F0502020204030204" pitchFamily="34" charset="0"/>
                <a:cs typeface="Times New Roman" panose="02020603050405020304" pitchFamily="18" charset="0"/>
              </a:rPr>
              <a:t>из</a:t>
            </a:r>
            <a:r>
              <a:rPr lang="sr-Latn-CS" altLang="en-US" sz="1800" smtClean="0"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RS" altLang="en-US" sz="1800" smtClean="0">
                <a:solidFill>
                  <a:srgbClr val="FF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НРЕМ</a:t>
            </a:r>
            <a:r>
              <a:rPr lang="sr-Latn-CS" altLang="en-US" sz="1800" smtClean="0">
                <a:solidFill>
                  <a:srgbClr val="FF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RS" altLang="en-US" sz="1800" smtClean="0">
                <a:solidFill>
                  <a:srgbClr val="FF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спавања</a:t>
            </a:r>
          </a:p>
          <a:p>
            <a:pPr eaLnBrk="1" hangingPunct="1">
              <a:lnSpc>
                <a:spcPct val="90000"/>
              </a:lnSpc>
            </a:pPr>
            <a:r>
              <a:rPr lang="sr-Cyrl-RS" altLang="en-US" sz="1800" smtClean="0">
                <a:latin typeface="Calibri" panose="020F0502020204030204" pitchFamily="34" charset="0"/>
                <a:cs typeface="Times New Roman" panose="02020603050405020304" pitchFamily="18" charset="0"/>
              </a:rPr>
              <a:t>Клиничка слика:</a:t>
            </a:r>
            <a:endParaRPr lang="sr-Latn-CS" altLang="en-US" sz="1800" smtClean="0"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sr-Cyrl-RS" altLang="en-US" sz="1800" smtClean="0">
                <a:latin typeface="Calibri" panose="020F0502020204030204" pitchFamily="34" charset="0"/>
                <a:cs typeface="Times New Roman" panose="02020603050405020304" pitchFamily="18" charset="0"/>
              </a:rPr>
              <a:t>         </a:t>
            </a:r>
            <a:r>
              <a:rPr lang="sr-Latn-CS" altLang="en-US" sz="1800" b="1" smtClean="0">
                <a:latin typeface="Calibri" panose="020F0502020204030204" pitchFamily="34" charset="0"/>
                <a:cs typeface="Times New Roman" panose="02020603050405020304" pitchFamily="18" charset="0"/>
              </a:rPr>
              <a:t>- </a:t>
            </a:r>
            <a:r>
              <a:rPr lang="sr-Cyrl-RS" altLang="en-US" sz="1800" b="1" smtClean="0">
                <a:latin typeface="Calibri" panose="020F0502020204030204" pitchFamily="34" charset="0"/>
                <a:cs typeface="Times New Roman" panose="02020603050405020304" pitchFamily="18" charset="0"/>
              </a:rPr>
              <a:t>сомнабулизам</a:t>
            </a:r>
            <a:endParaRPr lang="sr-Latn-CS" altLang="en-US" sz="1800" b="1" smtClean="0"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sr-Latn-CS" altLang="en-US" sz="1800" smtClean="0">
                <a:latin typeface="Calibri" panose="020F0502020204030204" pitchFamily="34" charset="0"/>
                <a:cs typeface="Times New Roman" panose="02020603050405020304" pitchFamily="18" charset="0"/>
              </a:rPr>
              <a:t>       </a:t>
            </a:r>
            <a:r>
              <a:rPr lang="sr-Cyrl-RS" altLang="en-US" sz="1800" smtClean="0"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Latn-CS" altLang="en-US" sz="1800" smtClean="0"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Latn-CS" altLang="en-US" sz="1800" b="1" smtClean="0">
                <a:latin typeface="Calibri" panose="020F0502020204030204" pitchFamily="34" charset="0"/>
                <a:cs typeface="Times New Roman" panose="02020603050405020304" pitchFamily="18" charset="0"/>
              </a:rPr>
              <a:t>- </a:t>
            </a:r>
            <a:r>
              <a:rPr lang="sr-Cyrl-RS" altLang="en-US" sz="1800" b="1" smtClean="0">
                <a:latin typeface="Calibri" panose="020F0502020204030204" pitchFamily="34" charset="0"/>
                <a:cs typeface="Times New Roman" panose="02020603050405020304" pitchFamily="18" charset="0"/>
              </a:rPr>
              <a:t>павор</a:t>
            </a:r>
            <a:r>
              <a:rPr lang="sr-Latn-CS" altLang="en-US" sz="1800" b="1" smtClean="0"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RS" altLang="en-US" sz="1800" b="1" smtClean="0">
                <a:latin typeface="Calibri" panose="020F0502020204030204" pitchFamily="34" charset="0"/>
                <a:cs typeface="Times New Roman" panose="02020603050405020304" pitchFamily="18" charset="0"/>
              </a:rPr>
              <a:t>ноктурнус</a:t>
            </a:r>
            <a:endParaRPr lang="sr-Latn-CS" altLang="en-US" sz="1800" b="1" smtClean="0"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sr-Latn-CS" altLang="en-US" sz="1800" smtClean="0">
                <a:latin typeface="Calibri" panose="020F0502020204030204" pitchFamily="34" charset="0"/>
                <a:cs typeface="Times New Roman" panose="02020603050405020304" pitchFamily="18" charset="0"/>
              </a:rPr>
              <a:t>      </a:t>
            </a:r>
            <a:r>
              <a:rPr lang="sr-Cyrl-RS" altLang="en-US" sz="1800" smtClean="0"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Latn-CS" altLang="en-US" sz="1800" smtClean="0">
                <a:latin typeface="Calibri" panose="020F0502020204030204" pitchFamily="34" charset="0"/>
                <a:cs typeface="Times New Roman" panose="02020603050405020304" pitchFamily="18" charset="0"/>
              </a:rPr>
              <a:t>  </a:t>
            </a:r>
            <a:r>
              <a:rPr lang="sr-Latn-CS" altLang="en-US" sz="1800" b="1" smtClean="0">
                <a:latin typeface="Calibri" panose="020F0502020204030204" pitchFamily="34" charset="0"/>
                <a:cs typeface="Times New Roman" panose="02020603050405020304" pitchFamily="18" charset="0"/>
              </a:rPr>
              <a:t>- </a:t>
            </a:r>
            <a:r>
              <a:rPr lang="sr-Cyrl-RS" altLang="en-US" sz="1800" b="1" smtClean="0">
                <a:latin typeface="Calibri" panose="020F0502020204030204" pitchFamily="34" charset="0"/>
                <a:cs typeface="Times New Roman" panose="02020603050405020304" pitchFamily="18" charset="0"/>
              </a:rPr>
              <a:t>бруксисмус</a:t>
            </a:r>
            <a:endParaRPr lang="sr-Latn-CS" altLang="en-US" sz="1800" b="1" smtClean="0"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sr-Latn-CS" altLang="en-US" sz="1800" smtClean="0">
                <a:latin typeface="Calibri" panose="020F0502020204030204" pitchFamily="34" charset="0"/>
                <a:cs typeface="Times New Roman" panose="02020603050405020304" pitchFamily="18" charset="0"/>
              </a:rPr>
              <a:t>       </a:t>
            </a:r>
            <a:r>
              <a:rPr lang="sr-Cyrl-RS" altLang="en-US" sz="1800" smtClean="0"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Latn-CS" altLang="en-US" sz="1800" smtClean="0"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Latn-CS" altLang="en-US" sz="1800" b="1" smtClean="0">
                <a:latin typeface="Calibri" panose="020F0502020204030204" pitchFamily="34" charset="0"/>
                <a:cs typeface="Times New Roman" panose="02020603050405020304" pitchFamily="18" charset="0"/>
              </a:rPr>
              <a:t>- </a:t>
            </a:r>
            <a:r>
              <a:rPr lang="sr-Cyrl-RS" altLang="en-US" sz="1800" b="1" smtClean="0">
                <a:latin typeface="Calibri" panose="020F0502020204030204" pitchFamily="34" charset="0"/>
                <a:cs typeface="Times New Roman" panose="02020603050405020304" pitchFamily="18" charset="0"/>
              </a:rPr>
              <a:t>пароксизмални</a:t>
            </a:r>
            <a:r>
              <a:rPr lang="sr-Latn-CS" altLang="en-US" sz="1800" b="1" smtClean="0"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RS" altLang="en-US" sz="1800" b="1" smtClean="0">
                <a:latin typeface="Calibri" panose="020F0502020204030204" pitchFamily="34" charset="0"/>
                <a:cs typeface="Times New Roman" panose="02020603050405020304" pitchFamily="18" charset="0"/>
              </a:rPr>
              <a:t>поремећаји</a:t>
            </a:r>
            <a:r>
              <a:rPr lang="sr-Latn-CS" altLang="en-US" sz="1800" b="1" smtClean="0"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RS" altLang="en-US" sz="1800" b="1" smtClean="0">
                <a:latin typeface="Calibri" panose="020F0502020204030204" pitchFamily="34" charset="0"/>
                <a:cs typeface="Times New Roman" panose="02020603050405020304" pitchFamily="18" charset="0"/>
              </a:rPr>
              <a:t>у</a:t>
            </a:r>
            <a:r>
              <a:rPr lang="sr-Latn-CS" altLang="en-US" sz="1800" b="1" smtClean="0"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RS" altLang="en-US" sz="1800" b="1" smtClean="0">
                <a:latin typeface="Calibri" panose="020F0502020204030204" pitchFamily="34" charset="0"/>
                <a:cs typeface="Times New Roman" panose="02020603050405020304" pitchFamily="18" charset="0"/>
              </a:rPr>
              <a:t>РЕМ</a:t>
            </a:r>
            <a:r>
              <a:rPr lang="sr-Latn-CS" altLang="en-US" sz="1800" b="1" smtClean="0"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RS" altLang="en-US" sz="1800" b="1" smtClean="0">
                <a:latin typeface="Calibri" panose="020F0502020204030204" pitchFamily="34" charset="0"/>
                <a:cs typeface="Times New Roman" panose="02020603050405020304" pitchFamily="18" charset="0"/>
              </a:rPr>
              <a:t>спавању</a:t>
            </a:r>
            <a:endParaRPr lang="sr-Latn-CS" altLang="en-US" sz="1800" b="1" smtClean="0"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sr-Latn-CS" altLang="en-US" sz="1800" smtClean="0">
                <a:latin typeface="Calibri" panose="020F0502020204030204" pitchFamily="34" charset="0"/>
                <a:cs typeface="Times New Roman" panose="02020603050405020304" pitchFamily="18" charset="0"/>
              </a:rPr>
              <a:t>        </a:t>
            </a:r>
            <a:r>
              <a:rPr lang="sr-Cyrl-RS" altLang="en-US" sz="1800" smtClean="0"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Latn-CS" altLang="en-US" sz="1800" b="1" smtClean="0">
                <a:latin typeface="Calibri" panose="020F0502020204030204" pitchFamily="34" charset="0"/>
                <a:cs typeface="Times New Roman" panose="02020603050405020304" pitchFamily="18" charset="0"/>
              </a:rPr>
              <a:t>- </a:t>
            </a:r>
            <a:r>
              <a:rPr lang="sr-Cyrl-RS" altLang="en-US" sz="1800" b="1" smtClean="0">
                <a:latin typeface="Calibri" panose="020F0502020204030204" pitchFamily="34" charset="0"/>
                <a:cs typeface="Times New Roman" panose="02020603050405020304" pitchFamily="18" charset="0"/>
              </a:rPr>
              <a:t>е</a:t>
            </a:r>
            <a:r>
              <a:rPr lang="en-US" altLang="en-US" sz="1800" b="1" smtClean="0">
                <a:latin typeface="Calibri" panose="020F0502020204030204" pitchFamily="34" charset="0"/>
                <a:cs typeface="Times New Roman" panose="02020603050405020304" pitchFamily="18" charset="0"/>
              </a:rPr>
              <a:t>nuresis nocturna</a:t>
            </a:r>
            <a:endParaRPr lang="sr-Latn-CS" altLang="en-US" sz="1800" b="1" smtClean="0"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sr-Latn-CS" altLang="en-US" sz="1800" smtClean="0">
                <a:latin typeface="Calibri" panose="020F0502020204030204" pitchFamily="34" charset="0"/>
                <a:cs typeface="Times New Roman" panose="02020603050405020304" pitchFamily="18" charset="0"/>
              </a:rPr>
              <a:t>        </a:t>
            </a:r>
            <a:r>
              <a:rPr lang="sr-Latn-CS" altLang="en-US" sz="1800" b="1" smtClean="0">
                <a:latin typeface="Calibri" panose="020F0502020204030204" pitchFamily="34" charset="0"/>
                <a:cs typeface="Times New Roman" panose="02020603050405020304" pitchFamily="18" charset="0"/>
              </a:rPr>
              <a:t>- </a:t>
            </a:r>
            <a:r>
              <a:rPr lang="sr-Cyrl-RS" altLang="en-US" sz="1800" b="1" smtClean="0">
                <a:latin typeface="Calibri" panose="020F0502020204030204" pitchFamily="34" charset="0"/>
                <a:cs typeface="Times New Roman" panose="02020603050405020304" pitchFamily="18" charset="0"/>
              </a:rPr>
              <a:t>причање</a:t>
            </a:r>
            <a:r>
              <a:rPr lang="sr-Latn-CS" altLang="en-US" sz="1800" b="1" smtClean="0"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RS" altLang="en-US" sz="1800" b="1" smtClean="0">
                <a:latin typeface="Calibri" panose="020F0502020204030204" pitchFamily="34" charset="0"/>
                <a:cs typeface="Times New Roman" panose="02020603050405020304" pitchFamily="18" charset="0"/>
              </a:rPr>
              <a:t>током</a:t>
            </a:r>
            <a:r>
              <a:rPr lang="sr-Latn-CS" altLang="en-US" sz="1800" b="1" smtClean="0"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RS" altLang="en-US" sz="1800" b="1" smtClean="0">
                <a:latin typeface="Calibri" panose="020F0502020204030204" pitchFamily="34" charset="0"/>
                <a:cs typeface="Times New Roman" panose="02020603050405020304" pitchFamily="18" charset="0"/>
              </a:rPr>
              <a:t>спавања</a:t>
            </a:r>
            <a:endParaRPr lang="sr-Latn-CS" altLang="en-US" sz="1800" b="1" smtClean="0"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sr-Latn-CS" altLang="en-US" sz="1800" smtClean="0">
                <a:latin typeface="Calibri" panose="020F0502020204030204" pitchFamily="34" charset="0"/>
                <a:cs typeface="Times New Roman" panose="02020603050405020304" pitchFamily="18" charset="0"/>
              </a:rPr>
              <a:t>        </a:t>
            </a:r>
            <a:r>
              <a:rPr lang="sr-Latn-CS" altLang="en-US" sz="1800" b="1" smtClean="0">
                <a:latin typeface="Calibri" panose="020F0502020204030204" pitchFamily="34" charset="0"/>
                <a:cs typeface="Times New Roman" panose="02020603050405020304" pitchFamily="18" charset="0"/>
              </a:rPr>
              <a:t>- </a:t>
            </a:r>
            <a:r>
              <a:rPr lang="sr-Cyrl-RS" altLang="en-US" sz="1800" b="1" smtClean="0">
                <a:latin typeface="Calibri" panose="020F0502020204030204" pitchFamily="34" charset="0"/>
                <a:cs typeface="Times New Roman" panose="02020603050405020304" pitchFamily="18" charset="0"/>
              </a:rPr>
              <a:t>пароксизмална</a:t>
            </a:r>
            <a:r>
              <a:rPr lang="sr-Latn-CS" altLang="en-US" sz="1800" b="1" smtClean="0"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RS" altLang="en-US" sz="1800" b="1" smtClean="0">
                <a:latin typeface="Calibri" panose="020F0502020204030204" pitchFamily="34" charset="0"/>
                <a:cs typeface="Times New Roman" panose="02020603050405020304" pitchFamily="18" charset="0"/>
              </a:rPr>
              <a:t>ноћна</a:t>
            </a:r>
            <a:r>
              <a:rPr lang="sr-Latn-CS" altLang="en-US" sz="1800" b="1" smtClean="0"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RS" altLang="en-US" sz="1800" b="1" smtClean="0">
                <a:latin typeface="Calibri" panose="020F0502020204030204" pitchFamily="34" charset="0"/>
                <a:cs typeface="Times New Roman" panose="02020603050405020304" pitchFamily="18" charset="0"/>
              </a:rPr>
              <a:t>дистонија</a:t>
            </a:r>
            <a:endParaRPr lang="sr-Latn-CS" altLang="en-US" sz="1800" b="1" smtClean="0"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sr-Latn-CS" altLang="en-US" sz="1800" b="1" smtClean="0">
                <a:latin typeface="Calibri" panose="020F0502020204030204" pitchFamily="34" charset="0"/>
                <a:cs typeface="Times New Roman" panose="02020603050405020304" pitchFamily="18" charset="0"/>
              </a:rPr>
              <a:t>        - </a:t>
            </a:r>
            <a:r>
              <a:rPr lang="sr-Cyrl-RS" altLang="en-US" sz="1800" b="1" smtClean="0">
                <a:latin typeface="Calibri" panose="020F0502020204030204" pitchFamily="34" charset="0"/>
                <a:cs typeface="Times New Roman" panose="02020603050405020304" pitchFamily="18" charset="0"/>
              </a:rPr>
              <a:t>ноћни</a:t>
            </a:r>
            <a:r>
              <a:rPr lang="sr-Latn-CS" altLang="en-US" sz="1800" b="1" smtClean="0"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RS" altLang="en-US" sz="1800" b="1" smtClean="0">
                <a:latin typeface="Calibri" panose="020F0502020204030204" pitchFamily="34" charset="0"/>
                <a:cs typeface="Times New Roman" panose="02020603050405020304" pitchFamily="18" charset="0"/>
              </a:rPr>
              <a:t>грчеви</a:t>
            </a:r>
            <a:r>
              <a:rPr lang="sr-Latn-CS" altLang="en-US" sz="1800" b="1" smtClean="0">
                <a:latin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sr-Cyrl-RS" altLang="en-US" sz="1800" b="1" smtClean="0">
                <a:latin typeface="Calibri" panose="020F0502020204030204" pitchFamily="34" charset="0"/>
                <a:cs typeface="Times New Roman" panose="02020603050405020304" pitchFamily="18" charset="0"/>
              </a:rPr>
              <a:t>ноћно</a:t>
            </a:r>
            <a:r>
              <a:rPr lang="sr-Latn-CS" altLang="en-US" sz="1800" b="1" smtClean="0"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RS" altLang="en-US" sz="1800" b="1" smtClean="0">
                <a:latin typeface="Calibri" panose="020F0502020204030204" pitchFamily="34" charset="0"/>
                <a:cs typeface="Times New Roman" panose="02020603050405020304" pitchFamily="18" charset="0"/>
              </a:rPr>
              <a:t>трешење</a:t>
            </a:r>
            <a:r>
              <a:rPr lang="sr-Latn-CS" altLang="en-US" sz="1800" b="1" smtClean="0"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RS" altLang="en-US" sz="1800" b="1" smtClean="0">
                <a:latin typeface="Calibri" panose="020F0502020204030204" pitchFamily="34" charset="0"/>
                <a:cs typeface="Times New Roman" panose="02020603050405020304" pitchFamily="18" charset="0"/>
              </a:rPr>
              <a:t>главе...</a:t>
            </a:r>
            <a:endParaRPr lang="en-US" altLang="en-US" sz="1800" b="1" smtClean="0">
              <a:latin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755650" y="1300163"/>
            <a:ext cx="6799263" cy="1303337"/>
          </a:xfrm>
        </p:spPr>
        <p:txBody>
          <a:bodyPr/>
          <a:lstStyle/>
          <a:p>
            <a:pPr eaLnBrk="1" hangingPunct="1"/>
            <a:r>
              <a:rPr lang="sr-Cyrl-RS" altLang="en-US" sz="4400" smtClean="0">
                <a:ln>
                  <a:noFill/>
                </a:ln>
                <a:latin typeface="Comic Sans MS" panose="030F0702030302020204" pitchFamily="66" charset="0"/>
              </a:rPr>
              <a:t>Спавање</a:t>
            </a:r>
            <a:endParaRPr lang="en-US" altLang="en-US" sz="4400" smtClean="0">
              <a:ln>
                <a:noFill/>
              </a:ln>
              <a:latin typeface="Comic Sans MS" panose="030F0702030302020204" pitchFamily="66" charset="0"/>
            </a:endParaRPr>
          </a:p>
        </p:txBody>
      </p:sp>
      <p:sp>
        <p:nvSpPr>
          <p:cNvPr id="105475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176338" y="2636838"/>
            <a:ext cx="6799262" cy="3887787"/>
          </a:xfrm>
        </p:spPr>
        <p:txBody>
          <a:bodyPr rtlCol="0">
            <a:normAutofit fontScale="85000" lnSpcReduction="10000"/>
          </a:bodyPr>
          <a:lstStyle/>
          <a:p>
            <a:pPr eaLnBrk="1" fontAlgn="auto" hangingPunct="1">
              <a:lnSpc>
                <a:spcPct val="90000"/>
              </a:lnSpc>
              <a:buFont typeface="Arial"/>
              <a:buChar char="•"/>
              <a:defRPr/>
            </a:pPr>
            <a:r>
              <a:rPr lang="sr-Cyrl-RS" sz="2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Спавање</a:t>
            </a:r>
            <a:r>
              <a:rPr lang="sr-Latn-CS" sz="2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RS" sz="2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настаје</a:t>
            </a:r>
            <a:r>
              <a:rPr lang="sr-Latn-CS" sz="2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RS" sz="2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у</a:t>
            </a:r>
            <a:r>
              <a:rPr lang="sr-Latn-CS" sz="2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RS" sz="2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мозгу</a:t>
            </a:r>
            <a:r>
              <a:rPr lang="sr-Latn-CS" sz="2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RS" sz="2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и</a:t>
            </a:r>
            <a:r>
              <a:rPr lang="sr-Latn-CS" sz="2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RS" sz="2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због</a:t>
            </a:r>
            <a:r>
              <a:rPr lang="sr-Latn-CS" sz="2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RS" sz="2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мозга</a:t>
            </a:r>
            <a:r>
              <a:rPr lang="sr-Latn-CS" sz="2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– </a:t>
            </a:r>
            <a:r>
              <a:rPr lang="sr-Cyrl-RS" sz="2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једини</a:t>
            </a:r>
            <a:r>
              <a:rPr lang="sr-Latn-CS" sz="2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RS" sz="2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орган</a:t>
            </a:r>
            <a:r>
              <a:rPr lang="sr-Latn-CS" sz="2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RS" sz="2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за</a:t>
            </a:r>
            <a:r>
              <a:rPr lang="sr-Latn-CS" sz="2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RS" sz="2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који</a:t>
            </a:r>
            <a:r>
              <a:rPr lang="sr-Latn-CS" sz="2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RS" sz="2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се</a:t>
            </a:r>
            <a:r>
              <a:rPr lang="sr-Latn-CS" sz="2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RS" sz="2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зна</a:t>
            </a:r>
            <a:r>
              <a:rPr lang="sr-Latn-CS" sz="2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RS" sz="2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да</a:t>
            </a:r>
            <a:r>
              <a:rPr lang="sr-Latn-CS" sz="2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RS" sz="2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има</a:t>
            </a:r>
            <a:r>
              <a:rPr lang="sr-Latn-CS" sz="2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RS" sz="2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корист</a:t>
            </a:r>
            <a:r>
              <a:rPr lang="sr-Latn-CS" sz="2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RS" sz="2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од</a:t>
            </a:r>
            <a:r>
              <a:rPr lang="sr-Latn-CS" sz="2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RS" sz="2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спавања</a:t>
            </a:r>
          </a:p>
          <a:p>
            <a:pPr eaLnBrk="1" fontAlgn="auto" hangingPunct="1">
              <a:lnSpc>
                <a:spcPct val="90000"/>
              </a:lnSpc>
              <a:buFont typeface="Arial"/>
              <a:buChar char="•"/>
              <a:defRPr/>
            </a:pPr>
            <a:r>
              <a:rPr lang="sr-Cyrl-RS" sz="2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Конзервирање</a:t>
            </a:r>
            <a:r>
              <a:rPr lang="sr-Latn-CS" sz="2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RS" sz="2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енергије</a:t>
            </a:r>
            <a:r>
              <a:rPr lang="sr-Latn-CS" sz="2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(</a:t>
            </a:r>
            <a:r>
              <a:rPr lang="sr-Cyrl-RS" sz="2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смањење</a:t>
            </a:r>
            <a:r>
              <a:rPr lang="sr-Latn-CS" sz="2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RS" sz="2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за</a:t>
            </a:r>
            <a:r>
              <a:rPr lang="sr-Latn-CS" sz="2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10%)</a:t>
            </a:r>
            <a:endParaRPr lang="sr-Cyrl-RS" sz="28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eaLnBrk="1" fontAlgn="auto" hangingPunct="1">
              <a:lnSpc>
                <a:spcPct val="90000"/>
              </a:lnSpc>
              <a:buFont typeface="Arial"/>
              <a:buChar char="•"/>
              <a:defRPr/>
            </a:pPr>
            <a:r>
              <a:rPr lang="sr-Cyrl-RS" sz="2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Терморегулација</a:t>
            </a:r>
            <a:r>
              <a:rPr lang="sr-Latn-CS" sz="2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RS" sz="2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и</a:t>
            </a:r>
            <a:r>
              <a:rPr lang="sr-Latn-CS" sz="2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RS" sz="2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адаптација</a:t>
            </a:r>
            <a:r>
              <a:rPr lang="sr-Latn-CS" sz="2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RS" sz="2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организма</a:t>
            </a:r>
            <a:r>
              <a:rPr lang="sr-Latn-CS" sz="2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RS" sz="2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на</a:t>
            </a:r>
            <a:r>
              <a:rPr lang="sr-Latn-CS" sz="2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RS" sz="2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неповољне</a:t>
            </a:r>
            <a:r>
              <a:rPr lang="sr-Latn-CS" sz="2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RS" sz="2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ноћне</a:t>
            </a:r>
            <a:r>
              <a:rPr lang="sr-Latn-CS" sz="2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RS" sz="2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и</a:t>
            </a:r>
            <a:r>
              <a:rPr lang="sr-Latn-CS" sz="2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RS" sz="2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климатске</a:t>
            </a:r>
            <a:r>
              <a:rPr lang="sr-Latn-CS" sz="2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RS" sz="2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услове</a:t>
            </a:r>
          </a:p>
          <a:p>
            <a:pPr eaLnBrk="1" fontAlgn="auto" hangingPunct="1">
              <a:lnSpc>
                <a:spcPct val="90000"/>
              </a:lnSpc>
              <a:buFont typeface="Arial"/>
              <a:buChar char="•"/>
              <a:defRPr/>
            </a:pPr>
            <a:r>
              <a:rPr lang="sr-Cyrl-RS" sz="2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Најважнија</a:t>
            </a:r>
            <a:r>
              <a:rPr lang="sr-Latn-CS" sz="2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RS" sz="2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функција</a:t>
            </a:r>
            <a:r>
              <a:rPr lang="sr-Latn-CS" sz="2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RS" sz="2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спавања</a:t>
            </a:r>
            <a:endParaRPr lang="sr-Latn-CS" sz="28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eaLnBrk="1" fontAlgn="auto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sr-Latn-CS" sz="2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                               – </a:t>
            </a:r>
            <a:r>
              <a:rPr lang="sr-Cyrl-RS" sz="2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опоравак</a:t>
            </a:r>
            <a:r>
              <a:rPr lang="sr-Latn-CS" sz="2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RS" sz="2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интегритета</a:t>
            </a:r>
            <a:r>
              <a:rPr lang="sr-Latn-CS" sz="2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RS" sz="2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неурона</a:t>
            </a:r>
            <a:endParaRPr lang="sr-Latn-CS" sz="28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eaLnBrk="1" fontAlgn="auto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sr-Latn-CS" sz="2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                               - </a:t>
            </a:r>
            <a:r>
              <a:rPr lang="sr-Cyrl-RS" sz="2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матурација</a:t>
            </a:r>
            <a:r>
              <a:rPr lang="sr-Latn-CS" sz="2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RS" sz="2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синапси</a:t>
            </a:r>
            <a:endParaRPr lang="sr-Latn-CS" sz="28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eaLnBrk="1" fontAlgn="auto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sr-Latn-CS" sz="2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                               - </a:t>
            </a:r>
            <a:r>
              <a:rPr lang="sr-Cyrl-RS" sz="2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консолидација</a:t>
            </a:r>
            <a:r>
              <a:rPr lang="sr-Latn-CS" sz="2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RS" sz="2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памћења</a:t>
            </a:r>
            <a:endParaRPr lang="sr-Latn-CS" sz="28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eaLnBrk="1" fontAlgn="auto" hangingPunct="1">
              <a:lnSpc>
                <a:spcPct val="90000"/>
              </a:lnSpc>
              <a:buFont typeface="Arial"/>
              <a:buChar char="•"/>
              <a:defRPr/>
            </a:pPr>
            <a:endParaRPr lang="sr-Latn-CS" sz="2900" dirty="0" smtClean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fontAlgn="auto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endParaRPr lang="en-US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Title 1"/>
          <p:cNvSpPr>
            <a:spLocks noGrp="1"/>
          </p:cNvSpPr>
          <p:nvPr>
            <p:ph type="title"/>
          </p:nvPr>
        </p:nvSpPr>
        <p:spPr>
          <a:xfrm>
            <a:off x="1042988" y="2781300"/>
            <a:ext cx="6799262" cy="1303338"/>
          </a:xfrm>
        </p:spPr>
        <p:txBody>
          <a:bodyPr/>
          <a:lstStyle/>
          <a:p>
            <a:pPr eaLnBrk="1" hangingPunct="1"/>
            <a:r>
              <a:rPr lang="sr-Cyrl-RS" altLang="en-US" sz="5400" smtClean="0">
                <a:ln>
                  <a:noFill/>
                </a:ln>
                <a:latin typeface="Comic Sans MS" panose="030F0702030302020204" pitchFamily="66" charset="0"/>
              </a:rPr>
              <a:t>Главобоље</a:t>
            </a:r>
            <a:endParaRPr lang="en-US" altLang="en-US" sz="5400" smtClean="0">
              <a:ln>
                <a:noFill/>
              </a:ln>
              <a:latin typeface="Comic Sans MS" panose="030F0702030302020204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900113" y="1268413"/>
            <a:ext cx="6799262" cy="1303337"/>
          </a:xfrm>
        </p:spPr>
        <p:txBody>
          <a:bodyPr/>
          <a:lstStyle/>
          <a:p>
            <a:pPr eaLnBrk="1" hangingPunct="1"/>
            <a:r>
              <a:rPr lang="sr-Cyrl-CS" altLang="en-US" smtClean="0">
                <a:ln>
                  <a:noFill/>
                </a:ln>
                <a:latin typeface="Comic Sans MS" panose="030F0702030302020204" pitchFamily="66" charset="0"/>
              </a:rPr>
              <a:t>Главобоље</a:t>
            </a:r>
            <a:endParaRPr lang="en-US" altLang="en-US" smtClean="0">
              <a:ln>
                <a:noFill/>
              </a:ln>
              <a:latin typeface="Comic Sans MS" panose="030F0702030302020204" pitchFamily="66" charset="0"/>
            </a:endParaRPr>
          </a:p>
        </p:txBody>
      </p:sp>
      <p:sp>
        <p:nvSpPr>
          <p:cNvPr id="84995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187450" y="2708275"/>
            <a:ext cx="7559675" cy="2736850"/>
          </a:xfrm>
        </p:spPr>
        <p:txBody>
          <a:bodyPr/>
          <a:lstStyle/>
          <a:p>
            <a:pPr eaLnBrk="1" hangingPunct="1"/>
            <a:endParaRPr lang="sr-Latn-CS" altLang="en-US" smtClean="0">
              <a:latin typeface="Comic Sans MS" panose="030F0702030302020204" pitchFamily="66" charset="0"/>
            </a:endParaRPr>
          </a:p>
          <a:p>
            <a:pPr eaLnBrk="1" hangingPunct="1"/>
            <a:r>
              <a:rPr lang="sr-Cyrl-CS" altLang="en-US" smtClean="0">
                <a:latin typeface="Calibri" panose="020F0502020204030204" pitchFamily="34" charset="0"/>
                <a:cs typeface="Times New Roman" panose="02020603050405020304" pitchFamily="18" charset="0"/>
              </a:rPr>
              <a:t>Једна</a:t>
            </a:r>
            <a:r>
              <a:rPr lang="sr-Latn-CS" altLang="en-US" smtClean="0"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altLang="en-US" smtClean="0">
                <a:latin typeface="Calibri" panose="020F0502020204030204" pitchFamily="34" charset="0"/>
                <a:cs typeface="Times New Roman" panose="02020603050405020304" pitchFamily="18" charset="0"/>
              </a:rPr>
              <a:t>од</a:t>
            </a:r>
            <a:r>
              <a:rPr lang="sr-Latn-CS" altLang="en-US" smtClean="0"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altLang="en-US" smtClean="0">
                <a:latin typeface="Calibri" panose="020F0502020204030204" pitchFamily="34" charset="0"/>
                <a:cs typeface="Times New Roman" panose="02020603050405020304" pitchFamily="18" charset="0"/>
              </a:rPr>
              <a:t>најчешћих</a:t>
            </a:r>
            <a:r>
              <a:rPr lang="sr-Latn-CS" altLang="en-US" smtClean="0"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altLang="en-US" smtClean="0">
                <a:latin typeface="Calibri" panose="020F0502020204030204" pitchFamily="34" charset="0"/>
                <a:cs typeface="Times New Roman" panose="02020603050405020304" pitchFamily="18" charset="0"/>
              </a:rPr>
              <a:t>тегоба</a:t>
            </a:r>
            <a:endParaRPr lang="sr-Latn-CS" altLang="en-US" smtClean="0"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eaLnBrk="1" hangingPunct="1"/>
            <a:endParaRPr lang="sr-Latn-CS" altLang="en-US" smtClean="0"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eaLnBrk="1" hangingPunct="1"/>
            <a:r>
              <a:rPr lang="sr-Latn-CS" altLang="en-US" smtClean="0">
                <a:latin typeface="Calibri" panose="020F0502020204030204" pitchFamily="34" charset="0"/>
                <a:cs typeface="Times New Roman" panose="02020603050405020304" pitchFamily="18" charset="0"/>
              </a:rPr>
              <a:t>95% </a:t>
            </a:r>
            <a:r>
              <a:rPr lang="sr-Cyrl-CS" altLang="en-US" smtClean="0">
                <a:latin typeface="Calibri" panose="020F0502020204030204" pitchFamily="34" charset="0"/>
                <a:cs typeface="Times New Roman" panose="02020603050405020304" pitchFamily="18" charset="0"/>
              </a:rPr>
              <a:t>особа</a:t>
            </a:r>
            <a:r>
              <a:rPr lang="sr-Latn-CS" altLang="en-US" smtClean="0"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altLang="en-US" smtClean="0">
                <a:latin typeface="Calibri" panose="020F0502020204030204" pitchFamily="34" charset="0"/>
                <a:cs typeface="Times New Roman" panose="02020603050405020304" pitchFamily="18" charset="0"/>
              </a:rPr>
              <a:t>доживи</a:t>
            </a:r>
            <a:r>
              <a:rPr lang="sr-Latn-CS" altLang="en-US" smtClean="0"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altLang="en-US" smtClean="0">
                <a:latin typeface="Calibri" panose="020F0502020204030204" pitchFamily="34" charset="0"/>
                <a:cs typeface="Times New Roman" panose="02020603050405020304" pitchFamily="18" charset="0"/>
              </a:rPr>
              <a:t>главобољу</a:t>
            </a:r>
            <a:r>
              <a:rPr lang="sr-Latn-CS" altLang="en-US" smtClean="0"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altLang="en-US" smtClean="0">
                <a:latin typeface="Calibri" panose="020F0502020204030204" pitchFamily="34" charset="0"/>
                <a:cs typeface="Times New Roman" panose="02020603050405020304" pitchFamily="18" charset="0"/>
              </a:rPr>
              <a:t>у</a:t>
            </a:r>
            <a:r>
              <a:rPr lang="sr-Latn-CS" altLang="en-US" smtClean="0"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altLang="en-US" smtClean="0">
                <a:latin typeface="Calibri" panose="020F0502020204030204" pitchFamily="34" charset="0"/>
                <a:cs typeface="Times New Roman" panose="02020603050405020304" pitchFamily="18" charset="0"/>
              </a:rPr>
              <a:t>неком</a:t>
            </a:r>
            <a:r>
              <a:rPr lang="sr-Latn-CS" altLang="en-US" smtClean="0"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altLang="en-US" smtClean="0">
                <a:latin typeface="Calibri" panose="020F0502020204030204" pitchFamily="34" charset="0"/>
                <a:cs typeface="Times New Roman" panose="02020603050405020304" pitchFamily="18" charset="0"/>
              </a:rPr>
              <a:t>тренутку</a:t>
            </a:r>
            <a:r>
              <a:rPr lang="sr-Latn-CS" altLang="en-US" smtClean="0"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altLang="en-US" smtClean="0">
                <a:latin typeface="Calibri" panose="020F0502020204030204" pitchFamily="34" charset="0"/>
                <a:cs typeface="Times New Roman" panose="02020603050405020304" pitchFamily="18" charset="0"/>
              </a:rPr>
              <a:t>свог</a:t>
            </a:r>
            <a:r>
              <a:rPr lang="sr-Latn-CS" altLang="en-US" smtClean="0"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altLang="en-US" smtClean="0">
                <a:latin typeface="Calibri" panose="020F0502020204030204" pitchFamily="34" charset="0"/>
                <a:cs typeface="Times New Roman" panose="02020603050405020304" pitchFamily="18" charset="0"/>
              </a:rPr>
              <a:t>живота</a:t>
            </a:r>
            <a:r>
              <a:rPr lang="sr-Latn-CS" altLang="en-US" smtClean="0"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755650" y="1341438"/>
            <a:ext cx="6799263" cy="1303337"/>
          </a:xfrm>
        </p:spPr>
        <p:txBody>
          <a:bodyPr/>
          <a:lstStyle/>
          <a:p>
            <a:pPr eaLnBrk="1" hangingPunct="1"/>
            <a:r>
              <a:rPr lang="sr-Cyrl-CS" altLang="en-US" smtClean="0">
                <a:ln>
                  <a:noFill/>
                </a:ln>
                <a:latin typeface="Comic Sans MS" panose="030F0702030302020204" pitchFamily="66" charset="0"/>
              </a:rPr>
              <a:t>Главобоље</a:t>
            </a:r>
            <a:endParaRPr lang="en-US" altLang="en-US" smtClean="0">
              <a:ln>
                <a:noFill/>
              </a:ln>
              <a:latin typeface="Comic Sans MS" panose="030F0702030302020204" pitchFamily="66" charset="0"/>
            </a:endParaRPr>
          </a:p>
        </p:txBody>
      </p:sp>
      <p:sp>
        <p:nvSpPr>
          <p:cNvPr id="8195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143000" y="2852738"/>
            <a:ext cx="7900988" cy="3311525"/>
          </a:xfrm>
        </p:spPr>
        <p:txBody>
          <a:bodyPr rtlCol="0">
            <a:normAutofit fontScale="92500" lnSpcReduction="20000"/>
          </a:bodyPr>
          <a:lstStyle/>
          <a:p>
            <a:pPr eaLnBrk="1" fontAlgn="auto" hangingPunct="1">
              <a:lnSpc>
                <a:spcPct val="80000"/>
              </a:lnSpc>
              <a:buFont typeface="Arial"/>
              <a:buChar char="•"/>
              <a:defRPr/>
            </a:pPr>
            <a:r>
              <a:rPr lang="sr-Cyrl-C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Међународна</a:t>
            </a:r>
            <a:r>
              <a:rPr lang="sr-Latn-C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класификација</a:t>
            </a:r>
            <a:r>
              <a:rPr lang="sr-Latn-C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главобоља</a:t>
            </a:r>
            <a:r>
              <a:rPr lang="sr-Latn-C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(</a:t>
            </a:r>
            <a:r>
              <a:rPr lang="sr-Cyrl-C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МКГ</a:t>
            </a:r>
            <a:r>
              <a:rPr lang="sr-Latn-C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) – </a:t>
            </a:r>
            <a:endParaRPr lang="sr-Cyrl-RS" dirty="0" smtClean="0">
              <a:solidFill>
                <a:schemeClr val="tx1">
                  <a:lumMod val="85000"/>
                  <a:lumOff val="15000"/>
                </a:schemeClr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eaLnBrk="1" fontAlgn="auto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r>
              <a:rPr lang="sr-Cyrl-R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   </a:t>
            </a:r>
            <a:r>
              <a:rPr lang="sr-Latn-C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2004 (14 </a:t>
            </a:r>
            <a:r>
              <a:rPr lang="sr-Cyrl-C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класа</a:t>
            </a:r>
            <a:r>
              <a:rPr lang="sr-Latn-C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главобоља</a:t>
            </a:r>
            <a:r>
              <a:rPr lang="sr-Latn-C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)</a:t>
            </a:r>
            <a:endParaRPr lang="sr-Cyrl-RS" dirty="0" smtClean="0">
              <a:solidFill>
                <a:schemeClr val="tx1">
                  <a:lumMod val="85000"/>
                  <a:lumOff val="15000"/>
                </a:schemeClr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eaLnBrk="1" fontAlgn="auto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endParaRPr lang="sr-Latn-CS" dirty="0" smtClean="0">
              <a:solidFill>
                <a:schemeClr val="tx1">
                  <a:lumMod val="85000"/>
                  <a:lumOff val="15000"/>
                </a:schemeClr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eaLnBrk="1" fontAlgn="auto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r>
              <a:rPr lang="sr-Latn-C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    - </a:t>
            </a:r>
            <a:r>
              <a:rPr lang="sr-Cyrl-CS" dirty="0">
                <a:solidFill>
                  <a:srgbClr val="FF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П</a:t>
            </a:r>
            <a:r>
              <a:rPr lang="sr-Cyrl-CS" dirty="0" smtClean="0">
                <a:solidFill>
                  <a:srgbClr val="FF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римарне</a:t>
            </a:r>
            <a:r>
              <a:rPr lang="sr-Latn-C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(4 </a:t>
            </a:r>
            <a:r>
              <a:rPr lang="sr-Cyrl-C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класе</a:t>
            </a:r>
            <a:r>
              <a:rPr lang="sr-Latn-C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)</a:t>
            </a:r>
          </a:p>
          <a:p>
            <a:pPr eaLnBrk="1" fontAlgn="auto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r>
              <a:rPr lang="sr-Latn-C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    - </a:t>
            </a:r>
            <a:r>
              <a:rPr lang="sr-Cyrl-CS" dirty="0">
                <a:solidFill>
                  <a:srgbClr val="FF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С</a:t>
            </a:r>
            <a:r>
              <a:rPr lang="sr-Cyrl-CS" dirty="0" smtClean="0">
                <a:solidFill>
                  <a:srgbClr val="FF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екундарне</a:t>
            </a:r>
            <a:r>
              <a:rPr lang="sr-Latn-C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(8</a:t>
            </a:r>
            <a:r>
              <a:rPr lang="sr-Cyrl-C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класа</a:t>
            </a:r>
            <a:r>
              <a:rPr lang="sr-Latn-C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)</a:t>
            </a:r>
          </a:p>
          <a:p>
            <a:pPr eaLnBrk="1" fontAlgn="auto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r>
              <a:rPr lang="sr-Latn-C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    - </a:t>
            </a:r>
            <a:r>
              <a:rPr lang="sr-Cyrl-CS" dirty="0">
                <a:solidFill>
                  <a:srgbClr val="FF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К</a:t>
            </a:r>
            <a:r>
              <a:rPr lang="sr-Cyrl-CS" dirty="0" smtClean="0">
                <a:solidFill>
                  <a:srgbClr val="FF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ранијалне</a:t>
            </a:r>
            <a:r>
              <a:rPr lang="sr-Latn-CS" dirty="0" smtClean="0">
                <a:solidFill>
                  <a:srgbClr val="FF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dirty="0" smtClean="0">
                <a:solidFill>
                  <a:srgbClr val="FF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неуралгије</a:t>
            </a:r>
            <a:r>
              <a:rPr lang="sr-Latn-CS" dirty="0" smtClean="0">
                <a:solidFill>
                  <a:srgbClr val="FF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sr-Cyrl-CS" dirty="0" smtClean="0">
                <a:solidFill>
                  <a:srgbClr val="FF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примарни</a:t>
            </a:r>
            <a:r>
              <a:rPr lang="sr-Latn-CS" dirty="0" smtClean="0">
                <a:solidFill>
                  <a:srgbClr val="FF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dirty="0" smtClean="0">
                <a:solidFill>
                  <a:srgbClr val="FF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и</a:t>
            </a:r>
            <a:r>
              <a:rPr lang="sr-Latn-CS" dirty="0" smtClean="0">
                <a:solidFill>
                  <a:srgbClr val="FF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dirty="0" smtClean="0">
                <a:solidFill>
                  <a:srgbClr val="FF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централни</a:t>
            </a:r>
            <a:r>
              <a:rPr lang="sr-Latn-CS" dirty="0" smtClean="0">
                <a:solidFill>
                  <a:srgbClr val="FF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sr-Cyrl-RS" dirty="0" smtClean="0">
              <a:solidFill>
                <a:srgbClr val="FF0000"/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eaLnBrk="1" fontAlgn="auto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r>
              <a:rPr lang="sr-Cyrl-RS" dirty="0" smtClean="0">
                <a:solidFill>
                  <a:srgbClr val="FF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       </a:t>
            </a:r>
            <a:r>
              <a:rPr lang="sr-Cyrl-CS" dirty="0" smtClean="0">
                <a:solidFill>
                  <a:srgbClr val="FF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узроци</a:t>
            </a:r>
            <a:r>
              <a:rPr lang="sr-Latn-CS" dirty="0" smtClean="0">
                <a:solidFill>
                  <a:srgbClr val="FF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dirty="0" smtClean="0">
                <a:solidFill>
                  <a:srgbClr val="FF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бола</a:t>
            </a:r>
            <a:r>
              <a:rPr lang="sr-Latn-CS" dirty="0" smtClean="0">
                <a:solidFill>
                  <a:srgbClr val="FF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dirty="0" smtClean="0">
                <a:solidFill>
                  <a:srgbClr val="FF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лица</a:t>
            </a:r>
            <a:r>
              <a:rPr lang="sr-Latn-CS" dirty="0" smtClean="0">
                <a:solidFill>
                  <a:srgbClr val="FF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Latn-C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(13. </a:t>
            </a:r>
            <a:r>
              <a:rPr lang="sr-Cyrl-C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класа</a:t>
            </a:r>
            <a:r>
              <a:rPr lang="sr-Latn-C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)</a:t>
            </a:r>
          </a:p>
          <a:p>
            <a:pPr eaLnBrk="1" fontAlgn="auto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r>
              <a:rPr lang="sr-Latn-C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    - </a:t>
            </a:r>
            <a:r>
              <a:rPr lang="sr-Cyrl-CS" dirty="0">
                <a:solidFill>
                  <a:srgbClr val="FF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Н</a:t>
            </a:r>
            <a:r>
              <a:rPr lang="sr-Cyrl-CS" dirty="0" smtClean="0">
                <a:solidFill>
                  <a:srgbClr val="FF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екласификоване</a:t>
            </a:r>
            <a:r>
              <a:rPr lang="sr-Latn-CS" dirty="0" smtClean="0">
                <a:solidFill>
                  <a:srgbClr val="FF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dirty="0" smtClean="0">
                <a:solidFill>
                  <a:srgbClr val="FF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и</a:t>
            </a:r>
            <a:r>
              <a:rPr lang="sr-Latn-CS" dirty="0" smtClean="0">
                <a:solidFill>
                  <a:srgbClr val="FF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dirty="0" smtClean="0">
                <a:solidFill>
                  <a:srgbClr val="FF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недовољно</a:t>
            </a:r>
            <a:r>
              <a:rPr lang="sr-Latn-CS" dirty="0" smtClean="0">
                <a:solidFill>
                  <a:srgbClr val="FF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dirty="0" smtClean="0">
                <a:solidFill>
                  <a:srgbClr val="FF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специфичне</a:t>
            </a:r>
            <a:r>
              <a:rPr lang="sr-Latn-CS" dirty="0" smtClean="0">
                <a:solidFill>
                  <a:srgbClr val="FF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RS" dirty="0" smtClean="0">
                <a:solidFill>
                  <a:srgbClr val="FF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  <a:p>
            <a:pPr eaLnBrk="1" fontAlgn="auto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r>
              <a:rPr lang="sr-Cyrl-RS" dirty="0" smtClean="0">
                <a:solidFill>
                  <a:srgbClr val="FF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      </a:t>
            </a:r>
            <a:r>
              <a:rPr lang="sr-Cyrl-CS" dirty="0" smtClean="0">
                <a:solidFill>
                  <a:srgbClr val="FF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главобоље </a:t>
            </a:r>
            <a:r>
              <a:rPr lang="sr-Latn-C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(14. </a:t>
            </a:r>
            <a:r>
              <a:rPr lang="sr-Cyrl-C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класа</a:t>
            </a:r>
            <a:r>
              <a:rPr lang="sr-Latn-C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)</a:t>
            </a:r>
          </a:p>
          <a:p>
            <a:pPr eaLnBrk="1" fontAlgn="auto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endParaRPr lang="en-US" dirty="0" smtClean="0">
              <a:solidFill>
                <a:schemeClr val="tx1">
                  <a:lumMod val="85000"/>
                  <a:lumOff val="15000"/>
                </a:schemeClr>
              </a:solidFill>
              <a:latin typeface="Comic Sans MS" pitchFamily="66" charset="0"/>
            </a:endParaRPr>
          </a:p>
          <a:p>
            <a:pPr eaLnBrk="1" fontAlgn="auto" hangingPunct="1">
              <a:lnSpc>
                <a:spcPct val="80000"/>
              </a:lnSpc>
              <a:buFont typeface="Arial"/>
              <a:buChar char="•"/>
              <a:defRPr/>
            </a:pPr>
            <a:endParaRPr lang="en-US" sz="28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971550" y="1557338"/>
            <a:ext cx="6799263" cy="1303337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sr-Latn-C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omic Sans MS" pitchFamily="66" charset="0"/>
              </a:rPr>
              <a:t> </a:t>
            </a:r>
            <a:r>
              <a:rPr lang="sr-Cyrl-CS" sz="4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omic Sans MS" pitchFamily="66" charset="0"/>
              </a:rPr>
              <a:t>Примарне</a:t>
            </a:r>
            <a:r>
              <a:rPr lang="sr-Latn-CS" sz="4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omic Sans MS" pitchFamily="66" charset="0"/>
              </a:rPr>
              <a:t> </a:t>
            </a:r>
            <a:r>
              <a:rPr lang="sr-Cyrl-CS" sz="4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omic Sans MS" pitchFamily="66" charset="0"/>
              </a:rPr>
              <a:t>главобоље</a:t>
            </a:r>
            <a:r>
              <a:rPr lang="sr-Latn-CS" sz="4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omic Sans MS" pitchFamily="66" charset="0"/>
              </a:rPr>
              <a:t> </a:t>
            </a:r>
            <a:r>
              <a:rPr lang="sr-Latn-C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omic Sans MS" pitchFamily="66" charset="0"/>
              </a:rPr>
              <a:t/>
            </a:r>
            <a:br>
              <a:rPr lang="sr-Latn-C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omic Sans MS" pitchFamily="66" charset="0"/>
              </a:rPr>
            </a:br>
            <a:endParaRPr lang="en-US" dirty="0" smtClean="0">
              <a:solidFill>
                <a:schemeClr val="tx1">
                  <a:lumMod val="85000"/>
                  <a:lumOff val="15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87043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971550" y="2565400"/>
            <a:ext cx="7488238" cy="3168650"/>
          </a:xfrm>
        </p:spPr>
        <p:txBody>
          <a:bodyPr/>
          <a:lstStyle/>
          <a:p>
            <a:pPr eaLnBrk="1" hangingPunct="1">
              <a:buFont typeface="Wingdings" panose="05000000000000000000" pitchFamily="2" charset="2"/>
              <a:buNone/>
            </a:pPr>
            <a:endParaRPr lang="sr-Latn-CS" altLang="en-US" smtClean="0">
              <a:solidFill>
                <a:srgbClr val="FF0000"/>
              </a:solidFill>
              <a:latin typeface="Comic Sans MS" panose="030F0702030302020204" pitchFamily="66" charset="0"/>
            </a:endParaRP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sr-Latn-CS" altLang="en-US" smtClean="0">
                <a:solidFill>
                  <a:srgbClr val="FF0000"/>
                </a:solidFill>
                <a:latin typeface="Calibri" panose="020F0502020204030204" pitchFamily="34" charset="0"/>
              </a:rPr>
              <a:t>     </a:t>
            </a:r>
            <a:r>
              <a:rPr lang="sr-Latn-CS" altLang="en-US" smtClean="0">
                <a:solidFill>
                  <a:srgbClr val="FF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1. </a:t>
            </a:r>
            <a:r>
              <a:rPr lang="sr-Cyrl-CS" altLang="en-US" smtClean="0">
                <a:solidFill>
                  <a:srgbClr val="FF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Мигрена</a:t>
            </a:r>
            <a:r>
              <a:rPr lang="sr-Latn-CS" altLang="en-US" smtClean="0">
                <a:solidFill>
                  <a:srgbClr val="FF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RS" altLang="en-US" smtClean="0">
                <a:solidFill>
                  <a:srgbClr val="FF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(</a:t>
            </a:r>
            <a:r>
              <a:rPr lang="sr-Cyrl-CS" altLang="en-US" smtClean="0">
                <a:solidFill>
                  <a:srgbClr val="FF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Г</a:t>
            </a:r>
            <a:r>
              <a:rPr lang="sr-Latn-CS" altLang="en-US" smtClean="0">
                <a:solidFill>
                  <a:srgbClr val="FF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43</a:t>
            </a:r>
            <a:r>
              <a:rPr lang="sr-Cyrl-RS" altLang="en-US" smtClean="0">
                <a:solidFill>
                  <a:srgbClr val="FF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)</a:t>
            </a:r>
            <a:endParaRPr lang="sr-Latn-CS" altLang="en-US" smtClean="0">
              <a:solidFill>
                <a:srgbClr val="FF0000"/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sr-Latn-CS" altLang="en-US" smtClean="0">
                <a:solidFill>
                  <a:srgbClr val="FF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    2. </a:t>
            </a:r>
            <a:r>
              <a:rPr lang="sr-Cyrl-CS" altLang="en-US" smtClean="0">
                <a:solidFill>
                  <a:srgbClr val="FF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Главобоља</a:t>
            </a:r>
            <a:r>
              <a:rPr lang="sr-Latn-CS" altLang="en-US" smtClean="0">
                <a:solidFill>
                  <a:srgbClr val="FF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altLang="en-US" smtClean="0">
                <a:solidFill>
                  <a:srgbClr val="FF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тензионог</a:t>
            </a:r>
            <a:r>
              <a:rPr lang="sr-Latn-CS" altLang="en-US" smtClean="0">
                <a:solidFill>
                  <a:srgbClr val="FF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altLang="en-US" smtClean="0">
                <a:solidFill>
                  <a:srgbClr val="FF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типа</a:t>
            </a:r>
            <a:r>
              <a:rPr lang="sr-Latn-CS" altLang="en-US" smtClean="0">
                <a:solidFill>
                  <a:srgbClr val="FF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RS" altLang="en-US" smtClean="0">
                <a:solidFill>
                  <a:srgbClr val="FF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(</a:t>
            </a:r>
            <a:r>
              <a:rPr lang="sr-Cyrl-CS" altLang="en-US" smtClean="0">
                <a:solidFill>
                  <a:srgbClr val="FF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Г</a:t>
            </a:r>
            <a:r>
              <a:rPr lang="sr-Latn-CS" altLang="en-US" smtClean="0">
                <a:solidFill>
                  <a:srgbClr val="FF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44.2</a:t>
            </a:r>
            <a:r>
              <a:rPr lang="sr-Cyrl-RS" altLang="en-US" smtClean="0">
                <a:solidFill>
                  <a:srgbClr val="FF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)</a:t>
            </a:r>
            <a:endParaRPr lang="sr-Latn-CS" altLang="en-US" smtClean="0">
              <a:solidFill>
                <a:srgbClr val="FF0000"/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sr-Latn-CS" altLang="en-US" smtClean="0">
                <a:solidFill>
                  <a:srgbClr val="FF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    3. </a:t>
            </a:r>
            <a:r>
              <a:rPr lang="sr-Cyrl-CS" altLang="en-US" smtClean="0">
                <a:solidFill>
                  <a:srgbClr val="FF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Кластер</a:t>
            </a:r>
            <a:r>
              <a:rPr lang="sr-Latn-CS" altLang="en-US" smtClean="0">
                <a:solidFill>
                  <a:srgbClr val="FF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altLang="en-US" smtClean="0">
                <a:solidFill>
                  <a:srgbClr val="FF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главобоља</a:t>
            </a:r>
            <a:r>
              <a:rPr lang="sr-Latn-CS" altLang="en-US" smtClean="0">
                <a:solidFill>
                  <a:srgbClr val="FF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altLang="en-US" smtClean="0">
                <a:solidFill>
                  <a:srgbClr val="FF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и</a:t>
            </a:r>
            <a:r>
              <a:rPr lang="sr-Latn-CS" altLang="en-US" smtClean="0">
                <a:solidFill>
                  <a:srgbClr val="FF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altLang="en-US" smtClean="0">
                <a:solidFill>
                  <a:srgbClr val="FF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остале</a:t>
            </a:r>
            <a:r>
              <a:rPr lang="sr-Latn-CS" altLang="en-US" smtClean="0">
                <a:solidFill>
                  <a:srgbClr val="FF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altLang="en-US" smtClean="0">
                <a:solidFill>
                  <a:srgbClr val="FF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тригеминоаутономне</a:t>
            </a:r>
            <a:r>
              <a:rPr lang="sr-Latn-CS" altLang="en-US" smtClean="0">
                <a:solidFill>
                  <a:srgbClr val="FF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 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sr-Latn-CS" altLang="en-US" smtClean="0">
                <a:solidFill>
                  <a:srgbClr val="FF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         </a:t>
            </a:r>
            <a:r>
              <a:rPr lang="sr-Cyrl-CS" altLang="en-US" smtClean="0">
                <a:solidFill>
                  <a:srgbClr val="FF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главобоље</a:t>
            </a:r>
            <a:r>
              <a:rPr lang="sr-Latn-CS" altLang="en-US" smtClean="0">
                <a:solidFill>
                  <a:srgbClr val="FF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 </a:t>
            </a:r>
            <a:r>
              <a:rPr lang="sr-Cyrl-RS" altLang="en-US" smtClean="0">
                <a:solidFill>
                  <a:srgbClr val="FF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(</a:t>
            </a:r>
            <a:r>
              <a:rPr lang="sr-Cyrl-CS" altLang="en-US" smtClean="0">
                <a:solidFill>
                  <a:srgbClr val="FF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Г</a:t>
            </a:r>
            <a:r>
              <a:rPr lang="sr-Latn-CS" altLang="en-US" smtClean="0">
                <a:solidFill>
                  <a:srgbClr val="FF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44.0</a:t>
            </a:r>
            <a:r>
              <a:rPr lang="sr-Cyrl-RS" altLang="en-US" smtClean="0">
                <a:solidFill>
                  <a:srgbClr val="FF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)</a:t>
            </a:r>
            <a:endParaRPr lang="sr-Latn-CS" altLang="en-US" smtClean="0">
              <a:solidFill>
                <a:srgbClr val="FF0000"/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sr-Latn-CS" altLang="en-US" smtClean="0">
                <a:solidFill>
                  <a:srgbClr val="FF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    4. </a:t>
            </a:r>
            <a:r>
              <a:rPr lang="sr-Cyrl-CS" altLang="en-US" smtClean="0">
                <a:solidFill>
                  <a:srgbClr val="FF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Остале</a:t>
            </a:r>
            <a:r>
              <a:rPr lang="sr-Latn-CS" altLang="en-US" smtClean="0">
                <a:solidFill>
                  <a:srgbClr val="FF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altLang="en-US" smtClean="0">
                <a:solidFill>
                  <a:srgbClr val="FF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примарне</a:t>
            </a:r>
            <a:r>
              <a:rPr lang="sr-Latn-CS" altLang="en-US" smtClean="0">
                <a:solidFill>
                  <a:srgbClr val="FF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altLang="en-US" smtClean="0">
                <a:solidFill>
                  <a:srgbClr val="FF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главобоље</a:t>
            </a:r>
            <a:endParaRPr lang="sr-Latn-CS" altLang="en-US" smtClean="0">
              <a:solidFill>
                <a:srgbClr val="FF0000"/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sr-Latn-CS" altLang="en-US" smtClean="0">
                <a:latin typeface="Comic Sans MS" panose="030F0702030302020204" pitchFamily="66" charset="0"/>
              </a:rPr>
              <a:t>    </a:t>
            </a:r>
            <a:endParaRPr lang="en-US" altLang="en-US" smtClean="0">
              <a:latin typeface="Comic Sans MS" panose="030F0702030302020204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sr-Latn-RS" altLang="en-US" smtClean="0">
              <a:ln>
                <a:noFill/>
              </a:ln>
            </a:endParaRPr>
          </a:p>
        </p:txBody>
      </p:sp>
      <p:sp>
        <p:nvSpPr>
          <p:cNvPr id="88067" name="Rectangle 3"/>
          <p:cNvSpPr>
            <a:spLocks noGrp="1" noRot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sr-Latn-RS" altLang="en-US" smtClean="0"/>
          </a:p>
        </p:txBody>
      </p:sp>
      <p:pic>
        <p:nvPicPr>
          <p:cNvPr id="8806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404813"/>
            <a:ext cx="8507413" cy="6048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827088" y="1484313"/>
            <a:ext cx="7200900" cy="1000125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sr-Cyrl-C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omic Sans MS" pitchFamily="66" charset="0"/>
              </a:rPr>
              <a:t/>
            </a:r>
            <a:br>
              <a:rPr lang="sr-Cyrl-C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omic Sans MS" pitchFamily="66" charset="0"/>
              </a:rPr>
            </a:br>
            <a:r>
              <a:rPr lang="sr-Cyrl-CS" sz="4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omic Sans MS" pitchFamily="66" charset="0"/>
              </a:rPr>
              <a:t>Секундарне</a:t>
            </a:r>
            <a:r>
              <a:rPr lang="sr-Latn-CS" sz="4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omic Sans MS" pitchFamily="66" charset="0"/>
              </a:rPr>
              <a:t> </a:t>
            </a:r>
            <a:r>
              <a:rPr lang="sr-Cyrl-CS" sz="4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omic Sans MS" pitchFamily="66" charset="0"/>
              </a:rPr>
              <a:t>главобоље</a:t>
            </a:r>
            <a:r>
              <a:rPr lang="sr-Latn-C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omic Sans MS" pitchFamily="66" charset="0"/>
              </a:rPr>
              <a:t/>
            </a:r>
            <a:br>
              <a:rPr lang="sr-Latn-C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omic Sans MS" pitchFamily="66" charset="0"/>
              </a:rPr>
            </a:br>
            <a:endParaRPr lang="en-US" dirty="0" smtClean="0">
              <a:solidFill>
                <a:schemeClr val="tx1">
                  <a:lumMod val="85000"/>
                  <a:lumOff val="15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25603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969963" y="2852738"/>
            <a:ext cx="7488237" cy="3024187"/>
          </a:xfrm>
        </p:spPr>
        <p:txBody>
          <a:bodyPr rtlCol="0">
            <a:normAutofit fontScale="92500" lnSpcReduction="10000"/>
          </a:bodyPr>
          <a:lstStyle/>
          <a:p>
            <a:pPr eaLnBrk="1" fontAlgn="auto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sr-Cyrl-R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    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5. </a:t>
            </a:r>
            <a:r>
              <a:rPr lang="sr-Cyrl-CS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Г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лавобоље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које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се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приписују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200" b="1" dirty="0" smtClean="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трауми</a:t>
            </a:r>
            <a:r>
              <a:rPr lang="sr-Latn-CS" sz="2200" b="1" dirty="0" smtClean="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200" b="1" dirty="0" smtClean="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главе</a:t>
            </a:r>
            <a:r>
              <a:rPr lang="sr-Latn-CS" sz="2200" b="1" dirty="0" smtClean="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200" b="1" dirty="0" smtClean="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и</a:t>
            </a:r>
            <a:r>
              <a:rPr lang="sr-Latn-CS" sz="2200" b="1" dirty="0" smtClean="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200" b="1" dirty="0" smtClean="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врата</a:t>
            </a:r>
            <a:endParaRPr lang="sr-Latn-CS" sz="2200" b="1" dirty="0" smtClean="0">
              <a:solidFill>
                <a:schemeClr val="tx1"/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eaLnBrk="1" fontAlgn="auto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    6. </a:t>
            </a:r>
            <a:r>
              <a:rPr lang="sr-Cyrl-CS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Г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лавобоље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које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се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приписују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васкуларним</a:t>
            </a:r>
            <a:r>
              <a:rPr lang="sr-Latn-CS" sz="2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sr-Cyrl-RS" sz="2200" b="1" dirty="0" smtClean="0">
              <a:solidFill>
                <a:schemeClr val="tx1">
                  <a:lumMod val="85000"/>
                  <a:lumOff val="15000"/>
                </a:schemeClr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eaLnBrk="1" fontAlgn="auto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sr-Cyrl-RS" sz="2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        </a:t>
            </a:r>
            <a:r>
              <a:rPr lang="sr-Cyrl-CS" sz="2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поремећајима</a:t>
            </a:r>
            <a:endParaRPr lang="sr-Latn-CS" sz="2200" b="1" dirty="0" smtClean="0">
              <a:solidFill>
                <a:schemeClr val="tx1">
                  <a:lumMod val="85000"/>
                  <a:lumOff val="15000"/>
                </a:schemeClr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eaLnBrk="1" fontAlgn="auto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    7. </a:t>
            </a:r>
            <a:r>
              <a:rPr lang="sr-Cyrl-CS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Г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лавобоље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које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се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приписују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неваскуларним</a:t>
            </a:r>
            <a:r>
              <a:rPr lang="sr-Latn-CS" sz="2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  <a:p>
            <a:pPr eaLnBrk="1" fontAlgn="auto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sr-Latn-CS" sz="2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        </a:t>
            </a:r>
            <a:r>
              <a:rPr lang="sr-Cyrl-CS" sz="2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интракранијалним</a:t>
            </a:r>
            <a:r>
              <a:rPr lang="sr-Latn-CS" sz="2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поремећајима</a:t>
            </a:r>
            <a:endParaRPr lang="sr-Latn-CS" sz="2200" b="1" dirty="0" smtClean="0">
              <a:solidFill>
                <a:schemeClr val="tx1">
                  <a:lumMod val="85000"/>
                  <a:lumOff val="15000"/>
                </a:schemeClr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eaLnBrk="1" fontAlgn="auto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    8. </a:t>
            </a:r>
            <a:r>
              <a:rPr lang="sr-Cyrl-CS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Г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лавобоље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које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се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приписују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супстанцама</a:t>
            </a:r>
            <a:r>
              <a:rPr lang="sr-Latn-CS" sz="2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или</a:t>
            </a:r>
            <a:r>
              <a:rPr lang="sr-Latn-CS" sz="2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sr-Cyrl-RS" sz="2200" b="1" dirty="0" smtClean="0">
              <a:solidFill>
                <a:schemeClr val="tx1">
                  <a:lumMod val="85000"/>
                  <a:lumOff val="15000"/>
                </a:schemeClr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eaLnBrk="1" fontAlgn="auto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sr-Cyrl-RS" sz="2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        </a:t>
            </a:r>
            <a:r>
              <a:rPr lang="sr-Cyrl-CS" sz="2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апстиненцији</a:t>
            </a:r>
            <a:endParaRPr lang="sr-Latn-CS" sz="2200" b="1" dirty="0" smtClean="0">
              <a:solidFill>
                <a:schemeClr val="tx1">
                  <a:lumMod val="85000"/>
                  <a:lumOff val="15000"/>
                </a:schemeClr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eaLnBrk="1" fontAlgn="auto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sr-Latn-CS" sz="1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omic Sans MS" pitchFamily="66" charset="0"/>
              </a:rPr>
              <a:t>     </a:t>
            </a:r>
            <a:endParaRPr lang="en-US" sz="1800" dirty="0" smtClean="0">
              <a:solidFill>
                <a:schemeClr val="tx1">
                  <a:lumMod val="85000"/>
                  <a:lumOff val="15000"/>
                </a:schemeClr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354013" y="1412875"/>
            <a:ext cx="8385175" cy="1000125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sr-Cyrl-C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omic Sans MS" pitchFamily="66" charset="0"/>
              </a:rPr>
              <a:t/>
            </a:r>
            <a:br>
              <a:rPr lang="sr-Cyrl-C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omic Sans MS" pitchFamily="66" charset="0"/>
              </a:rPr>
            </a:br>
            <a:r>
              <a:rPr lang="sr-Cyrl-CS" sz="4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omic Sans MS" pitchFamily="66" charset="0"/>
              </a:rPr>
              <a:t>Секундарне</a:t>
            </a:r>
            <a:r>
              <a:rPr lang="sr-Latn-CS" sz="4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omic Sans MS" pitchFamily="66" charset="0"/>
              </a:rPr>
              <a:t> </a:t>
            </a:r>
            <a:r>
              <a:rPr lang="sr-Cyrl-CS" sz="4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omic Sans MS" pitchFamily="66" charset="0"/>
              </a:rPr>
              <a:t>главобоље</a:t>
            </a:r>
            <a:r>
              <a:rPr lang="sr-Latn-C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omic Sans MS" pitchFamily="66" charset="0"/>
              </a:rPr>
              <a:t/>
            </a:r>
            <a:br>
              <a:rPr lang="sr-Latn-C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omic Sans MS" pitchFamily="66" charset="0"/>
              </a:rPr>
            </a:br>
            <a:endParaRPr lang="en-US" dirty="0" smtClean="0">
              <a:solidFill>
                <a:schemeClr val="tx1">
                  <a:lumMod val="85000"/>
                  <a:lumOff val="15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25603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047750" y="2781300"/>
            <a:ext cx="7715250" cy="3221038"/>
          </a:xfrm>
        </p:spPr>
        <p:txBody>
          <a:bodyPr rtlCol="0">
            <a:normAutofit/>
          </a:bodyPr>
          <a:lstStyle/>
          <a:p>
            <a:pPr eaLnBrk="1" fontAlgn="auto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en-U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    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9. </a:t>
            </a:r>
            <a:r>
              <a:rPr lang="sr-Cyrl-CS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Г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лавобоље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које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се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приписују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инфекцијама</a:t>
            </a:r>
            <a:endParaRPr lang="sr-Latn-CS" sz="2200" b="1" dirty="0" smtClean="0">
              <a:solidFill>
                <a:schemeClr val="tx1">
                  <a:lumMod val="85000"/>
                  <a:lumOff val="15000"/>
                </a:schemeClr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eaLnBrk="1" fontAlgn="auto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 10. </a:t>
            </a:r>
            <a:r>
              <a:rPr lang="sr-Cyrl-CS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Г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лавобоље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које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се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приписују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поремећајима</a:t>
            </a:r>
            <a:r>
              <a:rPr lang="sr-Latn-CS" sz="2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sr-Cyrl-RS" sz="2200" b="1" dirty="0" smtClean="0">
              <a:solidFill>
                <a:schemeClr val="tx1">
                  <a:lumMod val="85000"/>
                  <a:lumOff val="15000"/>
                </a:schemeClr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eaLnBrk="1" fontAlgn="auto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sr-Cyrl-RS" sz="2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        </a:t>
            </a:r>
            <a:r>
              <a:rPr lang="sr-Cyrl-CS" sz="2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хомеостазе</a:t>
            </a:r>
            <a:endParaRPr lang="sr-Latn-CS" sz="2200" b="1" dirty="0" smtClean="0">
              <a:solidFill>
                <a:schemeClr val="tx1">
                  <a:lumMod val="85000"/>
                  <a:lumOff val="15000"/>
                </a:schemeClr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eaLnBrk="1" fontAlgn="auto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 11. </a:t>
            </a:r>
            <a:r>
              <a:rPr lang="sr-Cyrl-CS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Г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лавобоље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које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се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приписују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болестима</a:t>
            </a:r>
            <a:r>
              <a:rPr lang="sr-Latn-CS" sz="2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кранијума</a:t>
            </a:r>
            <a:r>
              <a:rPr lang="sr-Latn-CS" sz="2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, </a:t>
            </a:r>
            <a:endParaRPr lang="sr-Cyrl-RS" sz="2200" b="1" dirty="0" smtClean="0">
              <a:solidFill>
                <a:schemeClr val="tx1">
                  <a:lumMod val="85000"/>
                  <a:lumOff val="15000"/>
                </a:schemeClr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eaLnBrk="1" fontAlgn="auto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sr-Cyrl-RS" sz="2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       </a:t>
            </a:r>
            <a:r>
              <a:rPr lang="sr-Cyrl-CS" sz="2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врата</a:t>
            </a:r>
            <a:r>
              <a:rPr lang="sr-Latn-CS" sz="2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sr-Cyrl-CS" sz="2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ушију</a:t>
            </a:r>
            <a:r>
              <a:rPr lang="sr-Latn-CS" sz="2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sr-Cyrl-CS" sz="2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синуса</a:t>
            </a:r>
            <a:r>
              <a:rPr lang="sr-Latn-CS" sz="2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sr-Cyrl-CS" sz="2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зуба</a:t>
            </a:r>
            <a:r>
              <a:rPr lang="sr-Latn-CS" sz="2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sr-Cyrl-CS" sz="2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уста</a:t>
            </a:r>
            <a:r>
              <a:rPr lang="sr-Latn-CS" sz="2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sr-Cyrl-CS" sz="2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других</a:t>
            </a:r>
            <a:r>
              <a:rPr lang="sr-Latn-CS" sz="2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фацијалних</a:t>
            </a:r>
            <a:r>
              <a:rPr lang="sr-Latn-CS" sz="2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sr-Cyrl-RS" sz="2200" b="1" dirty="0" smtClean="0">
              <a:solidFill>
                <a:schemeClr val="tx1">
                  <a:lumMod val="85000"/>
                  <a:lumOff val="15000"/>
                </a:schemeClr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eaLnBrk="1" fontAlgn="auto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sr-Cyrl-RS" sz="2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       </a:t>
            </a:r>
            <a:r>
              <a:rPr lang="sr-Cyrl-CS" sz="2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или</a:t>
            </a:r>
            <a:r>
              <a:rPr lang="sr-Latn-CS" sz="2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кранијалних</a:t>
            </a:r>
            <a:r>
              <a:rPr lang="sr-Latn-CS" sz="2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RS" sz="2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структура</a:t>
            </a:r>
            <a:endParaRPr lang="sr-Latn-CS" sz="2200" b="1" dirty="0" smtClean="0">
              <a:solidFill>
                <a:schemeClr val="tx1">
                  <a:lumMod val="85000"/>
                  <a:lumOff val="15000"/>
                </a:schemeClr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eaLnBrk="1" fontAlgn="auto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 12. </a:t>
            </a:r>
            <a:r>
              <a:rPr lang="sr-Cyrl-CS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Г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лавобоље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које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се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приписују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психичким поремећајима</a:t>
            </a:r>
            <a:endParaRPr lang="en-US" sz="2200" b="1" dirty="0" smtClean="0">
              <a:solidFill>
                <a:schemeClr val="tx1">
                  <a:lumMod val="85000"/>
                  <a:lumOff val="15000"/>
                </a:schemeClr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395288" y="1196975"/>
            <a:ext cx="7896225" cy="998538"/>
          </a:xfrm>
        </p:spPr>
        <p:txBody>
          <a:bodyPr/>
          <a:lstStyle/>
          <a:p>
            <a:pPr eaLnBrk="1" hangingPunct="1"/>
            <a:r>
              <a:rPr lang="sr-Cyrl-CS" altLang="en-US" sz="3600" smtClean="0">
                <a:ln>
                  <a:noFill/>
                </a:ln>
                <a:latin typeface="Comic Sans MS" panose="030F0702030302020204" pitchFamily="66" charset="0"/>
              </a:rPr>
              <a:t>Главобоље</a:t>
            </a:r>
            <a:r>
              <a:rPr lang="sr-Latn-CS" altLang="en-US" smtClean="0">
                <a:ln>
                  <a:noFill/>
                </a:ln>
                <a:latin typeface="Comic Sans MS" panose="030F0702030302020204" pitchFamily="66" charset="0"/>
              </a:rPr>
              <a:t> </a:t>
            </a:r>
            <a:r>
              <a:rPr lang="en-US" altLang="en-US" smtClean="0">
                <a:ln>
                  <a:noFill/>
                </a:ln>
                <a:latin typeface="Comic Sans MS" panose="030F0702030302020204" pitchFamily="66" charset="0"/>
              </a:rPr>
              <a:t/>
            </a:r>
            <a:br>
              <a:rPr lang="en-US" altLang="en-US" smtClean="0">
                <a:ln>
                  <a:noFill/>
                </a:ln>
                <a:latin typeface="Comic Sans MS" panose="030F0702030302020204" pitchFamily="66" charset="0"/>
              </a:rPr>
            </a:br>
            <a:r>
              <a:rPr lang="sr-Latn-CS" altLang="en-US" smtClean="0">
                <a:ln>
                  <a:noFill/>
                </a:ln>
                <a:latin typeface="Comic Sans MS" panose="030F0702030302020204" pitchFamily="66" charset="0"/>
              </a:rPr>
              <a:t> </a:t>
            </a:r>
            <a:r>
              <a:rPr lang="sr-Cyrl-CS" altLang="en-US" sz="3600" smtClean="0">
                <a:ln>
                  <a:noFill/>
                </a:ln>
                <a:latin typeface="Comic Sans MS" panose="030F0702030302020204" pitchFamily="66" charset="0"/>
              </a:rPr>
              <a:t>патофизиологија</a:t>
            </a:r>
            <a:endParaRPr lang="en-US" altLang="en-US" sz="3600" smtClean="0">
              <a:ln>
                <a:noFill/>
              </a:ln>
              <a:latin typeface="Comic Sans MS" panose="030F0702030302020204" pitchFamily="66" charset="0"/>
            </a:endParaRPr>
          </a:p>
        </p:txBody>
      </p:sp>
      <p:sp>
        <p:nvSpPr>
          <p:cNvPr id="9219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116013" y="2636838"/>
            <a:ext cx="7345362" cy="4103687"/>
          </a:xfrm>
        </p:spPr>
        <p:txBody>
          <a:bodyPr rtlCol="0">
            <a:normAutofit/>
          </a:bodyPr>
          <a:lstStyle/>
          <a:p>
            <a:pPr eaLnBrk="1" fontAlgn="auto" hangingPunct="1">
              <a:buFont typeface="Arial"/>
              <a:buChar char="•"/>
              <a:defRPr/>
            </a:pP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Интракранијалне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структуре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осетљиве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на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бол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:</a:t>
            </a:r>
          </a:p>
          <a:p>
            <a:pPr eaLnBrk="1" fontAlgn="auto" hangingPunct="1">
              <a:buFont typeface="Wingdings" panose="05000000000000000000" pitchFamily="2" charset="2"/>
              <a:buNone/>
              <a:defRPr/>
            </a:pP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     - 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базална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дура</a:t>
            </a:r>
            <a:endParaRPr lang="sr-Latn-CS" sz="22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eaLnBrk="1" fontAlgn="auto" hangingPunct="1">
              <a:buFont typeface="Wingdings" panose="05000000000000000000" pitchFamily="2" charset="2"/>
              <a:buNone/>
              <a:defRPr/>
            </a:pP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     - 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венски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синуси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мозга</a:t>
            </a:r>
            <a:endParaRPr lang="sr-Latn-CS" sz="22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eaLnBrk="1" fontAlgn="auto" hangingPunct="1">
              <a:buFont typeface="Wingdings" panose="05000000000000000000" pitchFamily="2" charset="2"/>
              <a:buNone/>
              <a:defRPr/>
            </a:pP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      - 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нерви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(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глософарингеус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вагус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тригеминус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доњи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 </a:t>
            </a:r>
          </a:p>
          <a:p>
            <a:pPr eaLnBrk="1" fontAlgn="auto" hangingPunct="1">
              <a:buFont typeface="Wingdings" panose="05000000000000000000" pitchFamily="2" charset="2"/>
              <a:buNone/>
              <a:defRPr/>
            </a:pP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       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цервикални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нерви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)</a:t>
            </a:r>
          </a:p>
          <a:p>
            <a:pPr eaLnBrk="1" fontAlgn="auto" hangingPunct="1">
              <a:buFont typeface="Wingdings" panose="05000000000000000000" pitchFamily="2" charset="2"/>
              <a:buNone/>
              <a:defRPr/>
            </a:pP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      - 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артерије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(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дуре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каротидне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вертебралне, базиларна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,  </a:t>
            </a:r>
          </a:p>
          <a:p>
            <a:pPr eaLnBrk="1" fontAlgn="auto" hangingPunct="1">
              <a:buFont typeface="Wingdings" panose="05000000000000000000" pitchFamily="2" charset="2"/>
              <a:buNone/>
              <a:defRPr/>
            </a:pP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       </a:t>
            </a:r>
            <a:r>
              <a:rPr lang="sr-Cyrl-R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В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илисов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шестоугао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проксимални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делови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)</a:t>
            </a:r>
            <a:endParaRPr lang="en-US" sz="22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-252413" y="908050"/>
            <a:ext cx="9144001" cy="1431925"/>
          </a:xfrm>
        </p:spPr>
        <p:txBody>
          <a:bodyPr/>
          <a:lstStyle/>
          <a:p>
            <a:pPr eaLnBrk="1" hangingPunct="1"/>
            <a:r>
              <a:rPr lang="sr-Cyrl-CS" altLang="en-US" smtClean="0">
                <a:ln>
                  <a:noFill/>
                </a:ln>
                <a:latin typeface="Comic Sans MS" panose="030F0702030302020204" pitchFamily="66" charset="0"/>
              </a:rPr>
              <a:t>Главобоље</a:t>
            </a:r>
            <a:r>
              <a:rPr lang="sr-Latn-CS" altLang="en-US" smtClean="0">
                <a:ln>
                  <a:noFill/>
                </a:ln>
                <a:latin typeface="Comic Sans MS" panose="030F0702030302020204" pitchFamily="66" charset="0"/>
              </a:rPr>
              <a:t> </a:t>
            </a:r>
            <a:r>
              <a:rPr lang="en-US" altLang="en-US" smtClean="0">
                <a:ln>
                  <a:noFill/>
                </a:ln>
                <a:latin typeface="Comic Sans MS" panose="030F0702030302020204" pitchFamily="66" charset="0"/>
              </a:rPr>
              <a:t/>
            </a:r>
            <a:br>
              <a:rPr lang="en-US" altLang="en-US" smtClean="0">
                <a:ln>
                  <a:noFill/>
                </a:ln>
                <a:latin typeface="Comic Sans MS" panose="030F0702030302020204" pitchFamily="66" charset="0"/>
              </a:rPr>
            </a:br>
            <a:r>
              <a:rPr lang="sr-Latn-CS" altLang="en-US" smtClean="0">
                <a:ln>
                  <a:noFill/>
                </a:ln>
                <a:latin typeface="Comic Sans MS" panose="030F0702030302020204" pitchFamily="66" charset="0"/>
              </a:rPr>
              <a:t> </a:t>
            </a:r>
            <a:r>
              <a:rPr lang="sr-Cyrl-CS" altLang="en-US" smtClean="0">
                <a:ln>
                  <a:noFill/>
                </a:ln>
                <a:latin typeface="Comic Sans MS" panose="030F0702030302020204" pitchFamily="66" charset="0"/>
              </a:rPr>
              <a:t>патофизиологија</a:t>
            </a:r>
            <a:endParaRPr lang="en-US" altLang="en-US" smtClean="0">
              <a:ln>
                <a:noFill/>
              </a:ln>
              <a:latin typeface="Comic Sans MS" panose="030F0702030302020204" pitchFamily="66" charset="0"/>
            </a:endParaRPr>
          </a:p>
        </p:txBody>
      </p:sp>
      <p:sp>
        <p:nvSpPr>
          <p:cNvPr id="92163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116013" y="2781300"/>
            <a:ext cx="7632700" cy="3311525"/>
          </a:xfrm>
        </p:spPr>
        <p:txBody>
          <a:bodyPr/>
          <a:lstStyle/>
          <a:p>
            <a:pPr eaLnBrk="1" hangingPunct="1"/>
            <a:r>
              <a:rPr lang="sr-Cyrl-CS" altLang="en-US" sz="2200" smtClean="0">
                <a:latin typeface="Calibri" panose="020F0502020204030204" pitchFamily="34" charset="0"/>
                <a:cs typeface="Times New Roman" panose="02020603050405020304" pitchFamily="18" charset="0"/>
              </a:rPr>
              <a:t>Ове</a:t>
            </a:r>
            <a:r>
              <a:rPr lang="sr-Latn-CS" altLang="en-US" sz="2200" smtClean="0"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altLang="en-US" sz="2200" smtClean="0">
                <a:latin typeface="Calibri" panose="020F0502020204030204" pitchFamily="34" charset="0"/>
                <a:cs typeface="Times New Roman" panose="02020603050405020304" pitchFamily="18" charset="0"/>
              </a:rPr>
              <a:t>структуре</a:t>
            </a:r>
            <a:r>
              <a:rPr lang="sr-Latn-CS" altLang="en-US" sz="2200" smtClean="0"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altLang="en-US" sz="2200" smtClean="0">
                <a:latin typeface="Calibri" panose="020F0502020204030204" pitchFamily="34" charset="0"/>
                <a:cs typeface="Times New Roman" panose="02020603050405020304" pitchFamily="18" charset="0"/>
              </a:rPr>
              <a:t>су</a:t>
            </a:r>
            <a:r>
              <a:rPr lang="sr-Latn-CS" altLang="en-US" sz="2200" smtClean="0"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altLang="en-US" sz="2200" smtClean="0">
                <a:latin typeface="Calibri" panose="020F0502020204030204" pitchFamily="34" charset="0"/>
                <a:cs typeface="Times New Roman" panose="02020603050405020304" pitchFamily="18" charset="0"/>
              </a:rPr>
              <a:t>инервисане</a:t>
            </a:r>
            <a:r>
              <a:rPr lang="sr-Latn-CS" altLang="en-US" sz="2200" smtClean="0"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altLang="en-US" sz="2200" smtClean="0">
                <a:latin typeface="Calibri" panose="020F0502020204030204" pitchFamily="34" charset="0"/>
                <a:cs typeface="Times New Roman" panose="02020603050405020304" pitchFamily="18" charset="0"/>
              </a:rPr>
              <a:t>полимодалним</a:t>
            </a:r>
            <a:r>
              <a:rPr lang="sr-Latn-CS" altLang="en-US" sz="2200" smtClean="0"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altLang="en-US" sz="2200" smtClean="0">
                <a:latin typeface="Calibri" panose="020F0502020204030204" pitchFamily="34" charset="0"/>
                <a:cs typeface="Times New Roman" panose="02020603050405020304" pitchFamily="18" charset="0"/>
              </a:rPr>
              <a:t>ноцицепторима</a:t>
            </a:r>
            <a:r>
              <a:rPr lang="sr-Latn-CS" altLang="en-US" sz="2200" smtClean="0"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altLang="en-US" sz="2200" smtClean="0">
                <a:latin typeface="Calibri" panose="020F0502020204030204" pitchFamily="34" charset="0"/>
                <a:cs typeface="Times New Roman" panose="02020603050405020304" pitchFamily="18" charset="0"/>
              </a:rPr>
              <a:t>високог</a:t>
            </a:r>
            <a:r>
              <a:rPr lang="sr-Latn-CS" altLang="en-US" sz="2200" smtClean="0"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altLang="en-US" sz="2200" smtClean="0">
                <a:latin typeface="Calibri" panose="020F0502020204030204" pitchFamily="34" charset="0"/>
                <a:cs typeface="Times New Roman" panose="02020603050405020304" pitchFamily="18" charset="0"/>
              </a:rPr>
              <a:t>прага</a:t>
            </a:r>
            <a:r>
              <a:rPr lang="sr-Latn-CS" altLang="en-US" sz="2200" smtClean="0"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altLang="en-US" sz="2200" smtClean="0">
                <a:latin typeface="Calibri" panose="020F0502020204030204" pitchFamily="34" charset="0"/>
                <a:cs typeface="Times New Roman" panose="02020603050405020304" pitchFamily="18" charset="0"/>
              </a:rPr>
              <a:t>надражаја</a:t>
            </a:r>
            <a:endParaRPr lang="sr-Latn-CS" altLang="en-US" sz="2200" smtClean="0"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eaLnBrk="1" hangingPunct="1"/>
            <a:endParaRPr lang="sr-Latn-CS" altLang="en-US" sz="2200" smtClean="0"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eaLnBrk="1" hangingPunct="1"/>
            <a:r>
              <a:rPr lang="sr-Cyrl-CS" altLang="en-US" sz="2200" smtClean="0">
                <a:latin typeface="Calibri" panose="020F0502020204030204" pitchFamily="34" charset="0"/>
                <a:cs typeface="Times New Roman" panose="02020603050405020304" pitchFamily="18" charset="0"/>
              </a:rPr>
              <a:t>Ноцицептори</a:t>
            </a:r>
            <a:r>
              <a:rPr lang="sr-Latn-CS" altLang="en-US" sz="2200" smtClean="0"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altLang="en-US" sz="2200" smtClean="0">
                <a:latin typeface="Calibri" panose="020F0502020204030204" pitchFamily="34" charset="0"/>
                <a:cs typeface="Times New Roman" panose="02020603050405020304" pitchFamily="18" charset="0"/>
              </a:rPr>
              <a:t>се</a:t>
            </a:r>
            <a:r>
              <a:rPr lang="sr-Latn-CS" altLang="en-US" sz="2200" smtClean="0"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altLang="en-US" sz="2200" smtClean="0">
                <a:latin typeface="Calibri" panose="020F0502020204030204" pitchFamily="34" charset="0"/>
                <a:cs typeface="Times New Roman" panose="02020603050405020304" pitchFamily="18" charset="0"/>
              </a:rPr>
              <a:t>активирају</a:t>
            </a:r>
            <a:r>
              <a:rPr lang="sr-Latn-CS" altLang="en-US" sz="2200" smtClean="0"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sr-Latn-CS" altLang="en-US" sz="2200" smtClean="0">
                <a:latin typeface="Calibri" panose="020F0502020204030204" pitchFamily="34" charset="0"/>
                <a:cs typeface="Times New Roman" panose="02020603050405020304" pitchFamily="18" charset="0"/>
              </a:rPr>
              <a:t>         - </a:t>
            </a:r>
            <a:r>
              <a:rPr lang="sr-Cyrl-CS" altLang="en-US" sz="2200" smtClean="0">
                <a:latin typeface="Calibri" panose="020F0502020204030204" pitchFamily="34" charset="0"/>
                <a:cs typeface="Times New Roman" panose="02020603050405020304" pitchFamily="18" charset="0"/>
              </a:rPr>
              <a:t>механичком</a:t>
            </a:r>
            <a:endParaRPr lang="sr-Latn-CS" altLang="en-US" sz="2200" smtClean="0"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sr-Latn-CS" altLang="en-US" sz="2200" smtClean="0">
                <a:latin typeface="Calibri" panose="020F0502020204030204" pitchFamily="34" charset="0"/>
                <a:cs typeface="Times New Roman" panose="02020603050405020304" pitchFamily="18" charset="0"/>
              </a:rPr>
              <a:t>         - </a:t>
            </a:r>
            <a:r>
              <a:rPr lang="sr-Cyrl-CS" altLang="en-US" sz="2200" smtClean="0">
                <a:latin typeface="Calibri" panose="020F0502020204030204" pitchFamily="34" charset="0"/>
                <a:cs typeface="Times New Roman" panose="02020603050405020304" pitchFamily="18" charset="0"/>
              </a:rPr>
              <a:t>термичком</a:t>
            </a:r>
            <a:endParaRPr lang="sr-Latn-CS" altLang="en-US" sz="2200" smtClean="0"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sr-Latn-CS" altLang="en-US" sz="2200" smtClean="0">
                <a:latin typeface="Calibri" panose="020F0502020204030204" pitchFamily="34" charset="0"/>
                <a:cs typeface="Times New Roman" panose="02020603050405020304" pitchFamily="18" charset="0"/>
              </a:rPr>
              <a:t>         - </a:t>
            </a:r>
            <a:r>
              <a:rPr lang="sr-Cyrl-CS" altLang="en-US" sz="2200" smtClean="0">
                <a:latin typeface="Calibri" panose="020F0502020204030204" pitchFamily="34" charset="0"/>
                <a:cs typeface="Times New Roman" panose="02020603050405020304" pitchFamily="18" charset="0"/>
              </a:rPr>
              <a:t>хемијском</a:t>
            </a:r>
            <a:r>
              <a:rPr lang="sr-Latn-CS" altLang="en-US" sz="2200" smtClean="0"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altLang="en-US" sz="2200" smtClean="0">
                <a:latin typeface="Calibri" panose="020F0502020204030204" pitchFamily="34" charset="0"/>
                <a:cs typeface="Times New Roman" panose="02020603050405020304" pitchFamily="18" charset="0"/>
              </a:rPr>
              <a:t>стимулацијом</a:t>
            </a:r>
            <a:endParaRPr lang="sr-Latn-CS" altLang="en-US" sz="2200" smtClean="0">
              <a:latin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-215900" y="1125538"/>
            <a:ext cx="9144000" cy="1071562"/>
          </a:xfrm>
        </p:spPr>
        <p:txBody>
          <a:bodyPr/>
          <a:lstStyle/>
          <a:p>
            <a:pPr eaLnBrk="1" hangingPunct="1"/>
            <a:r>
              <a:rPr lang="sr-Cyrl-CS" altLang="en-US" smtClean="0">
                <a:ln>
                  <a:noFill/>
                </a:ln>
                <a:latin typeface="Comic Sans MS" panose="030F0702030302020204" pitchFamily="66" charset="0"/>
              </a:rPr>
              <a:t>Главобоље</a:t>
            </a:r>
            <a:r>
              <a:rPr lang="sr-Latn-CS" altLang="en-US" smtClean="0">
                <a:ln>
                  <a:noFill/>
                </a:ln>
                <a:latin typeface="Comic Sans MS" panose="030F0702030302020204" pitchFamily="66" charset="0"/>
              </a:rPr>
              <a:t> </a:t>
            </a:r>
            <a:r>
              <a:rPr lang="en-US" altLang="en-US" smtClean="0">
                <a:ln>
                  <a:noFill/>
                </a:ln>
                <a:latin typeface="Comic Sans MS" panose="030F0702030302020204" pitchFamily="66" charset="0"/>
              </a:rPr>
              <a:t/>
            </a:r>
            <a:br>
              <a:rPr lang="en-US" altLang="en-US" smtClean="0">
                <a:ln>
                  <a:noFill/>
                </a:ln>
                <a:latin typeface="Comic Sans MS" panose="030F0702030302020204" pitchFamily="66" charset="0"/>
              </a:rPr>
            </a:br>
            <a:r>
              <a:rPr lang="sr-Cyrl-CS" altLang="en-US" smtClean="0">
                <a:ln>
                  <a:noFill/>
                </a:ln>
                <a:latin typeface="Comic Sans MS" panose="030F0702030302020204" pitchFamily="66" charset="0"/>
              </a:rPr>
              <a:t>патофизиологија</a:t>
            </a:r>
            <a:endParaRPr lang="en-US" altLang="en-US" smtClean="0">
              <a:ln>
                <a:noFill/>
              </a:ln>
              <a:latin typeface="Comic Sans MS" panose="030F0702030302020204" pitchFamily="66" charset="0"/>
            </a:endParaRPr>
          </a:p>
        </p:txBody>
      </p:sp>
      <p:sp>
        <p:nvSpPr>
          <p:cNvPr id="11267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900113" y="3141663"/>
            <a:ext cx="8027987" cy="2933700"/>
          </a:xfrm>
        </p:spPr>
        <p:txBody>
          <a:bodyPr rtlCol="0">
            <a:normAutofit lnSpcReduction="10000"/>
          </a:bodyPr>
          <a:lstStyle/>
          <a:p>
            <a:pPr eaLnBrk="1" fontAlgn="auto" hangingPunct="1">
              <a:lnSpc>
                <a:spcPct val="90000"/>
              </a:lnSpc>
              <a:buFont typeface="Arial"/>
              <a:buChar char="•"/>
              <a:defRPr/>
            </a:pP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Болни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импулси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се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преносе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до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ганглија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па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до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понса</a:t>
            </a:r>
            <a:endParaRPr lang="sr-Latn-CS" sz="22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eaLnBrk="1" fontAlgn="auto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        -  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нервним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влакнима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тригеминуса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и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  <a:p>
            <a:pPr eaLnBrk="1" fontAlgn="auto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        -  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прва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два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спинална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нерва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  <a:p>
            <a:pPr eaLnBrk="1" fontAlgn="auto" hangingPunct="1">
              <a:lnSpc>
                <a:spcPct val="90000"/>
              </a:lnSpc>
              <a:buFont typeface="Arial"/>
              <a:buChar char="•"/>
              <a:defRPr/>
            </a:pP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Неурони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другог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реда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преносе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импулсе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до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  <a:p>
            <a:pPr eaLnBrk="1" fontAlgn="auto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  - 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вентролатералног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региона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каудалног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једра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тригеминуса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и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 </a:t>
            </a:r>
            <a:endParaRPr lang="sr-Cyrl-RS" sz="22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eaLnBrk="1" fontAlgn="auto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  - 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дорзалних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рогова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горњих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делова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цервикалне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кичмене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мождине</a:t>
            </a:r>
            <a:endParaRPr lang="en-US" sz="22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eaLnBrk="1" fontAlgn="auto" hangingPunct="1">
              <a:lnSpc>
                <a:spcPct val="90000"/>
              </a:lnSpc>
              <a:buFont typeface="Arial"/>
              <a:buChar char="•"/>
              <a:defRPr/>
            </a:pPr>
            <a:endParaRPr lang="sr-Latn-CS" dirty="0" smtClean="0">
              <a:solidFill>
                <a:schemeClr val="tx1">
                  <a:lumMod val="85000"/>
                  <a:lumOff val="15000"/>
                </a:schemeClr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136525" y="1412875"/>
            <a:ext cx="8385175" cy="1023938"/>
          </a:xfrm>
        </p:spPr>
        <p:txBody>
          <a:bodyPr/>
          <a:lstStyle/>
          <a:p>
            <a:pPr eaLnBrk="1" hangingPunct="1"/>
            <a:r>
              <a:rPr lang="sr-Cyrl-RS" altLang="en-US" sz="4400" smtClean="0">
                <a:ln>
                  <a:noFill/>
                </a:ln>
                <a:latin typeface="Comic Sans MS" panose="030F0702030302020204" pitchFamily="66" charset="0"/>
              </a:rPr>
              <a:t>Спавање</a:t>
            </a:r>
            <a:endParaRPr lang="en-US" altLang="en-US" sz="4400" smtClean="0">
              <a:ln>
                <a:noFill/>
              </a:ln>
              <a:latin typeface="Comic Sans MS" panose="030F0702030302020204" pitchFamily="66" charset="0"/>
            </a:endParaRPr>
          </a:p>
        </p:txBody>
      </p:sp>
      <p:sp>
        <p:nvSpPr>
          <p:cNvPr id="101379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744538" y="2466975"/>
            <a:ext cx="7777162" cy="4032250"/>
          </a:xfrm>
        </p:spPr>
        <p:txBody>
          <a:bodyPr rtlCol="0">
            <a:normAutofit fontScale="62500" lnSpcReduction="20000"/>
          </a:bodyPr>
          <a:lstStyle/>
          <a:p>
            <a:pPr eaLnBrk="1" fontAlgn="auto" hangingPunct="1">
              <a:buFont typeface="Arial"/>
              <a:buChar char="•"/>
              <a:defRPr/>
            </a:pPr>
            <a:r>
              <a:rPr lang="sr-Cyrl-CS" sz="3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2 основна неуробиолошка механизма управљају циклусом будност-спавање</a:t>
            </a:r>
          </a:p>
          <a:p>
            <a:pPr eaLnBrk="1" fontAlgn="auto" hangingPunct="1">
              <a:buFontTx/>
              <a:buChar char="-"/>
              <a:defRPr/>
            </a:pPr>
            <a:r>
              <a:rPr lang="sr-Cyrl-CS" sz="3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Један активно започиње и одржава процес спавања</a:t>
            </a:r>
          </a:p>
          <a:p>
            <a:pPr eaLnBrk="1" fontAlgn="auto" hangingPunct="1">
              <a:buFontTx/>
              <a:buChar char="-"/>
              <a:defRPr/>
            </a:pPr>
            <a:r>
              <a:rPr lang="sr-Cyrl-CS" sz="3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Други усклађује време спавања са 24ч даном – </a:t>
            </a:r>
            <a:r>
              <a:rPr lang="sr-Cyrl-CS" sz="3200" dirty="0" smtClean="0">
                <a:solidFill>
                  <a:srgbClr val="FF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циркадијални ритам</a:t>
            </a:r>
          </a:p>
          <a:p>
            <a:pPr eaLnBrk="1" fontAlgn="auto" hangingPunct="1">
              <a:buFont typeface="Arial"/>
              <a:buChar char="•"/>
              <a:defRPr/>
            </a:pPr>
            <a:r>
              <a:rPr lang="en-US" sz="3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Тежња ка будности/спавању је регулисана хомеостатским </a:t>
            </a:r>
            <a:r>
              <a:rPr lang="en-US" sz="3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процесима</a:t>
            </a:r>
            <a:endParaRPr lang="sr-Latn-RS" sz="3200" dirty="0">
              <a:solidFill>
                <a:schemeClr val="tx1">
                  <a:lumMod val="85000"/>
                  <a:lumOff val="15000"/>
                </a:schemeClr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eaLnBrk="1" fontAlgn="auto" hangingPunct="1">
              <a:buFont typeface="Arial"/>
              <a:buChar char="•"/>
              <a:defRPr/>
            </a:pPr>
            <a:r>
              <a:rPr lang="en-US" sz="3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Спавање </a:t>
            </a:r>
            <a:r>
              <a:rPr lang="en-US" sz="3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је повезано са низом физиолошких промена које зависе од самог спавања или, циркадиа</a:t>
            </a:r>
            <a:r>
              <a:rPr lang="sr-Cyrl-RS" sz="3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л</a:t>
            </a:r>
            <a:r>
              <a:rPr lang="en-US" sz="3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не контроле (ендокрино лучење, конвулзивни праг, регулација дисања, кардиоваскуларна контрола, гастроинтестинална физиологија, мишићни тонус</a:t>
            </a:r>
            <a:r>
              <a:rPr lang="en-US" sz="3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).</a:t>
            </a:r>
            <a:endParaRPr lang="sr-Cyrl-RS" sz="32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eaLnBrk="1" fontAlgn="auto" hangingPunct="1">
              <a:buFont typeface="Arial"/>
              <a:buChar char="•"/>
              <a:defRPr/>
            </a:pPr>
            <a:r>
              <a:rPr lang="en-US" sz="3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Циркади</a:t>
            </a:r>
            <a:r>
              <a:rPr lang="sr-Cyrl-RS" sz="3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ј</a:t>
            </a:r>
            <a:r>
              <a:rPr lang="en-US" sz="3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а</a:t>
            </a:r>
            <a:r>
              <a:rPr lang="sr-Cyrl-RS" sz="3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л</a:t>
            </a:r>
            <a:r>
              <a:rPr lang="en-US" sz="3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ни</a:t>
            </a:r>
            <a:r>
              <a:rPr lang="en-US" sz="3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3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и хомеостатски механизми су лоцирани у одговарајућим анатомским </a:t>
            </a:r>
            <a:r>
              <a:rPr lang="en-US" sz="3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структурама</a:t>
            </a:r>
            <a:endParaRPr lang="sr-Latn-RS" sz="3200" dirty="0">
              <a:solidFill>
                <a:schemeClr val="tx1">
                  <a:lumMod val="85000"/>
                  <a:lumOff val="15000"/>
                </a:schemeClr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eaLnBrk="1" fontAlgn="auto" hangingPunct="1">
              <a:buFont typeface="Arial"/>
              <a:buChar char="•"/>
              <a:defRPr/>
            </a:pPr>
            <a:endParaRPr lang="sr-Latn-RS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eaLnBrk="1" fontAlgn="auto" hangingPunct="1">
              <a:buFontTx/>
              <a:buChar char="-"/>
              <a:defRPr/>
            </a:pPr>
            <a:endParaRPr lang="sr-Cyrl-CS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611188" y="1125538"/>
            <a:ext cx="7416800" cy="1071562"/>
          </a:xfrm>
        </p:spPr>
        <p:txBody>
          <a:bodyPr/>
          <a:lstStyle/>
          <a:p>
            <a:pPr eaLnBrk="1" hangingPunct="1"/>
            <a:r>
              <a:rPr lang="sr-Cyrl-CS" altLang="en-US" smtClean="0">
                <a:ln>
                  <a:noFill/>
                </a:ln>
                <a:latin typeface="Comic Sans MS" panose="030F0702030302020204" pitchFamily="66" charset="0"/>
              </a:rPr>
              <a:t>Главобоље</a:t>
            </a:r>
            <a:r>
              <a:rPr lang="sr-Latn-CS" altLang="en-US" smtClean="0">
                <a:ln>
                  <a:noFill/>
                </a:ln>
                <a:latin typeface="Comic Sans MS" panose="030F0702030302020204" pitchFamily="66" charset="0"/>
              </a:rPr>
              <a:t> </a:t>
            </a:r>
            <a:r>
              <a:rPr lang="en-US" altLang="en-US" smtClean="0">
                <a:ln>
                  <a:noFill/>
                </a:ln>
                <a:latin typeface="Comic Sans MS" panose="030F0702030302020204" pitchFamily="66" charset="0"/>
              </a:rPr>
              <a:t/>
            </a:r>
            <a:br>
              <a:rPr lang="en-US" altLang="en-US" smtClean="0">
                <a:ln>
                  <a:noFill/>
                </a:ln>
                <a:latin typeface="Comic Sans MS" panose="030F0702030302020204" pitchFamily="66" charset="0"/>
              </a:rPr>
            </a:br>
            <a:r>
              <a:rPr lang="sr-Latn-CS" altLang="en-US" smtClean="0">
                <a:ln>
                  <a:noFill/>
                </a:ln>
                <a:latin typeface="Comic Sans MS" panose="030F0702030302020204" pitchFamily="66" charset="0"/>
              </a:rPr>
              <a:t> </a:t>
            </a:r>
            <a:r>
              <a:rPr lang="sr-Cyrl-CS" altLang="en-US" smtClean="0">
                <a:ln>
                  <a:noFill/>
                </a:ln>
                <a:latin typeface="Comic Sans MS" panose="030F0702030302020204" pitchFamily="66" charset="0"/>
              </a:rPr>
              <a:t>патофизиологија</a:t>
            </a:r>
            <a:endParaRPr lang="en-US" altLang="en-US" smtClean="0">
              <a:ln>
                <a:noFill/>
              </a:ln>
              <a:latin typeface="Comic Sans MS" panose="030F0702030302020204" pitchFamily="66" charset="0"/>
            </a:endParaRPr>
          </a:p>
        </p:txBody>
      </p:sp>
      <p:sp>
        <p:nvSpPr>
          <p:cNvPr id="11267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827088" y="2492375"/>
            <a:ext cx="7740650" cy="3438525"/>
          </a:xfrm>
        </p:spPr>
        <p:txBody>
          <a:bodyPr rtlCol="0">
            <a:normAutofit/>
          </a:bodyPr>
          <a:lstStyle/>
          <a:p>
            <a:pPr eaLnBrk="1" fontAlgn="auto" hangingPunct="1">
              <a:lnSpc>
                <a:spcPct val="90000"/>
              </a:lnSpc>
              <a:buFont typeface="Arial"/>
              <a:buChar char="•"/>
              <a:defRPr/>
            </a:pPr>
            <a:endParaRPr lang="sr-Latn-CS" dirty="0" smtClean="0">
              <a:solidFill>
                <a:schemeClr val="tx1">
                  <a:lumMod val="85000"/>
                  <a:lumOff val="15000"/>
                </a:schemeClr>
              </a:solidFill>
              <a:latin typeface="Comic Sans MS" pitchFamily="66" charset="0"/>
            </a:endParaRPr>
          </a:p>
          <a:p>
            <a:pPr eaLnBrk="1" fontAlgn="auto" hangingPunct="1">
              <a:lnSpc>
                <a:spcPct val="90000"/>
              </a:lnSpc>
              <a:buFont typeface="Arial"/>
              <a:buChar char="•"/>
              <a:defRPr/>
            </a:pP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Ноцицептивне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информације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се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пројектују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ка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бројним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субкортикалним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регионима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а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затим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ка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кортикалним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струкурама</a:t>
            </a:r>
            <a:endParaRPr lang="sr-Latn-CS" sz="22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eaLnBrk="1" fontAlgn="auto" hangingPunct="1">
              <a:lnSpc>
                <a:spcPct val="90000"/>
              </a:lnSpc>
              <a:buFont typeface="Arial"/>
              <a:buChar char="•"/>
              <a:defRPr/>
            </a:pPr>
            <a:endParaRPr lang="en-US" sz="22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eaLnBrk="1" fontAlgn="auto" hangingPunct="1">
              <a:lnSpc>
                <a:spcPct val="90000"/>
              </a:lnSpc>
              <a:buFont typeface="Arial"/>
              <a:buChar char="•"/>
              <a:defRPr/>
            </a:pP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Модулаторни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системи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(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асцендентни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и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десцендентни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) 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врше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сензитизацију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и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инхибицију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ове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ноцицепције</a:t>
            </a:r>
            <a:endParaRPr lang="en-US" sz="22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900113" y="1341438"/>
            <a:ext cx="6337300" cy="1143000"/>
          </a:xfrm>
        </p:spPr>
        <p:txBody>
          <a:bodyPr/>
          <a:lstStyle/>
          <a:p>
            <a:pPr eaLnBrk="1" hangingPunct="1"/>
            <a:r>
              <a:rPr lang="sr-Cyrl-CS" altLang="en-US" smtClean="0">
                <a:ln>
                  <a:noFill/>
                </a:ln>
                <a:latin typeface="Comic Sans MS" panose="030F0702030302020204" pitchFamily="66" charset="0"/>
              </a:rPr>
              <a:t> Мигрена</a:t>
            </a:r>
            <a:endParaRPr lang="en-US" altLang="en-US" smtClean="0">
              <a:ln>
                <a:noFill/>
              </a:ln>
              <a:latin typeface="Comic Sans MS" panose="030F0702030302020204" pitchFamily="66" charset="0"/>
            </a:endParaRPr>
          </a:p>
        </p:txBody>
      </p:sp>
      <p:sp>
        <p:nvSpPr>
          <p:cNvPr id="28675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900113" y="2852738"/>
            <a:ext cx="7488237" cy="4248150"/>
          </a:xfrm>
        </p:spPr>
        <p:txBody>
          <a:bodyPr rtlCol="0">
            <a:normAutofit/>
          </a:bodyPr>
          <a:lstStyle/>
          <a:p>
            <a:pPr eaLnBrk="1" fontAlgn="auto" hangingPunct="1">
              <a:lnSpc>
                <a:spcPct val="90000"/>
              </a:lnSpc>
              <a:buFont typeface="Arial"/>
              <a:buChar char="•"/>
              <a:defRPr/>
            </a:pP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Хередитарни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пароксизмални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поремећај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који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потиче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из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једара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можданог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стабла</a:t>
            </a:r>
          </a:p>
          <a:p>
            <a:pPr eaLnBrk="1" fontAlgn="auto" hangingPunct="1">
              <a:lnSpc>
                <a:spcPct val="90000"/>
              </a:lnSpc>
              <a:buFont typeface="Arial"/>
              <a:buChar char="•"/>
              <a:defRPr/>
            </a:pP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Инциденца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370 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на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100 000</a:t>
            </a:r>
          </a:p>
          <a:p>
            <a:pPr eaLnBrk="1" fontAlgn="auto" hangingPunct="1">
              <a:lnSpc>
                <a:spcPct val="90000"/>
              </a:lnSpc>
              <a:buFont typeface="Arial"/>
              <a:buChar char="•"/>
              <a:defRPr/>
            </a:pP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Преваленца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10-12%  4,8%</a:t>
            </a:r>
            <a:r>
              <a:rPr lang="sr-Cyrl-R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М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и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14,6%</a:t>
            </a:r>
            <a:r>
              <a:rPr lang="sr-Cyrl-R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Ж</a:t>
            </a:r>
            <a:endParaRPr lang="sr-Latn-CS" sz="22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eaLnBrk="1" fontAlgn="auto" hangingPunct="1">
              <a:lnSpc>
                <a:spcPct val="90000"/>
              </a:lnSpc>
              <a:buFont typeface="Arial"/>
              <a:buChar char="•"/>
              <a:defRPr/>
            </a:pP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Током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детињства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нема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разлике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међу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половима</a:t>
            </a:r>
            <a:endParaRPr lang="sr-Latn-CS" sz="22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eaLnBrk="1" fontAlgn="auto" hangingPunct="1">
              <a:lnSpc>
                <a:spcPct val="90000"/>
              </a:lnSpc>
              <a:buFont typeface="Arial"/>
              <a:buChar char="•"/>
              <a:defRPr/>
            </a:pP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Врх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преваленце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у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четвртој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и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петој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деценији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и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постепено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опада</a:t>
            </a:r>
            <a:endParaRPr lang="sr-Latn-CS" sz="22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eaLnBrk="1" fontAlgn="auto" hangingPunct="1">
              <a:lnSpc>
                <a:spcPct val="90000"/>
              </a:lnSpc>
              <a:buFont typeface="Arial" panose="020B0604020202020204" pitchFamily="34" charset="0"/>
              <a:buNone/>
              <a:defRPr/>
            </a:pPr>
            <a:endParaRPr lang="en-US" dirty="0" smtClean="0">
              <a:solidFill>
                <a:schemeClr val="tx1">
                  <a:lumMod val="85000"/>
                  <a:lumOff val="15000"/>
                </a:schemeClr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755650" y="1196975"/>
            <a:ext cx="6799263" cy="1303338"/>
          </a:xfrm>
        </p:spPr>
        <p:txBody>
          <a:bodyPr/>
          <a:lstStyle/>
          <a:p>
            <a:pPr eaLnBrk="1" hangingPunct="1"/>
            <a:r>
              <a:rPr lang="sr-Cyrl-CS" altLang="en-US" smtClean="0">
                <a:ln>
                  <a:noFill/>
                </a:ln>
                <a:latin typeface="Comic Sans MS" panose="030F0702030302020204" pitchFamily="66" charset="0"/>
              </a:rPr>
              <a:t>Мигрена</a:t>
            </a:r>
            <a:endParaRPr lang="en-US" altLang="en-US" smtClean="0">
              <a:ln>
                <a:noFill/>
              </a:ln>
              <a:latin typeface="Comic Sans MS" panose="030F0702030302020204" pitchFamily="66" charset="0"/>
            </a:endParaRPr>
          </a:p>
        </p:txBody>
      </p:sp>
      <p:sp>
        <p:nvSpPr>
          <p:cNvPr id="96259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176338" y="2708275"/>
            <a:ext cx="6799262" cy="3444875"/>
          </a:xfrm>
        </p:spPr>
        <p:txBody>
          <a:bodyPr/>
          <a:lstStyle/>
          <a:p>
            <a:pPr eaLnBrk="1" hangingPunct="1"/>
            <a:r>
              <a:rPr lang="sr-Cyrl-CS" altLang="en-US" sz="2200" b="1" smtClean="0">
                <a:latin typeface="Calibri" panose="020F0502020204030204" pitchFamily="34" charset="0"/>
                <a:cs typeface="Times New Roman" panose="02020603050405020304" pitchFamily="18" charset="0"/>
              </a:rPr>
              <a:t>Преципитирајући</a:t>
            </a:r>
            <a:r>
              <a:rPr lang="sr-Latn-CS" altLang="en-US" sz="2200" b="1" smtClean="0"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altLang="en-US" sz="2200" b="1" smtClean="0">
                <a:latin typeface="Calibri" panose="020F0502020204030204" pitchFamily="34" charset="0"/>
                <a:cs typeface="Times New Roman" panose="02020603050405020304" pitchFamily="18" charset="0"/>
              </a:rPr>
              <a:t>фактори</a:t>
            </a:r>
            <a:r>
              <a:rPr lang="sr-Latn-CS" altLang="en-US" sz="2200" b="1" smtClean="0"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sr-Cyrl-RS" altLang="en-US" sz="2200" b="1" smtClean="0"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eaLnBrk="1" hangingPunct="1">
              <a:buFont typeface="Wingdings" panose="05000000000000000000" pitchFamily="2" charset="2"/>
              <a:buNone/>
            </a:pPr>
            <a:endParaRPr lang="sr-Latn-CS" altLang="en-US" sz="2200" smtClean="0"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sr-Latn-CS" altLang="en-US" sz="2200" smtClean="0">
                <a:latin typeface="Calibri" panose="020F0502020204030204" pitchFamily="34" charset="0"/>
                <a:cs typeface="Times New Roman" panose="02020603050405020304" pitchFamily="18" charset="0"/>
              </a:rPr>
              <a:t>     - </a:t>
            </a:r>
            <a:r>
              <a:rPr lang="sr-Cyrl-CS" altLang="en-US" sz="2200" smtClean="0">
                <a:latin typeface="Calibri" panose="020F0502020204030204" pitchFamily="34" charset="0"/>
                <a:cs typeface="Times New Roman" panose="02020603050405020304" pitchFamily="18" charset="0"/>
              </a:rPr>
              <a:t>поремећај</a:t>
            </a:r>
            <a:r>
              <a:rPr lang="sr-Latn-CS" altLang="en-US" sz="2200" smtClean="0"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altLang="en-US" sz="2200" smtClean="0">
                <a:latin typeface="Calibri" panose="020F0502020204030204" pitchFamily="34" charset="0"/>
                <a:cs typeface="Times New Roman" panose="02020603050405020304" pitchFamily="18" charset="0"/>
              </a:rPr>
              <a:t>ритма</a:t>
            </a:r>
            <a:r>
              <a:rPr lang="sr-Latn-CS" altLang="en-US" sz="2200" smtClean="0"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altLang="en-US" sz="2200" smtClean="0">
                <a:latin typeface="Calibri" panose="020F0502020204030204" pitchFamily="34" charset="0"/>
                <a:cs typeface="Times New Roman" panose="02020603050405020304" pitchFamily="18" charset="0"/>
              </a:rPr>
              <a:t>будност</a:t>
            </a:r>
            <a:r>
              <a:rPr lang="sr-Latn-CS" altLang="en-US" sz="2200" smtClean="0">
                <a:latin typeface="Calibri" panose="020F0502020204030204" pitchFamily="34" charset="0"/>
                <a:cs typeface="Times New Roman" panose="02020603050405020304" pitchFamily="18" charset="0"/>
              </a:rPr>
              <a:t>-</a:t>
            </a:r>
            <a:r>
              <a:rPr lang="sr-Cyrl-CS" altLang="en-US" sz="2200" smtClean="0">
                <a:latin typeface="Calibri" panose="020F0502020204030204" pitchFamily="34" charset="0"/>
                <a:cs typeface="Times New Roman" panose="02020603050405020304" pitchFamily="18" charset="0"/>
              </a:rPr>
              <a:t>спавање</a:t>
            </a:r>
            <a:endParaRPr lang="sr-Latn-CS" altLang="en-US" sz="2200" smtClean="0"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sr-Latn-CS" altLang="en-US" sz="2200" smtClean="0">
                <a:latin typeface="Calibri" panose="020F0502020204030204" pitchFamily="34" charset="0"/>
                <a:cs typeface="Times New Roman" panose="02020603050405020304" pitchFamily="18" charset="0"/>
              </a:rPr>
              <a:t>     - </a:t>
            </a:r>
            <a:r>
              <a:rPr lang="sr-Cyrl-CS" altLang="en-US" sz="2200" smtClean="0">
                <a:latin typeface="Calibri" panose="020F0502020204030204" pitchFamily="34" charset="0"/>
                <a:cs typeface="Times New Roman" panose="02020603050405020304" pitchFamily="18" charset="0"/>
              </a:rPr>
              <a:t>хипогликемија</a:t>
            </a:r>
            <a:endParaRPr lang="sr-Latn-CS" altLang="en-US" sz="2200" smtClean="0"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sr-Latn-CS" altLang="en-US" sz="2200" smtClean="0">
                <a:latin typeface="Calibri" panose="020F0502020204030204" pitchFamily="34" charset="0"/>
                <a:cs typeface="Times New Roman" panose="02020603050405020304" pitchFamily="18" charset="0"/>
              </a:rPr>
              <a:t>     - </a:t>
            </a:r>
            <a:r>
              <a:rPr lang="sr-Cyrl-CS" altLang="en-US" sz="2200" smtClean="0">
                <a:latin typeface="Calibri" panose="020F0502020204030204" pitchFamily="34" charset="0"/>
                <a:cs typeface="Times New Roman" panose="02020603050405020304" pitchFamily="18" charset="0"/>
              </a:rPr>
              <a:t>хормонске</a:t>
            </a:r>
            <a:r>
              <a:rPr lang="sr-Latn-CS" altLang="en-US" sz="2200" smtClean="0"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altLang="en-US" sz="2200" smtClean="0">
                <a:latin typeface="Calibri" panose="020F0502020204030204" pitchFamily="34" charset="0"/>
                <a:cs typeface="Times New Roman" panose="02020603050405020304" pitchFamily="18" charset="0"/>
              </a:rPr>
              <a:t>промене</a:t>
            </a:r>
            <a:endParaRPr lang="sr-Latn-CS" altLang="en-US" sz="2200" smtClean="0"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sr-Latn-CS" altLang="en-US" sz="2200" smtClean="0">
                <a:latin typeface="Calibri" panose="020F0502020204030204" pitchFamily="34" charset="0"/>
                <a:cs typeface="Times New Roman" panose="02020603050405020304" pitchFamily="18" charset="0"/>
              </a:rPr>
              <a:t>     - </a:t>
            </a:r>
            <a:r>
              <a:rPr lang="sr-Cyrl-CS" altLang="en-US" sz="2200" smtClean="0">
                <a:latin typeface="Calibri" panose="020F0502020204030204" pitchFamily="34" charset="0"/>
                <a:cs typeface="Times New Roman" panose="02020603050405020304" pitchFamily="18" charset="0"/>
              </a:rPr>
              <a:t>нутритивни</a:t>
            </a:r>
            <a:r>
              <a:rPr lang="sr-Latn-CS" altLang="en-US" sz="2200" smtClean="0"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altLang="en-US" sz="2200" smtClean="0">
                <a:latin typeface="Calibri" panose="020F0502020204030204" pitchFamily="34" charset="0"/>
                <a:cs typeface="Times New Roman" panose="02020603050405020304" pitchFamily="18" charset="0"/>
              </a:rPr>
              <a:t>фактори</a:t>
            </a:r>
            <a:r>
              <a:rPr lang="sr-Latn-CS" altLang="en-US" sz="2200" smtClean="0">
                <a:latin typeface="Calibri" panose="020F0502020204030204" pitchFamily="34" charset="0"/>
                <a:cs typeface="Times New Roman" panose="02020603050405020304" pitchFamily="18" charset="0"/>
              </a:rPr>
              <a:t> (</a:t>
            </a:r>
            <a:r>
              <a:rPr lang="sr-Cyrl-CS" altLang="en-US" sz="2200" smtClean="0">
                <a:latin typeface="Calibri" panose="020F0502020204030204" pitchFamily="34" charset="0"/>
                <a:cs typeface="Times New Roman" panose="02020603050405020304" pitchFamily="18" charset="0"/>
              </a:rPr>
              <a:t>сем</a:t>
            </a:r>
            <a:r>
              <a:rPr lang="sr-Latn-CS" altLang="en-US" sz="2200" smtClean="0"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altLang="en-US" sz="2200" smtClean="0">
                <a:latin typeface="Calibri" panose="020F0502020204030204" pitchFamily="34" charset="0"/>
                <a:cs typeface="Times New Roman" panose="02020603050405020304" pitchFamily="18" charset="0"/>
              </a:rPr>
              <a:t>алкохола</a:t>
            </a:r>
            <a:r>
              <a:rPr lang="sr-Latn-CS" altLang="en-US" sz="2200" smtClean="0">
                <a:latin typeface="Calibri" panose="020F0502020204030204" pitchFamily="34" charset="0"/>
                <a:cs typeface="Times New Roman" panose="02020603050405020304" pitchFamily="18" charset="0"/>
              </a:rPr>
              <a:t>) </a:t>
            </a:r>
            <a:r>
              <a:rPr lang="sr-Cyrl-CS" altLang="en-US" sz="2200" smtClean="0">
                <a:latin typeface="Calibri" panose="020F0502020204030204" pitchFamily="34" charset="0"/>
                <a:cs typeface="Times New Roman" panose="02020603050405020304" pitchFamily="18" charset="0"/>
              </a:rPr>
              <a:t>варирају</a:t>
            </a:r>
            <a:endParaRPr lang="en-US" altLang="en-US" sz="2200" smtClean="0">
              <a:latin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684213" y="1196975"/>
            <a:ext cx="6799262" cy="1303338"/>
          </a:xfrm>
        </p:spPr>
        <p:txBody>
          <a:bodyPr/>
          <a:lstStyle/>
          <a:p>
            <a:pPr eaLnBrk="1" hangingPunct="1"/>
            <a:r>
              <a:rPr lang="sr-Cyrl-CS" altLang="en-US" smtClean="0">
                <a:ln>
                  <a:noFill/>
                </a:ln>
                <a:latin typeface="Comic Sans MS" panose="030F0702030302020204" pitchFamily="66" charset="0"/>
              </a:rPr>
              <a:t>Мигрена</a:t>
            </a:r>
            <a:endParaRPr lang="en-US" altLang="en-US" smtClean="0">
              <a:ln>
                <a:noFill/>
              </a:ln>
              <a:latin typeface="Comic Sans MS" panose="030F0702030302020204" pitchFamily="66" charset="0"/>
            </a:endParaRPr>
          </a:p>
        </p:txBody>
      </p:sp>
      <p:sp>
        <p:nvSpPr>
          <p:cNvPr id="100355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176338" y="2852738"/>
            <a:ext cx="6799262" cy="3589337"/>
          </a:xfrm>
        </p:spPr>
        <p:txBody>
          <a:bodyPr/>
          <a:lstStyle/>
          <a:p>
            <a:pPr eaLnBrk="1" fontAlgn="auto" hangingPunct="1">
              <a:lnSpc>
                <a:spcPct val="90000"/>
              </a:lnSpc>
              <a:buFont typeface="Arial"/>
              <a:buChar char="•"/>
              <a:defRPr/>
            </a:pPr>
            <a:r>
              <a:rPr lang="sr-Cyrl-CS" sz="2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Скуп</a:t>
            </a:r>
            <a:r>
              <a:rPr lang="sr-Latn-CS" sz="2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симптома</a:t>
            </a:r>
            <a:r>
              <a:rPr lang="sr-Latn-CS" sz="2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sr-Cyrl-RS" sz="2200" b="1" dirty="0" smtClean="0">
              <a:solidFill>
                <a:schemeClr val="tx1">
                  <a:lumMod val="85000"/>
                  <a:lumOff val="15000"/>
                </a:schemeClr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eaLnBrk="1" fontAlgn="auto" hangingPunct="1">
              <a:lnSpc>
                <a:spcPct val="90000"/>
              </a:lnSpc>
              <a:buFont typeface="Arial" panose="020B0604020202020204" pitchFamily="34" charset="0"/>
              <a:buNone/>
              <a:defRPr/>
            </a:pPr>
            <a:endParaRPr lang="sr-Latn-CS" sz="2200" b="1" dirty="0">
              <a:solidFill>
                <a:schemeClr val="tx1">
                  <a:lumMod val="85000"/>
                  <a:lumOff val="15000"/>
                </a:schemeClr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eaLnBrk="1" fontAlgn="auto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sr-Latn-CS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     - 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Једнострана</a:t>
            </a:r>
            <a:r>
              <a:rPr lang="sr-Latn-CS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sr-Cyrl-CS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жестока</a:t>
            </a:r>
            <a:r>
              <a:rPr lang="sr-Latn-CS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sr-Cyrl-CS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пулсирајућа</a:t>
            </a:r>
            <a:r>
              <a:rPr lang="sr-Latn-CS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главобоља</a:t>
            </a:r>
            <a:endParaRPr lang="sr-Latn-CS" sz="2200" dirty="0">
              <a:solidFill>
                <a:schemeClr val="tx1">
                  <a:lumMod val="85000"/>
                  <a:lumOff val="15000"/>
                </a:schemeClr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eaLnBrk="1" fontAlgn="auto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sr-Latn-CS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     - 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Повраћање</a:t>
            </a:r>
            <a:endParaRPr lang="sr-Latn-CS" sz="2200" dirty="0">
              <a:solidFill>
                <a:schemeClr val="tx1">
                  <a:lumMod val="85000"/>
                  <a:lumOff val="15000"/>
                </a:schemeClr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eaLnBrk="1" fontAlgn="auto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sr-Latn-CS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     - 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Фотофобија</a:t>
            </a:r>
            <a:r>
              <a:rPr lang="sr-Latn-CS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sr-Cyrl-CS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фонофобија</a:t>
            </a:r>
            <a:r>
              <a:rPr lang="sr-Latn-CS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sr-Cyrl-CS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осмофобија</a:t>
            </a:r>
            <a:endParaRPr lang="sr-Latn-CS" sz="2200" dirty="0">
              <a:solidFill>
                <a:schemeClr val="tx1">
                  <a:lumMod val="85000"/>
                  <a:lumOff val="15000"/>
                </a:schemeClr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eaLnBrk="1" fontAlgn="auto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sr-Latn-CS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     - 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Пролазни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неуролошки</a:t>
            </a:r>
            <a:r>
              <a:rPr lang="sr-Latn-CS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смптоми</a:t>
            </a:r>
          </a:p>
          <a:p>
            <a:pPr eaLnBrk="1" hangingPunct="1">
              <a:defRPr/>
            </a:pPr>
            <a:endParaRPr lang="en-US" altLang="en-US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755650" y="1187450"/>
            <a:ext cx="6799263" cy="1303338"/>
          </a:xfrm>
        </p:spPr>
        <p:txBody>
          <a:bodyPr/>
          <a:lstStyle/>
          <a:p>
            <a:pPr eaLnBrk="1" hangingPunct="1"/>
            <a:r>
              <a:rPr lang="sr-Cyrl-CS" altLang="en-US" smtClean="0">
                <a:ln>
                  <a:noFill/>
                </a:ln>
                <a:latin typeface="Comic Sans MS" panose="030F0702030302020204" pitchFamily="66" charset="0"/>
              </a:rPr>
              <a:t>Мигрена</a:t>
            </a:r>
            <a:endParaRPr lang="en-US" altLang="en-US" smtClean="0">
              <a:ln>
                <a:noFill/>
              </a:ln>
              <a:latin typeface="Comic Sans MS" panose="030F0702030302020204" pitchFamily="66" charset="0"/>
            </a:endParaRPr>
          </a:p>
        </p:txBody>
      </p:sp>
      <p:sp>
        <p:nvSpPr>
          <p:cNvPr id="31747" name="Rectangle 3"/>
          <p:cNvSpPr>
            <a:spLocks noGrp="1" noRot="1" noChangeArrowheads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buFont typeface="Arial"/>
              <a:buChar char="•"/>
              <a:defRPr/>
            </a:pPr>
            <a:endParaRPr lang="sr-Latn-CS" dirty="0" smtClean="0">
              <a:solidFill>
                <a:schemeClr val="tx1">
                  <a:lumMod val="85000"/>
                  <a:lumOff val="15000"/>
                </a:schemeClr>
              </a:solidFill>
              <a:latin typeface="Comic Sans MS" pitchFamily="66" charset="0"/>
            </a:endParaRPr>
          </a:p>
          <a:p>
            <a:pPr eaLnBrk="1" fontAlgn="auto" hangingPunct="1">
              <a:buFont typeface="Arial"/>
              <a:buChar char="•"/>
              <a:defRPr/>
            </a:pPr>
            <a:r>
              <a:rPr lang="sr-Cyrl-CS" sz="2200" dirty="0" smtClean="0">
                <a:solidFill>
                  <a:srgbClr val="FF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Мигрена</a:t>
            </a:r>
            <a:r>
              <a:rPr lang="sr-Latn-CS" sz="2200" dirty="0" smtClean="0">
                <a:solidFill>
                  <a:srgbClr val="FF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200" dirty="0" smtClean="0">
                <a:solidFill>
                  <a:srgbClr val="FF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без</a:t>
            </a:r>
            <a:r>
              <a:rPr lang="sr-Latn-CS" sz="2200" dirty="0" smtClean="0">
                <a:solidFill>
                  <a:srgbClr val="FF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200" dirty="0" smtClean="0">
                <a:solidFill>
                  <a:srgbClr val="FF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ауре</a:t>
            </a:r>
            <a:r>
              <a:rPr lang="sr-Latn-CS" sz="2200" dirty="0" smtClean="0">
                <a:solidFill>
                  <a:srgbClr val="FF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(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обична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мигрена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) </a:t>
            </a:r>
          </a:p>
          <a:p>
            <a:pPr eaLnBrk="1" fontAlgn="auto" hangingPunct="1">
              <a:buFont typeface="Wingdings" panose="05000000000000000000" pitchFamily="2" charset="2"/>
              <a:buNone/>
              <a:defRPr/>
            </a:pP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     - 85% 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свих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мигренозних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главобоља</a:t>
            </a:r>
            <a:endParaRPr lang="sr-Latn-CS" sz="22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eaLnBrk="1" fontAlgn="auto" hangingPunct="1">
              <a:buFont typeface="Wingdings" panose="05000000000000000000" pitchFamily="2" charset="2"/>
              <a:buNone/>
              <a:defRPr/>
            </a:pP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     - 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често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менструално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повезана</a:t>
            </a:r>
            <a:endParaRPr lang="sr-Latn-CS" sz="22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eaLnBrk="1" fontAlgn="auto" hangingPunct="1">
              <a:buFont typeface="Arial"/>
              <a:buChar char="•"/>
              <a:defRPr/>
            </a:pPr>
            <a:endParaRPr lang="sr-Latn-CS" sz="22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eaLnBrk="1" fontAlgn="auto" hangingPunct="1">
              <a:buFont typeface="Arial"/>
              <a:buChar char="•"/>
              <a:defRPr/>
            </a:pPr>
            <a:r>
              <a:rPr lang="sr-Cyrl-CS" sz="2200" dirty="0" smtClean="0">
                <a:solidFill>
                  <a:srgbClr val="FF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Мигрена</a:t>
            </a:r>
            <a:r>
              <a:rPr lang="sr-Latn-CS" sz="2200" dirty="0" smtClean="0">
                <a:solidFill>
                  <a:srgbClr val="FF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200" dirty="0" smtClean="0">
                <a:solidFill>
                  <a:srgbClr val="FF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са</a:t>
            </a:r>
            <a:r>
              <a:rPr lang="sr-Latn-CS" sz="2200" dirty="0" smtClean="0">
                <a:solidFill>
                  <a:srgbClr val="FF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200" dirty="0" smtClean="0">
                <a:solidFill>
                  <a:srgbClr val="FF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ауром</a:t>
            </a:r>
            <a:r>
              <a:rPr lang="sr-Latn-CS" sz="2200" dirty="0" smtClean="0">
                <a:solidFill>
                  <a:srgbClr val="FF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(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класична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или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компликована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мигрена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)</a:t>
            </a:r>
            <a:endParaRPr lang="en-US" sz="22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31750" y="1252538"/>
            <a:ext cx="8385175" cy="1096962"/>
          </a:xfrm>
        </p:spPr>
        <p:txBody>
          <a:bodyPr/>
          <a:lstStyle/>
          <a:p>
            <a:pPr eaLnBrk="1" hangingPunct="1"/>
            <a:r>
              <a:rPr lang="sr-Cyrl-CS" altLang="en-US" smtClean="0">
                <a:ln>
                  <a:noFill/>
                </a:ln>
                <a:latin typeface="Comic Sans MS" panose="030F0702030302020204" pitchFamily="66" charset="0"/>
              </a:rPr>
              <a:t>Мигрена</a:t>
            </a:r>
            <a:r>
              <a:rPr lang="sr-Latn-CS" altLang="en-US" smtClean="0">
                <a:ln>
                  <a:noFill/>
                </a:ln>
                <a:latin typeface="Comic Sans MS" panose="030F0702030302020204" pitchFamily="66" charset="0"/>
              </a:rPr>
              <a:t> </a:t>
            </a:r>
            <a:r>
              <a:rPr lang="sr-Cyrl-CS" altLang="en-US" smtClean="0">
                <a:ln>
                  <a:noFill/>
                </a:ln>
                <a:latin typeface="Comic Sans MS" panose="030F0702030302020204" pitchFamily="66" charset="0"/>
              </a:rPr>
              <a:t>без</a:t>
            </a:r>
            <a:r>
              <a:rPr lang="sr-Latn-CS" altLang="en-US" smtClean="0">
                <a:ln>
                  <a:noFill/>
                </a:ln>
                <a:latin typeface="Comic Sans MS" panose="030F0702030302020204" pitchFamily="66" charset="0"/>
              </a:rPr>
              <a:t> </a:t>
            </a:r>
            <a:r>
              <a:rPr lang="sr-Cyrl-CS" altLang="en-US" smtClean="0">
                <a:ln>
                  <a:noFill/>
                </a:ln>
                <a:latin typeface="Comic Sans MS" panose="030F0702030302020204" pitchFamily="66" charset="0"/>
              </a:rPr>
              <a:t>ауре</a:t>
            </a:r>
            <a:endParaRPr lang="en-US" altLang="en-US" smtClean="0">
              <a:ln>
                <a:noFill/>
              </a:ln>
              <a:latin typeface="Comic Sans MS" panose="030F0702030302020204" pitchFamily="66" charset="0"/>
            </a:endParaRPr>
          </a:p>
        </p:txBody>
      </p:sp>
      <p:sp>
        <p:nvSpPr>
          <p:cNvPr id="32771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228725" y="2349500"/>
            <a:ext cx="7885113" cy="4608513"/>
          </a:xfrm>
        </p:spPr>
        <p:txBody>
          <a:bodyPr rtlCol="0">
            <a:normAutofit/>
          </a:bodyPr>
          <a:lstStyle/>
          <a:p>
            <a:pPr marL="609600" indent="-609600" eaLnBrk="1" fontAlgn="auto" hangingPunct="1">
              <a:buFont typeface="Wingdings" panose="05000000000000000000" pitchFamily="2" charset="2"/>
              <a:buNone/>
              <a:defRPr/>
            </a:pPr>
            <a:r>
              <a:rPr lang="sr-Cyrl-CS" sz="1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sr-Latn-CS" sz="1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sr-Cyrl-CS" sz="1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Најмање</a:t>
            </a:r>
            <a:r>
              <a:rPr lang="sr-Latn-CS" sz="1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5 </a:t>
            </a:r>
            <a:r>
              <a:rPr lang="sr-Cyrl-CS" sz="1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атака</a:t>
            </a:r>
            <a:r>
              <a:rPr lang="sr-Latn-CS" sz="1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који</a:t>
            </a:r>
            <a:r>
              <a:rPr lang="sr-Latn-CS" sz="1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испуњавају</a:t>
            </a:r>
            <a:r>
              <a:rPr lang="sr-Latn-CS" sz="1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критеријуме</a:t>
            </a:r>
            <a:r>
              <a:rPr lang="sr-Latn-CS" sz="1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од</a:t>
            </a:r>
            <a:r>
              <a:rPr lang="sr-Latn-CS" sz="1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</a:t>
            </a:r>
            <a:r>
              <a:rPr lang="sr-Latn-CS" sz="1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sr-Cyrl-CS" sz="1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</a:t>
            </a:r>
            <a:endParaRPr lang="sr-Latn-CS" sz="1600" dirty="0" smtClean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09600" indent="-609600" eaLnBrk="1" fontAlgn="auto" hangingPunct="1">
              <a:buFont typeface="Wingdings" panose="05000000000000000000" pitchFamily="2" charset="2"/>
              <a:buNone/>
              <a:defRPr/>
            </a:pPr>
            <a:r>
              <a:rPr lang="sr-Cyrl-CS" sz="1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</a:t>
            </a:r>
            <a:r>
              <a:rPr lang="sr-Latn-CS" sz="1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sr-Cyrl-CS" sz="1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Атак</a:t>
            </a:r>
            <a:r>
              <a:rPr lang="sr-Latn-CS" sz="1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главобоље</a:t>
            </a:r>
            <a:r>
              <a:rPr lang="sr-Latn-CS" sz="1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траје</a:t>
            </a:r>
            <a:r>
              <a:rPr lang="sr-Latn-CS" sz="1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4-72</a:t>
            </a:r>
            <a:r>
              <a:rPr lang="sr-Cyrl-RS" sz="1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сата</a:t>
            </a:r>
            <a:r>
              <a:rPr lang="sr-Latn-CS" sz="1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sr-Cyrl-CS" sz="1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нелечен/неуспешно</a:t>
            </a:r>
            <a:r>
              <a:rPr lang="sr-Cyrl-RS" sz="1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лечен</a:t>
            </a:r>
            <a:r>
              <a:rPr lang="sr-Latn-CS" sz="1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marL="609600" indent="-609600" eaLnBrk="1" fontAlgn="auto" hangingPunct="1">
              <a:buFont typeface="Wingdings" panose="05000000000000000000" pitchFamily="2" charset="2"/>
              <a:buNone/>
              <a:defRPr/>
            </a:pPr>
            <a:r>
              <a:rPr lang="sr-Cyrl-CS" sz="1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</a:t>
            </a:r>
            <a:r>
              <a:rPr lang="sr-Latn-CS" sz="1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sr-Cyrl-CS" sz="1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Главобоља</a:t>
            </a:r>
            <a:r>
              <a:rPr lang="sr-Latn-CS" sz="1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има</a:t>
            </a:r>
            <a:r>
              <a:rPr lang="sr-Latn-CS" sz="1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најмање</a:t>
            </a:r>
            <a:r>
              <a:rPr lang="sr-Latn-CS" sz="1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2 </a:t>
            </a:r>
            <a:r>
              <a:rPr lang="sr-Cyrl-CS" sz="1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од</a:t>
            </a:r>
            <a:r>
              <a:rPr lang="sr-Latn-CS" sz="1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наведених</a:t>
            </a:r>
            <a:r>
              <a:rPr lang="sr-Latn-CS" sz="1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особина</a:t>
            </a:r>
            <a:r>
              <a:rPr lang="sr-Cyrl-R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sr-Latn-CS" sz="1600" dirty="0" smtClean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09600" indent="-609600" eaLnBrk="1" fontAlgn="auto" hangingPunct="1">
              <a:buFont typeface="Wingdings" panose="05000000000000000000" pitchFamily="2" charset="2"/>
              <a:buNone/>
              <a:defRPr/>
            </a:pPr>
            <a:r>
              <a:rPr lang="sr-Latn-CS" sz="1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- </a:t>
            </a:r>
            <a:r>
              <a:rPr lang="sr-Cyrl-CS" sz="1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унилатерална</a:t>
            </a:r>
            <a:r>
              <a:rPr lang="sr-Latn-CS" sz="1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локализација</a:t>
            </a:r>
            <a:endParaRPr lang="sr-Latn-CS" sz="1600" dirty="0" smtClean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09600" indent="-609600" eaLnBrk="1" fontAlgn="auto" hangingPunct="1">
              <a:buFont typeface="Wingdings" panose="05000000000000000000" pitchFamily="2" charset="2"/>
              <a:buNone/>
              <a:defRPr/>
            </a:pPr>
            <a:r>
              <a:rPr lang="sr-Latn-CS" sz="1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- </a:t>
            </a:r>
            <a:r>
              <a:rPr lang="sr-Cyrl-CS" sz="1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пулсирајући</a:t>
            </a:r>
            <a:r>
              <a:rPr lang="sr-Latn-CS" sz="1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квалитет</a:t>
            </a:r>
            <a:endParaRPr lang="sr-Latn-CS" sz="1600" dirty="0" smtClean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09600" indent="-609600" eaLnBrk="1" fontAlgn="auto" hangingPunct="1">
              <a:buFont typeface="Wingdings" panose="05000000000000000000" pitchFamily="2" charset="2"/>
              <a:buNone/>
              <a:defRPr/>
            </a:pPr>
            <a:r>
              <a:rPr lang="sr-Latn-CS" sz="1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- </a:t>
            </a:r>
            <a:r>
              <a:rPr lang="sr-Cyrl-CS" sz="1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умерен</a:t>
            </a:r>
            <a:r>
              <a:rPr lang="sr-Latn-CS" sz="1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или</a:t>
            </a:r>
            <a:r>
              <a:rPr lang="sr-Latn-CS" sz="1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јак</a:t>
            </a:r>
            <a:r>
              <a:rPr lang="sr-Latn-CS" sz="1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квалитет</a:t>
            </a:r>
            <a:r>
              <a:rPr lang="sr-Latn-CS" sz="1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бола</a:t>
            </a:r>
            <a:endParaRPr lang="sr-Latn-CS" sz="1600" dirty="0" smtClean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09600" indent="-609600" eaLnBrk="1" fontAlgn="auto" hangingPunct="1">
              <a:buFont typeface="Wingdings" panose="05000000000000000000" pitchFamily="2" charset="2"/>
              <a:buNone/>
              <a:defRPr/>
            </a:pPr>
            <a:r>
              <a:rPr lang="sr-Latn-CS" sz="1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- </a:t>
            </a:r>
            <a:r>
              <a:rPr lang="sr-Cyrl-CS" sz="1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погоршање</a:t>
            </a:r>
            <a:r>
              <a:rPr lang="sr-Latn-CS" sz="1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</a:t>
            </a:r>
            <a:r>
              <a:rPr lang="sr-Latn-CS" sz="1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рутинским</a:t>
            </a:r>
            <a:r>
              <a:rPr lang="sr-Latn-CS" sz="1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физичким</a:t>
            </a:r>
            <a:r>
              <a:rPr lang="sr-Latn-CS" sz="1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активностима</a:t>
            </a:r>
            <a:endParaRPr lang="sr-Latn-CS" sz="1600" dirty="0" smtClean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09600" indent="-609600" eaLnBrk="1" fontAlgn="auto" hangingPunct="1">
              <a:buFont typeface="Wingdings" panose="05000000000000000000" pitchFamily="2" charset="2"/>
              <a:buNone/>
              <a:defRPr/>
            </a:pPr>
            <a:r>
              <a:rPr lang="sr-Cyrl-CS" sz="1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</a:t>
            </a:r>
            <a:r>
              <a:rPr lang="sr-Latn-CS" sz="1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sr-Cyrl-CS" sz="1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током</a:t>
            </a:r>
            <a:r>
              <a:rPr lang="sr-Latn-CS" sz="1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sr-Cyrl-CS" sz="1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главобоље</a:t>
            </a:r>
            <a:r>
              <a:rPr lang="sr-Latn-CS" sz="1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присутно</a:t>
            </a:r>
            <a:r>
              <a:rPr lang="sr-Latn-CS" sz="1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је</a:t>
            </a:r>
            <a:r>
              <a:rPr lang="sr-Latn-CS" sz="1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бар</a:t>
            </a:r>
            <a:r>
              <a:rPr lang="sr-Latn-CS" sz="1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једно</a:t>
            </a:r>
            <a:r>
              <a:rPr lang="sr-Latn-CS" sz="1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од</a:t>
            </a:r>
            <a:r>
              <a:rPr lang="sr-Latn-CS" sz="1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наведеног</a:t>
            </a:r>
            <a:endParaRPr lang="sr-Latn-CS" sz="1600" dirty="0" smtClean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09600" indent="-609600" eaLnBrk="1" fontAlgn="auto" hangingPunct="1">
              <a:buFont typeface="Wingdings" panose="05000000000000000000" pitchFamily="2" charset="2"/>
              <a:buNone/>
              <a:defRPr/>
            </a:pPr>
            <a:r>
              <a:rPr lang="sr-Latn-CS" sz="1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- </a:t>
            </a:r>
            <a:r>
              <a:rPr lang="sr-Cyrl-CS" sz="1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мучнина</a:t>
            </a:r>
            <a:r>
              <a:rPr lang="sr-Latn-CS" sz="1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</a:t>
            </a:r>
            <a:r>
              <a:rPr lang="sr-Latn-CS" sz="1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или</a:t>
            </a:r>
            <a:r>
              <a:rPr lang="sr-Latn-CS" sz="1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без</a:t>
            </a:r>
            <a:r>
              <a:rPr lang="sr-Latn-CS" sz="1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повраћања</a:t>
            </a:r>
            <a:endParaRPr lang="sr-Latn-CS" sz="1600" dirty="0" smtClean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09600" indent="-609600" eaLnBrk="1" fontAlgn="auto" hangingPunct="1">
              <a:buFont typeface="Wingdings" panose="05000000000000000000" pitchFamily="2" charset="2"/>
              <a:buNone/>
              <a:defRPr/>
            </a:pPr>
            <a:r>
              <a:rPr lang="sr-Latn-CS" sz="1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- </a:t>
            </a:r>
            <a:r>
              <a:rPr lang="sr-Cyrl-CS" sz="1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фотофобија</a:t>
            </a:r>
            <a:r>
              <a:rPr lang="sr-Latn-CS" sz="1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sr-Latn-CS" sz="1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фонофобија</a:t>
            </a:r>
            <a:endParaRPr lang="sr-Latn-CS" sz="1600" dirty="0" smtClean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09600" indent="-609600" eaLnBrk="1" fontAlgn="auto" hangingPunct="1">
              <a:buFont typeface="Wingdings" panose="05000000000000000000" pitchFamily="2" charset="2"/>
              <a:buNone/>
              <a:defRPr/>
            </a:pPr>
            <a:r>
              <a:rPr lang="sr-Cyrl-CS" sz="1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</a:t>
            </a:r>
            <a:r>
              <a:rPr lang="sr-Latn-CS" sz="1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sr-Cyrl-CS" sz="1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</a:t>
            </a:r>
            <a:r>
              <a:rPr lang="sr-Latn-CS" sz="1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може</a:t>
            </a:r>
            <a:r>
              <a:rPr lang="sr-Latn-CS" sz="1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</a:t>
            </a:r>
            <a:r>
              <a:rPr lang="sr-Latn-CS" sz="1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приписати</a:t>
            </a:r>
            <a:r>
              <a:rPr lang="sr-Latn-CS" sz="1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другом</a:t>
            </a:r>
            <a:r>
              <a:rPr lang="sr-Latn-CS" sz="1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узроку</a:t>
            </a:r>
            <a:endParaRPr lang="en-US" sz="1600" dirty="0" smtClean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179388" y="1341438"/>
            <a:ext cx="8385175" cy="952500"/>
          </a:xfrm>
        </p:spPr>
        <p:txBody>
          <a:bodyPr/>
          <a:lstStyle/>
          <a:p>
            <a:pPr eaLnBrk="1" hangingPunct="1"/>
            <a:r>
              <a:rPr lang="sr-Cyrl-CS" altLang="en-US" smtClean="0">
                <a:ln>
                  <a:noFill/>
                </a:ln>
                <a:latin typeface="Comic Sans MS" panose="030F0702030302020204" pitchFamily="66" charset="0"/>
              </a:rPr>
              <a:t>Мигрена</a:t>
            </a:r>
            <a:r>
              <a:rPr lang="sr-Latn-CS" altLang="en-US" smtClean="0">
                <a:ln>
                  <a:noFill/>
                </a:ln>
                <a:latin typeface="Comic Sans MS" panose="030F0702030302020204" pitchFamily="66" charset="0"/>
              </a:rPr>
              <a:t> </a:t>
            </a:r>
            <a:r>
              <a:rPr lang="sr-Cyrl-CS" altLang="en-US" smtClean="0">
                <a:ln>
                  <a:noFill/>
                </a:ln>
                <a:latin typeface="Comic Sans MS" panose="030F0702030302020204" pitchFamily="66" charset="0"/>
              </a:rPr>
              <a:t>са</a:t>
            </a:r>
            <a:r>
              <a:rPr lang="sr-Latn-CS" altLang="en-US" smtClean="0">
                <a:ln>
                  <a:noFill/>
                </a:ln>
                <a:latin typeface="Comic Sans MS" panose="030F0702030302020204" pitchFamily="66" charset="0"/>
              </a:rPr>
              <a:t> </a:t>
            </a:r>
            <a:r>
              <a:rPr lang="sr-Cyrl-CS" altLang="en-US" smtClean="0">
                <a:ln>
                  <a:noFill/>
                </a:ln>
                <a:latin typeface="Comic Sans MS" panose="030F0702030302020204" pitchFamily="66" charset="0"/>
              </a:rPr>
              <a:t>ауром</a:t>
            </a:r>
            <a:endParaRPr lang="en-US" altLang="en-US" smtClean="0">
              <a:ln>
                <a:noFill/>
              </a:ln>
              <a:latin typeface="Comic Sans MS" panose="030F0702030302020204" pitchFamily="66" charset="0"/>
            </a:endParaRPr>
          </a:p>
        </p:txBody>
      </p:sp>
      <p:sp>
        <p:nvSpPr>
          <p:cNvPr id="33795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971550" y="2420938"/>
            <a:ext cx="7416800" cy="4105275"/>
          </a:xfrm>
        </p:spPr>
        <p:txBody>
          <a:bodyPr rtlCol="0">
            <a:normAutofit fontScale="85000" lnSpcReduction="20000"/>
          </a:bodyPr>
          <a:lstStyle/>
          <a:p>
            <a:pPr eaLnBrk="1" fontAlgn="auto" hangingPunct="1">
              <a:lnSpc>
                <a:spcPct val="90000"/>
              </a:lnSpc>
              <a:buFont typeface="Arial"/>
              <a:buChar char="•"/>
              <a:defRPr/>
            </a:pPr>
            <a:r>
              <a:rPr lang="sr-Cyrl-C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15% свих мигрена</a:t>
            </a:r>
          </a:p>
          <a:p>
            <a:pPr eaLnBrk="1" fontAlgn="auto" hangingPunct="1">
              <a:lnSpc>
                <a:spcPct val="90000"/>
              </a:lnSpc>
              <a:buFont typeface="Arial"/>
              <a:buChar char="•"/>
              <a:defRPr/>
            </a:pPr>
            <a:r>
              <a:rPr lang="sr-Cyrl-C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Аура </a:t>
            </a:r>
          </a:p>
          <a:p>
            <a:pPr eaLnBrk="1" fontAlgn="auto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sr-Cyrl-C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– атак реверзибилних фокалних неуролошких симптома</a:t>
            </a:r>
          </a:p>
          <a:p>
            <a:pPr eaLnBrk="1" fontAlgn="auto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sr-Cyrl-C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- који се пстепено развијају током 5-20 минута</a:t>
            </a:r>
          </a:p>
          <a:p>
            <a:pPr eaLnBrk="1" fontAlgn="auto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sr-Cyrl-C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- трају мање од 60 минута</a:t>
            </a:r>
          </a:p>
          <a:p>
            <a:pPr eaLnBrk="1" fontAlgn="auto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sr-Cyrl-C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- понављају се у сваком нападу мигрене</a:t>
            </a:r>
          </a:p>
          <a:p>
            <a:pPr eaLnBrk="1" fontAlgn="auto" hangingPunct="1">
              <a:lnSpc>
                <a:spcPct val="90000"/>
              </a:lnSpc>
              <a:buFont typeface="Arial"/>
              <a:buChar char="•"/>
              <a:defRPr/>
            </a:pPr>
            <a:r>
              <a:rPr lang="sr-Cyrl-C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Главобоља </a:t>
            </a:r>
          </a:p>
          <a:p>
            <a:pPr eaLnBrk="1" fontAlgn="auto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sr-Cyrl-C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- следи након ауре</a:t>
            </a:r>
          </a:p>
          <a:p>
            <a:pPr eaLnBrk="1" fontAlgn="auto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sr-Cyrl-C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- некада почне пре или истовремено са </a:t>
            </a:r>
            <a:r>
              <a:rPr lang="en-U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sr-Cyrl-R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ур</a:t>
            </a:r>
            <a:r>
              <a:rPr lang="sr-Cyrl-C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ом</a:t>
            </a:r>
          </a:p>
          <a:p>
            <a:pPr eaLnBrk="1" fontAlgn="auto" hangingPunct="1">
              <a:lnSpc>
                <a:spcPct val="90000"/>
              </a:lnSpc>
              <a:buFont typeface="Arial"/>
              <a:buChar char="•"/>
              <a:defRPr/>
            </a:pPr>
            <a:r>
              <a:rPr lang="sr-Cyrl-C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Дијагноза (МКГ) </a:t>
            </a:r>
          </a:p>
          <a:p>
            <a:pPr eaLnBrk="1" fontAlgn="auto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sr-Cyrl-C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- најмање 2 атака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250825" y="1341438"/>
            <a:ext cx="8385175" cy="952500"/>
          </a:xfrm>
        </p:spPr>
        <p:txBody>
          <a:bodyPr/>
          <a:lstStyle/>
          <a:p>
            <a:pPr eaLnBrk="1" hangingPunct="1"/>
            <a:r>
              <a:rPr lang="sr-Cyrl-CS" altLang="en-US" smtClean="0">
                <a:ln>
                  <a:noFill/>
                </a:ln>
                <a:latin typeface="Comic Sans MS" panose="030F0702030302020204" pitchFamily="66" charset="0"/>
              </a:rPr>
              <a:t>Мигрена</a:t>
            </a:r>
            <a:r>
              <a:rPr lang="sr-Latn-CS" altLang="en-US" smtClean="0">
                <a:ln>
                  <a:noFill/>
                </a:ln>
                <a:latin typeface="Comic Sans MS" panose="030F0702030302020204" pitchFamily="66" charset="0"/>
              </a:rPr>
              <a:t> </a:t>
            </a:r>
            <a:r>
              <a:rPr lang="sr-Cyrl-CS" altLang="en-US" smtClean="0">
                <a:ln>
                  <a:noFill/>
                </a:ln>
                <a:latin typeface="Comic Sans MS" panose="030F0702030302020204" pitchFamily="66" charset="0"/>
              </a:rPr>
              <a:t>са</a:t>
            </a:r>
            <a:r>
              <a:rPr lang="sr-Latn-CS" altLang="en-US" smtClean="0">
                <a:ln>
                  <a:noFill/>
                </a:ln>
                <a:latin typeface="Comic Sans MS" panose="030F0702030302020204" pitchFamily="66" charset="0"/>
              </a:rPr>
              <a:t> </a:t>
            </a:r>
            <a:r>
              <a:rPr lang="sr-Cyrl-CS" altLang="en-US" smtClean="0">
                <a:ln>
                  <a:noFill/>
                </a:ln>
                <a:latin typeface="Comic Sans MS" panose="030F0702030302020204" pitchFamily="66" charset="0"/>
              </a:rPr>
              <a:t>ауром</a:t>
            </a:r>
            <a:endParaRPr lang="en-US" altLang="en-US" smtClean="0">
              <a:ln>
                <a:noFill/>
              </a:ln>
              <a:latin typeface="Comic Sans MS" panose="030F0702030302020204" pitchFamily="66" charset="0"/>
            </a:endParaRPr>
          </a:p>
        </p:txBody>
      </p:sp>
      <p:sp>
        <p:nvSpPr>
          <p:cNvPr id="34819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509713" y="2565400"/>
            <a:ext cx="6662737" cy="3232150"/>
          </a:xfrm>
        </p:spPr>
        <p:txBody>
          <a:bodyPr rtlCol="0">
            <a:noAutofit/>
          </a:bodyPr>
          <a:lstStyle/>
          <a:p>
            <a:pPr eaLnBrk="1" fontAlgn="auto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Аура</a:t>
            </a:r>
            <a:endParaRPr lang="sr-Latn-CS" sz="22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eaLnBrk="1" fontAlgn="auto" hangingPunct="1">
              <a:lnSpc>
                <a:spcPct val="90000"/>
              </a:lnSpc>
              <a:buFont typeface="Arial"/>
              <a:buChar char="•"/>
              <a:defRPr/>
            </a:pPr>
            <a:r>
              <a:rPr lang="sr-Cyrl-CS" sz="2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Визуелна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(99%)</a:t>
            </a:r>
          </a:p>
          <a:p>
            <a:pPr eaLnBrk="1" fontAlgn="auto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      - 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скотоми</a:t>
            </a:r>
            <a:endParaRPr lang="sr-Latn-CS" sz="22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eaLnBrk="1" fontAlgn="auto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      - 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геометријски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облици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који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бљеште</a:t>
            </a:r>
            <a:endParaRPr lang="sr-Latn-CS" sz="22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eaLnBrk="1" fontAlgn="auto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      - 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визуелне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халуцинације</a:t>
            </a:r>
            <a:endParaRPr lang="sr-Latn-CS" sz="22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eaLnBrk="1" fontAlgn="auto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      - 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искривљене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слике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предмета</a:t>
            </a:r>
            <a:endParaRPr lang="sr-Latn-CS" sz="22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eaLnBrk="1" fontAlgn="auto" hangingPunct="1">
              <a:lnSpc>
                <a:spcPct val="90000"/>
              </a:lnSpc>
              <a:buFont typeface="Arial"/>
              <a:buChar char="•"/>
              <a:defRPr/>
            </a:pPr>
            <a:r>
              <a:rPr lang="sr-Cyrl-CS" sz="2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Сензитивна</a:t>
            </a:r>
            <a:endParaRPr lang="sr-Latn-CS" sz="2200" b="1" dirty="0" smtClean="0">
              <a:solidFill>
                <a:schemeClr val="tx1">
                  <a:lumMod val="85000"/>
                  <a:lumOff val="15000"/>
                </a:schemeClr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eaLnBrk="1" fontAlgn="auto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      - 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парестезије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(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пење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се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од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руке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до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лица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и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језика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179388" y="1412875"/>
            <a:ext cx="8385175" cy="952500"/>
          </a:xfrm>
        </p:spPr>
        <p:txBody>
          <a:bodyPr/>
          <a:lstStyle/>
          <a:p>
            <a:pPr eaLnBrk="1" hangingPunct="1"/>
            <a:r>
              <a:rPr lang="sr-Cyrl-CS" altLang="en-US" smtClean="0">
                <a:ln>
                  <a:noFill/>
                </a:ln>
                <a:latin typeface="Comic Sans MS" panose="030F0702030302020204" pitchFamily="66" charset="0"/>
              </a:rPr>
              <a:t>Мигрена</a:t>
            </a:r>
            <a:r>
              <a:rPr lang="sr-Latn-CS" altLang="en-US" smtClean="0">
                <a:ln>
                  <a:noFill/>
                </a:ln>
                <a:latin typeface="Comic Sans MS" panose="030F0702030302020204" pitchFamily="66" charset="0"/>
              </a:rPr>
              <a:t> </a:t>
            </a:r>
            <a:r>
              <a:rPr lang="sr-Cyrl-CS" altLang="en-US" smtClean="0">
                <a:ln>
                  <a:noFill/>
                </a:ln>
                <a:latin typeface="Comic Sans MS" panose="030F0702030302020204" pitchFamily="66" charset="0"/>
              </a:rPr>
              <a:t>са</a:t>
            </a:r>
            <a:r>
              <a:rPr lang="sr-Latn-CS" altLang="en-US" smtClean="0">
                <a:ln>
                  <a:noFill/>
                </a:ln>
                <a:latin typeface="Comic Sans MS" panose="030F0702030302020204" pitchFamily="66" charset="0"/>
              </a:rPr>
              <a:t> </a:t>
            </a:r>
            <a:r>
              <a:rPr lang="sr-Cyrl-CS" altLang="en-US" smtClean="0">
                <a:ln>
                  <a:noFill/>
                </a:ln>
                <a:latin typeface="Comic Sans MS" panose="030F0702030302020204" pitchFamily="66" charset="0"/>
              </a:rPr>
              <a:t>ауром</a:t>
            </a:r>
            <a:endParaRPr lang="en-US" altLang="en-US" smtClean="0">
              <a:ln>
                <a:noFill/>
              </a:ln>
              <a:latin typeface="Comic Sans MS" panose="030F0702030302020204" pitchFamily="66" charset="0"/>
            </a:endParaRPr>
          </a:p>
        </p:txBody>
      </p:sp>
      <p:sp>
        <p:nvSpPr>
          <p:cNvPr id="34819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827088" y="2781300"/>
            <a:ext cx="7489825" cy="3455988"/>
          </a:xfrm>
        </p:spPr>
        <p:txBody>
          <a:bodyPr rtlCol="0">
            <a:normAutofit/>
          </a:bodyPr>
          <a:lstStyle/>
          <a:p>
            <a:pPr eaLnBrk="1" fontAlgn="auto" hangingPunct="1">
              <a:lnSpc>
                <a:spcPct val="90000"/>
              </a:lnSpc>
              <a:buFont typeface="Arial"/>
              <a:buChar char="•"/>
              <a:defRPr/>
            </a:pPr>
            <a:r>
              <a:rPr lang="sr-Cyrl-CS" sz="2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Моторна</a:t>
            </a:r>
            <a:endParaRPr lang="sr-Latn-CS" sz="2200" b="1" dirty="0" smtClean="0">
              <a:solidFill>
                <a:schemeClr val="tx1">
                  <a:lumMod val="85000"/>
                  <a:lumOff val="15000"/>
                </a:schemeClr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eaLnBrk="1" fontAlgn="auto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      - 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хемиплегична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мигрена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(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генетска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болест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)</a:t>
            </a:r>
          </a:p>
          <a:p>
            <a:pPr eaLnBrk="1" fontAlgn="auto" hangingPunct="1">
              <a:lnSpc>
                <a:spcPct val="90000"/>
              </a:lnSpc>
              <a:buFont typeface="Arial"/>
              <a:buChar char="•"/>
              <a:defRPr/>
            </a:pPr>
            <a:r>
              <a:rPr lang="sr-Cyrl-CS" sz="2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Поремећаји</a:t>
            </a:r>
            <a:r>
              <a:rPr lang="sr-Latn-CS" sz="2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говора</a:t>
            </a:r>
            <a:endParaRPr lang="sr-Latn-CS" sz="2200" b="1" dirty="0" smtClean="0">
              <a:solidFill>
                <a:schemeClr val="tx1">
                  <a:lumMod val="85000"/>
                  <a:lumOff val="15000"/>
                </a:schemeClr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eaLnBrk="1" fontAlgn="auto" hangingPunct="1">
              <a:lnSpc>
                <a:spcPct val="90000"/>
              </a:lnSpc>
              <a:buFont typeface="Arial"/>
              <a:buChar char="•"/>
              <a:defRPr/>
            </a:pPr>
            <a:r>
              <a:rPr lang="sr-Cyrl-CS" sz="2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Поремећаји</a:t>
            </a:r>
            <a:r>
              <a:rPr lang="sr-Latn-CS" sz="2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функционисања</a:t>
            </a:r>
            <a:r>
              <a:rPr lang="sr-Latn-CS" sz="2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можданог</a:t>
            </a:r>
            <a:r>
              <a:rPr lang="sr-Latn-CS" sz="2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стабла</a:t>
            </a:r>
            <a:endParaRPr lang="sr-Latn-CS" sz="2200" b="1" dirty="0" smtClean="0">
              <a:solidFill>
                <a:schemeClr val="tx1">
                  <a:lumMod val="85000"/>
                  <a:lumOff val="15000"/>
                </a:schemeClr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eaLnBrk="1" fontAlgn="auto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      - 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базиларна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мигрена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(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дизартрија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вертиго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тинитус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, </a:t>
            </a:r>
            <a:endParaRPr lang="sr-Cyrl-RS" sz="22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eaLnBrk="1" fontAlgn="auto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sr-Cyrl-RS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R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       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хипакузија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диплопије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атаксија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снижење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нивоа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свести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, </a:t>
            </a:r>
            <a:endParaRPr lang="sr-Cyrl-RS" sz="22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eaLnBrk="1" fontAlgn="auto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sr-Cyrl-RS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R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       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билатералне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парестезије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визуелни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симптоми)</a:t>
            </a:r>
            <a:endParaRPr lang="en-US" sz="22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323850" y="1341438"/>
            <a:ext cx="8385175" cy="40640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sr-Cyrl-C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omic Sans MS" pitchFamily="66" charset="0"/>
              </a:rPr>
              <a:t/>
            </a:r>
            <a:br>
              <a:rPr lang="sr-Cyrl-C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omic Sans MS" pitchFamily="66" charset="0"/>
              </a:rPr>
            </a:br>
            <a:r>
              <a:rPr lang="sr-Cyrl-C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omic Sans MS" pitchFamily="66" charset="0"/>
              </a:rPr>
              <a:t>Компликације</a:t>
            </a:r>
            <a:r>
              <a:rPr lang="sr-Latn-C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omic Sans MS" pitchFamily="66" charset="0"/>
              </a:rPr>
              <a:t> </a:t>
            </a:r>
            <a:r>
              <a:rPr lang="sr-Cyrl-C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omic Sans MS" pitchFamily="66" charset="0"/>
              </a:rPr>
              <a:t>мигрене</a:t>
            </a:r>
            <a:endParaRPr lang="en-US" dirty="0" smtClean="0">
              <a:solidFill>
                <a:schemeClr val="tx1">
                  <a:lumMod val="85000"/>
                  <a:lumOff val="15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35843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727075" y="1989138"/>
            <a:ext cx="8243888" cy="3600450"/>
          </a:xfrm>
        </p:spPr>
        <p:txBody>
          <a:bodyPr rtlCol="0">
            <a:noAutofit/>
          </a:bodyPr>
          <a:lstStyle/>
          <a:p>
            <a:pPr eaLnBrk="1" fontAlgn="auto" hangingPunct="1">
              <a:lnSpc>
                <a:spcPct val="90000"/>
              </a:lnSpc>
              <a:buFont typeface="Arial"/>
              <a:buChar char="•"/>
              <a:defRPr/>
            </a:pPr>
            <a:endParaRPr lang="sr-Cyrl-CS" sz="22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" panose="020F0502020204030204" pitchFamily="34" charset="0"/>
            </a:endParaRPr>
          </a:p>
          <a:p>
            <a:pPr eaLnBrk="1" fontAlgn="auto" hangingPunct="1">
              <a:lnSpc>
                <a:spcPct val="90000"/>
              </a:lnSpc>
              <a:buFont typeface="Arial"/>
              <a:buChar char="•"/>
              <a:defRPr/>
            </a:pPr>
            <a:r>
              <a:rPr lang="sr-Cyrl-CS" sz="2000" b="1" dirty="0" smtClean="0">
                <a:solidFill>
                  <a:srgbClr val="FF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Хронична</a:t>
            </a:r>
            <a:r>
              <a:rPr lang="sr-Latn-CS" sz="2000" b="1" dirty="0" smtClean="0">
                <a:solidFill>
                  <a:srgbClr val="FF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000" b="1" dirty="0" smtClean="0">
                <a:solidFill>
                  <a:srgbClr val="FF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мигрена</a:t>
            </a:r>
            <a:endParaRPr lang="sr-Latn-CS" sz="2000" b="1" dirty="0" smtClean="0">
              <a:solidFill>
                <a:srgbClr val="FF0000"/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eaLnBrk="1" fontAlgn="auto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    - 15 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и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више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дана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месечно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у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периоду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дужем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од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3 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месеца</a:t>
            </a:r>
            <a:endParaRPr lang="sr-Latn-CS" sz="20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eaLnBrk="1" fontAlgn="auto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    - 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атаци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главобоље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трају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дуже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од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3 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сата</a:t>
            </a:r>
            <a:endParaRPr lang="sr-Latn-CS" sz="20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eaLnBrk="1" fontAlgn="auto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    - 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трансформисана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или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еволутивна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мигрена</a:t>
            </a:r>
            <a:endParaRPr lang="sr-Latn-CS" sz="20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eaLnBrk="1" fontAlgn="auto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    - 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током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4-10 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година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постаје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чешћа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интензитет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бола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R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  </a:t>
            </a:r>
          </a:p>
          <a:p>
            <a:pPr eaLnBrk="1" fontAlgn="auto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sr-Cyrl-R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      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мањи</a:t>
            </a:r>
            <a:endParaRPr lang="sr-Latn-CS" sz="20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eaLnBrk="1" fontAlgn="auto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    - 90% 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су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жене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са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обичном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мигреном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од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адолесценције</a:t>
            </a:r>
            <a:endParaRPr lang="sr-Latn-CS" sz="20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eaLnBrk="1" fontAlgn="auto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    - 80% 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депресивно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и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злоупотребљава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терапију</a:t>
            </a:r>
            <a:endParaRPr lang="sr-Latn-CS" sz="20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eaLnBrk="1" fontAlgn="auto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    - 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лече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се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профилактичном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R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терапијом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3175" y="1341438"/>
            <a:ext cx="8385175" cy="1023937"/>
          </a:xfrm>
        </p:spPr>
        <p:txBody>
          <a:bodyPr/>
          <a:lstStyle/>
          <a:p>
            <a:pPr eaLnBrk="1" hangingPunct="1"/>
            <a:r>
              <a:rPr lang="sr-Cyrl-RS" altLang="en-US" sz="4400" smtClean="0">
                <a:ln>
                  <a:noFill/>
                </a:ln>
                <a:latin typeface="Comic Sans MS" panose="030F0702030302020204" pitchFamily="66" charset="0"/>
              </a:rPr>
              <a:t>Спавање</a:t>
            </a:r>
            <a:endParaRPr lang="en-US" altLang="en-US" sz="4400" smtClean="0">
              <a:ln>
                <a:noFill/>
              </a:ln>
              <a:latin typeface="Comic Sans MS" panose="030F0702030302020204" pitchFamily="66" charset="0"/>
            </a:endParaRPr>
          </a:p>
        </p:txBody>
      </p:sp>
      <p:sp>
        <p:nvSpPr>
          <p:cNvPr id="25603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755650" y="2636838"/>
            <a:ext cx="7632700" cy="3603625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sr-Cyrl-CS" altLang="en-US" smtClean="0">
                <a:latin typeface="Calibri" panose="020F0502020204030204" pitchFamily="34" charset="0"/>
                <a:cs typeface="Times New Roman" panose="02020603050405020304" pitchFamily="18" charset="0"/>
              </a:rPr>
              <a:t>    Центри за спавање – неколико разбацаних група неурона</a:t>
            </a:r>
          </a:p>
          <a:p>
            <a:pPr eaLnBrk="1" hangingPunct="1">
              <a:buFontTx/>
              <a:buChar char="-"/>
            </a:pPr>
            <a:r>
              <a:rPr lang="sr-Cyrl-CS" altLang="en-US" smtClean="0">
                <a:solidFill>
                  <a:srgbClr val="FF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Спороталасно спавање </a:t>
            </a:r>
            <a:r>
              <a:rPr lang="sr-Cyrl-CS" altLang="en-US" smtClean="0">
                <a:latin typeface="Calibri" panose="020F0502020204030204" pitchFamily="34" charset="0"/>
                <a:cs typeface="Times New Roman" panose="02020603050405020304" pitchFamily="18" charset="0"/>
              </a:rPr>
              <a:t>– у </a:t>
            </a:r>
            <a:r>
              <a:rPr lang="sr-Cyrl-CS" altLang="en-US" b="1" smtClean="0">
                <a:latin typeface="Calibri" panose="020F0502020204030204" pitchFamily="34" charset="0"/>
                <a:cs typeface="Times New Roman" panose="02020603050405020304" pitchFamily="18" charset="0"/>
              </a:rPr>
              <a:t>ретикуларној формацији </a:t>
            </a:r>
            <a:r>
              <a:rPr lang="sr-Cyrl-CS" altLang="en-US" smtClean="0">
                <a:latin typeface="Calibri" panose="020F0502020204030204" pitchFamily="34" charset="0"/>
                <a:cs typeface="Times New Roman" panose="02020603050405020304" pitchFamily="18" charset="0"/>
              </a:rPr>
              <a:t>продужене мождине, </a:t>
            </a:r>
            <a:r>
              <a:rPr lang="sr-Cyrl-CS" altLang="en-US" b="1" smtClean="0">
                <a:latin typeface="Calibri" panose="020F0502020204030204" pitchFamily="34" charset="0"/>
                <a:cs typeface="Times New Roman" panose="02020603050405020304" pitchFamily="18" charset="0"/>
              </a:rPr>
              <a:t>таламусу, хипоталамусу</a:t>
            </a:r>
            <a:r>
              <a:rPr lang="sr-Cyrl-CS" altLang="en-US" smtClean="0">
                <a:latin typeface="Calibri" panose="020F0502020204030204" pitchFamily="34" charset="0"/>
                <a:cs typeface="Times New Roman" panose="02020603050405020304" pitchFamily="18" charset="0"/>
              </a:rPr>
              <a:t>, медијалним базалним </a:t>
            </a:r>
            <a:r>
              <a:rPr lang="sr-Cyrl-CS" altLang="en-US" b="1" smtClean="0">
                <a:latin typeface="Calibri" panose="020F0502020204030204" pitchFamily="34" charset="0"/>
                <a:cs typeface="Times New Roman" panose="02020603050405020304" pitchFamily="18" charset="0"/>
              </a:rPr>
              <a:t>једрима теленцефалона</a:t>
            </a:r>
          </a:p>
          <a:p>
            <a:pPr eaLnBrk="1" hangingPunct="1">
              <a:buFontTx/>
              <a:buChar char="-"/>
            </a:pPr>
            <a:r>
              <a:rPr lang="sr-Cyrl-CS" altLang="en-US" smtClean="0">
                <a:solidFill>
                  <a:srgbClr val="FF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РЕМ спавање </a:t>
            </a:r>
            <a:r>
              <a:rPr lang="sr-Cyrl-CS" altLang="en-US" smtClean="0">
                <a:latin typeface="Calibri" panose="020F0502020204030204" pitchFamily="34" charset="0"/>
                <a:cs typeface="Times New Roman" panose="02020603050405020304" pitchFamily="18" charset="0"/>
              </a:rPr>
              <a:t>– још и мала група </a:t>
            </a:r>
            <a:r>
              <a:rPr lang="sr-Cyrl-CS" altLang="en-US" b="1" smtClean="0">
                <a:latin typeface="Calibri" panose="020F0502020204030204" pitchFamily="34" charset="0"/>
                <a:cs typeface="Times New Roman" panose="02020603050405020304" pitchFamily="18" charset="0"/>
              </a:rPr>
              <a:t>холинергичних неурона</a:t>
            </a:r>
            <a:r>
              <a:rPr lang="sr-Cyrl-CS" altLang="en-US" smtClean="0">
                <a:latin typeface="Calibri" panose="020F0502020204030204" pitchFamily="34" charset="0"/>
                <a:cs typeface="Times New Roman" panose="02020603050405020304" pitchFamily="18" charset="0"/>
              </a:rPr>
              <a:t> у дорзалном делу </a:t>
            </a:r>
            <a:r>
              <a:rPr lang="sr-Cyrl-CS" altLang="en-US" b="1" smtClean="0">
                <a:latin typeface="Calibri" panose="020F0502020204030204" pitchFamily="34" charset="0"/>
                <a:cs typeface="Times New Roman" panose="02020603050405020304" pitchFamily="18" charset="0"/>
              </a:rPr>
              <a:t>ретикуларне формације понса</a:t>
            </a:r>
          </a:p>
          <a:p>
            <a:pPr eaLnBrk="1" hangingPunct="1">
              <a:buFontTx/>
              <a:buNone/>
            </a:pPr>
            <a:endParaRPr lang="en-US" altLang="en-US" smtClean="0">
              <a:latin typeface="Comic Sans MS" panose="030F0702030302020204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Title 1"/>
          <p:cNvSpPr>
            <a:spLocks noGrp="1"/>
          </p:cNvSpPr>
          <p:nvPr>
            <p:ph type="title"/>
          </p:nvPr>
        </p:nvSpPr>
        <p:spPr>
          <a:xfrm>
            <a:off x="1042988" y="1196975"/>
            <a:ext cx="6799262" cy="1303338"/>
          </a:xfrm>
        </p:spPr>
        <p:txBody>
          <a:bodyPr/>
          <a:lstStyle/>
          <a:p>
            <a:pPr eaLnBrk="1" hangingPunct="1"/>
            <a:r>
              <a:rPr lang="sr-Cyrl-CS" altLang="en-US" smtClean="0">
                <a:ln>
                  <a:noFill/>
                </a:ln>
                <a:latin typeface="Comic Sans MS" panose="030F0702030302020204" pitchFamily="66" charset="0"/>
              </a:rPr>
              <a:t>Компликације</a:t>
            </a:r>
            <a:r>
              <a:rPr lang="sr-Latn-CS" altLang="en-US" smtClean="0">
                <a:ln>
                  <a:noFill/>
                </a:ln>
                <a:latin typeface="Comic Sans MS" panose="030F0702030302020204" pitchFamily="66" charset="0"/>
              </a:rPr>
              <a:t> </a:t>
            </a:r>
            <a:r>
              <a:rPr lang="sr-Cyrl-CS" altLang="en-US" smtClean="0">
                <a:ln>
                  <a:noFill/>
                </a:ln>
                <a:latin typeface="Comic Sans MS" panose="030F0702030302020204" pitchFamily="66" charset="0"/>
              </a:rPr>
              <a:t>мигрене</a:t>
            </a:r>
            <a:endParaRPr lang="en-US" altLang="en-US" smtClean="0">
              <a:ln>
                <a:noFill/>
              </a:ln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31838" y="2492375"/>
            <a:ext cx="7689850" cy="3876675"/>
          </a:xfrm>
        </p:spPr>
        <p:txBody>
          <a:bodyPr rtlCol="0">
            <a:normAutofit/>
          </a:bodyPr>
          <a:lstStyle/>
          <a:p>
            <a:pPr eaLnBrk="1" fontAlgn="auto" hangingPunct="1">
              <a:lnSpc>
                <a:spcPct val="90000"/>
              </a:lnSpc>
              <a:buFont typeface="Arial"/>
              <a:buChar char="•"/>
              <a:defRPr/>
            </a:pPr>
            <a:r>
              <a:rPr lang="sr-Cyrl-CS" sz="2000" b="1" dirty="0" smtClean="0">
                <a:solidFill>
                  <a:srgbClr val="FF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Мигренски</a:t>
            </a:r>
            <a:r>
              <a:rPr lang="sr-Latn-CS" sz="2000" b="1" dirty="0" smtClean="0">
                <a:solidFill>
                  <a:srgbClr val="FF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000" b="1" dirty="0" smtClean="0">
                <a:solidFill>
                  <a:srgbClr val="FF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инфаркт</a:t>
            </a:r>
            <a:endParaRPr lang="sr-Latn-CS" sz="2000" b="1" dirty="0" smtClean="0">
              <a:solidFill>
                <a:srgbClr val="FF0000"/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eaLnBrk="1" fontAlgn="auto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    - 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класичан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напад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мигрене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са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ауром</a:t>
            </a:r>
            <a:endParaRPr lang="sr-Latn-CS" sz="20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eaLnBrk="1" fontAlgn="auto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    - 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један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или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више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симптома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ауре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трају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дуже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од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60 </a:t>
            </a:r>
            <a:r>
              <a:rPr lang="sr-Cyrl-R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  <a:p>
            <a:pPr eaLnBrk="1" fontAlgn="auto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sr-Cyrl-R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       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минута</a:t>
            </a:r>
            <a:endParaRPr lang="sr-Latn-CS" sz="20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eaLnBrk="1" fontAlgn="auto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    - 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инфаркт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(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исхемијски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) 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доказан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R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К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Т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МРИ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(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Ж</a:t>
            </a:r>
            <a:r>
              <a:rPr lang="en-U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&lt;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45 </a:t>
            </a:r>
            <a:r>
              <a:rPr lang="sr-Cyrl-R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  <a:p>
            <a:pPr eaLnBrk="1" fontAlgn="auto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sr-Cyrl-R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       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година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)</a:t>
            </a:r>
            <a:endParaRPr lang="sr-Cyrl-RS" sz="20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eaLnBrk="1" fontAlgn="auto" hangingPunct="1">
              <a:lnSpc>
                <a:spcPct val="90000"/>
              </a:lnSpc>
              <a:buFont typeface="Arial"/>
              <a:buChar char="•"/>
              <a:defRPr/>
            </a:pPr>
            <a:r>
              <a:rPr lang="sr-Cyrl-CS" sz="2000" b="1" dirty="0" smtClean="0">
                <a:solidFill>
                  <a:srgbClr val="FF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Мигренски</a:t>
            </a:r>
            <a:r>
              <a:rPr lang="sr-Latn-CS" sz="2000" b="1" dirty="0" smtClean="0">
                <a:solidFill>
                  <a:srgbClr val="FF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000" b="1" dirty="0" smtClean="0">
                <a:solidFill>
                  <a:srgbClr val="FF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статус</a:t>
            </a:r>
            <a:endParaRPr lang="sr-Latn-CS" sz="2000" b="1" dirty="0" smtClean="0">
              <a:solidFill>
                <a:srgbClr val="FF0000"/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eaLnBrk="1" fontAlgn="auto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    - 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атак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мигрене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без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ауре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дуже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од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72 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сата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(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могуће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пролазно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олакшање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током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сна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или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употребом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аналгетика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краће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од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4</a:t>
            </a:r>
            <a:r>
              <a:rPr lang="sr-Cyrl-R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сата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)</a:t>
            </a:r>
            <a:endParaRPr lang="en-US" sz="20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eaLnBrk="1" fontAlgn="auto" hangingPunct="1">
              <a:buFont typeface="Arial"/>
              <a:buChar char="•"/>
              <a:defRPr/>
            </a:pPr>
            <a:endParaRPr lang="en-US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Title 1"/>
          <p:cNvSpPr>
            <a:spLocks noGrp="1"/>
          </p:cNvSpPr>
          <p:nvPr>
            <p:ph type="title"/>
          </p:nvPr>
        </p:nvSpPr>
        <p:spPr>
          <a:xfrm>
            <a:off x="1042988" y="1196975"/>
            <a:ext cx="6799262" cy="1303338"/>
          </a:xfrm>
        </p:spPr>
        <p:txBody>
          <a:bodyPr/>
          <a:lstStyle/>
          <a:p>
            <a:pPr eaLnBrk="1" hangingPunct="1"/>
            <a:r>
              <a:rPr lang="sr-Cyrl-RS" altLang="en-US" smtClean="0">
                <a:ln>
                  <a:noFill/>
                </a:ln>
                <a:latin typeface="Comic Sans MS" panose="030F0702030302020204" pitchFamily="66" charset="0"/>
              </a:rPr>
              <a:t>  Терапија мигрене</a:t>
            </a:r>
            <a:endParaRPr lang="en-US" altLang="en-US" smtClean="0">
              <a:ln>
                <a:noFill/>
              </a:ln>
              <a:latin typeface="Comic Sans MS" panose="030F0702030302020204" pitchFamily="66" charset="0"/>
            </a:endParaRPr>
          </a:p>
        </p:txBody>
      </p:sp>
      <p:sp>
        <p:nvSpPr>
          <p:cNvPr id="105475" name="Content Placeholder 2"/>
          <p:cNvSpPr>
            <a:spLocks noGrp="1"/>
          </p:cNvSpPr>
          <p:nvPr>
            <p:ph idx="1"/>
          </p:nvPr>
        </p:nvSpPr>
        <p:spPr>
          <a:xfrm>
            <a:off x="1331913" y="2708275"/>
            <a:ext cx="6799262" cy="2232025"/>
          </a:xfrm>
        </p:spPr>
        <p:txBody>
          <a:bodyPr/>
          <a:lstStyle/>
          <a:p>
            <a:pPr eaLnBrk="1" hangingPunct="1"/>
            <a:endParaRPr lang="sr-Cyrl-RS" altLang="en-US" smtClean="0"/>
          </a:p>
          <a:p>
            <a:pPr eaLnBrk="1" hangingPunct="1"/>
            <a:r>
              <a:rPr lang="sr-Cyrl-RS" altLang="en-US" smtClean="0">
                <a:solidFill>
                  <a:srgbClr val="FF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Терапија атака мигрене</a:t>
            </a:r>
          </a:p>
          <a:p>
            <a:pPr eaLnBrk="1" hangingPunct="1"/>
            <a:r>
              <a:rPr lang="sr-Cyrl-RS" altLang="en-US" smtClean="0">
                <a:solidFill>
                  <a:srgbClr val="FF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Профилатичка терапија</a:t>
            </a:r>
            <a:endParaRPr lang="en-US" altLang="en-US" smtClean="0">
              <a:solidFill>
                <a:srgbClr val="FF0000"/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179388" y="1390650"/>
            <a:ext cx="8385175" cy="952500"/>
          </a:xfrm>
        </p:spPr>
        <p:txBody>
          <a:bodyPr/>
          <a:lstStyle/>
          <a:p>
            <a:pPr eaLnBrk="1" hangingPunct="1"/>
            <a:r>
              <a:rPr lang="sr-Cyrl-CS" altLang="en-US" smtClean="0">
                <a:ln>
                  <a:noFill/>
                </a:ln>
                <a:latin typeface="Comic Sans MS" panose="030F0702030302020204" pitchFamily="66" charset="0"/>
              </a:rPr>
              <a:t>Терапија</a:t>
            </a:r>
            <a:r>
              <a:rPr lang="sr-Latn-CS" altLang="en-US" smtClean="0">
                <a:ln>
                  <a:noFill/>
                </a:ln>
                <a:latin typeface="Comic Sans MS" panose="030F0702030302020204" pitchFamily="66" charset="0"/>
              </a:rPr>
              <a:t> </a:t>
            </a:r>
            <a:r>
              <a:rPr lang="sr-Cyrl-CS" altLang="en-US" smtClean="0">
                <a:ln>
                  <a:noFill/>
                </a:ln>
                <a:latin typeface="Comic Sans MS" panose="030F0702030302020204" pitchFamily="66" charset="0"/>
              </a:rPr>
              <a:t>атака</a:t>
            </a:r>
            <a:r>
              <a:rPr lang="sr-Latn-CS" altLang="en-US" smtClean="0">
                <a:ln>
                  <a:noFill/>
                </a:ln>
                <a:latin typeface="Comic Sans MS" panose="030F0702030302020204" pitchFamily="66" charset="0"/>
              </a:rPr>
              <a:t> </a:t>
            </a:r>
            <a:r>
              <a:rPr lang="sr-Cyrl-CS" altLang="en-US" smtClean="0">
                <a:ln>
                  <a:noFill/>
                </a:ln>
                <a:latin typeface="Comic Sans MS" panose="030F0702030302020204" pitchFamily="66" charset="0"/>
              </a:rPr>
              <a:t>мигрене</a:t>
            </a:r>
            <a:endParaRPr lang="en-US" altLang="en-US" smtClean="0">
              <a:ln>
                <a:noFill/>
              </a:ln>
              <a:latin typeface="Comic Sans MS" panose="030F0702030302020204" pitchFamily="66" charset="0"/>
            </a:endParaRPr>
          </a:p>
        </p:txBody>
      </p:sp>
      <p:sp>
        <p:nvSpPr>
          <p:cNvPr id="36867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827088" y="2349500"/>
            <a:ext cx="7524750" cy="3816350"/>
          </a:xfrm>
        </p:spPr>
        <p:txBody>
          <a:bodyPr rtlCol="0">
            <a:noAutofit/>
          </a:bodyPr>
          <a:lstStyle/>
          <a:p>
            <a:pPr eaLnBrk="1" fontAlgn="auto" hangingPunct="1">
              <a:lnSpc>
                <a:spcPct val="90000"/>
              </a:lnSpc>
              <a:buFont typeface="Arial"/>
              <a:buChar char="•"/>
              <a:defRPr/>
            </a:pPr>
            <a:r>
              <a:rPr lang="sr-Cyrl-CS" sz="2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Циљ</a:t>
            </a:r>
            <a:r>
              <a:rPr lang="sr-Latn-CS" sz="2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  <a:p>
            <a:pPr eaLnBrk="1" fontAlgn="auto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     – 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да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се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болесник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за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2 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сата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ослободи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бола</a:t>
            </a:r>
            <a:endParaRPr lang="sr-Latn-CS" sz="20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eaLnBrk="1" fontAlgn="auto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     - 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да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нема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повратну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главобољу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током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следећа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24</a:t>
            </a:r>
            <a:r>
              <a:rPr lang="sr-Cyrl-R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сата</a:t>
            </a:r>
            <a:endParaRPr lang="sr-Latn-CS" sz="20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eaLnBrk="1" fontAlgn="auto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     - 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терапију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треба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применити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што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је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раније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могуће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sr-Cyrl-CS" sz="20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eaLnBrk="1" fontAlgn="auto" hangingPunct="1">
              <a:lnSpc>
                <a:spcPct val="90000"/>
              </a:lnSpc>
              <a:buFont typeface="Arial"/>
              <a:buChar char="•"/>
              <a:defRPr/>
            </a:pP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Због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гастричне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стазе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боље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се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ресорбују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лекови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дати: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парентерално,</a:t>
            </a:r>
            <a:endParaRPr lang="sr-Latn-CS" sz="20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eaLnBrk="1" fontAlgn="auto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     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ректално</a:t>
            </a:r>
            <a:r>
              <a:rPr lang="sr-Cyrl-R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у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облику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назалног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спреја</a:t>
            </a:r>
          </a:p>
          <a:p>
            <a:pPr eaLnBrk="1" fontAlgn="auto" hangingPunct="1">
              <a:lnSpc>
                <a:spcPct val="90000"/>
              </a:lnSpc>
              <a:buFont typeface="Arial"/>
              <a:buChar char="•"/>
              <a:defRPr/>
            </a:pP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Комбиновање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метоклопрамида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(10-20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мг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и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.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в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./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болус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) 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са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осталим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лековима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поправље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ресорпцију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других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лекова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у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мигрени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(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ниво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доказа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R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1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А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396875" y="1508125"/>
            <a:ext cx="8385175" cy="808038"/>
          </a:xfrm>
        </p:spPr>
        <p:txBody>
          <a:bodyPr/>
          <a:lstStyle/>
          <a:p>
            <a:pPr eaLnBrk="1" hangingPunct="1"/>
            <a:r>
              <a:rPr lang="sr-Cyrl-CS" altLang="en-US" smtClean="0">
                <a:ln>
                  <a:noFill/>
                </a:ln>
                <a:latin typeface="Comic Sans MS" panose="030F0702030302020204" pitchFamily="66" charset="0"/>
              </a:rPr>
              <a:t>Терапија</a:t>
            </a:r>
            <a:r>
              <a:rPr lang="sr-Latn-CS" altLang="en-US" smtClean="0">
                <a:ln>
                  <a:noFill/>
                </a:ln>
                <a:latin typeface="Comic Sans MS" panose="030F0702030302020204" pitchFamily="66" charset="0"/>
              </a:rPr>
              <a:t> </a:t>
            </a:r>
            <a:r>
              <a:rPr lang="sr-Cyrl-CS" altLang="en-US" smtClean="0">
                <a:ln>
                  <a:noFill/>
                </a:ln>
                <a:latin typeface="Comic Sans MS" panose="030F0702030302020204" pitchFamily="66" charset="0"/>
              </a:rPr>
              <a:t>атака</a:t>
            </a:r>
            <a:r>
              <a:rPr lang="sr-Latn-CS" altLang="en-US" smtClean="0">
                <a:ln>
                  <a:noFill/>
                </a:ln>
                <a:latin typeface="Comic Sans MS" panose="030F0702030302020204" pitchFamily="66" charset="0"/>
              </a:rPr>
              <a:t> </a:t>
            </a:r>
            <a:r>
              <a:rPr lang="sr-Cyrl-CS" altLang="en-US" smtClean="0">
                <a:ln>
                  <a:noFill/>
                </a:ln>
                <a:latin typeface="Comic Sans MS" panose="030F0702030302020204" pitchFamily="66" charset="0"/>
              </a:rPr>
              <a:t>мигрене</a:t>
            </a:r>
            <a:endParaRPr lang="en-US" altLang="en-US" smtClean="0">
              <a:ln>
                <a:noFill/>
              </a:ln>
              <a:latin typeface="Comic Sans MS" panose="030F0702030302020204" pitchFamily="66" charset="0"/>
            </a:endParaRPr>
          </a:p>
        </p:txBody>
      </p:sp>
      <p:sp>
        <p:nvSpPr>
          <p:cNvPr id="107523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860425" y="2492375"/>
            <a:ext cx="7921625" cy="4175125"/>
          </a:xfrm>
        </p:spPr>
        <p:txBody>
          <a:bodyPr/>
          <a:lstStyle/>
          <a:p>
            <a:pPr eaLnBrk="1" hangingPunct="1"/>
            <a:r>
              <a:rPr lang="sr-Cyrl-CS" altLang="en-US" sz="2200" b="1" smtClean="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Неспецифична</a:t>
            </a:r>
            <a:r>
              <a:rPr lang="sr-Latn-CS" altLang="en-US" sz="2000" smtClean="0">
                <a:latin typeface="Calibri" panose="020F0502020204030204" pitchFamily="34" charset="0"/>
                <a:cs typeface="Times New Roman" panose="02020603050405020304" pitchFamily="18" charset="0"/>
              </a:rPr>
              <a:t> (</a:t>
            </a:r>
            <a:r>
              <a:rPr lang="sr-Cyrl-CS" altLang="en-US" sz="2000" smtClean="0">
                <a:latin typeface="Calibri" panose="020F0502020204030204" pitchFamily="34" charset="0"/>
                <a:cs typeface="Times New Roman" panose="02020603050405020304" pitchFamily="18" charset="0"/>
              </a:rPr>
              <a:t>за</a:t>
            </a:r>
            <a:r>
              <a:rPr lang="sr-Latn-CS" altLang="en-US" sz="2000" smtClean="0"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altLang="en-US" sz="2000" smtClean="0">
                <a:latin typeface="Calibri" panose="020F0502020204030204" pitchFamily="34" charset="0"/>
                <a:cs typeface="Times New Roman" panose="02020603050405020304" pitchFamily="18" charset="0"/>
              </a:rPr>
              <a:t>контролу</a:t>
            </a:r>
            <a:r>
              <a:rPr lang="sr-Latn-CS" altLang="en-US" sz="2000" smtClean="0"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altLang="en-US" sz="2000" smtClean="0">
                <a:latin typeface="Calibri" panose="020F0502020204030204" pitchFamily="34" charset="0"/>
                <a:cs typeface="Times New Roman" panose="02020603050405020304" pitchFamily="18" charset="0"/>
              </a:rPr>
              <a:t>бола</a:t>
            </a:r>
            <a:r>
              <a:rPr lang="sr-Latn-CS" altLang="en-US" sz="2000" smtClean="0">
                <a:latin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sr-Cyrl-CS" altLang="en-US" sz="2000" smtClean="0">
                <a:latin typeface="Calibri" panose="020F0502020204030204" pitchFamily="34" charset="0"/>
                <a:cs typeface="Times New Roman" panose="02020603050405020304" pitchFamily="18" charset="0"/>
              </a:rPr>
              <a:t>удружених</a:t>
            </a:r>
            <a:r>
              <a:rPr lang="sr-Latn-CS" altLang="en-US" sz="2000" smtClean="0"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altLang="en-US" sz="2000" smtClean="0">
                <a:latin typeface="Calibri" panose="020F0502020204030204" pitchFamily="34" charset="0"/>
                <a:cs typeface="Times New Roman" panose="02020603050405020304" pitchFamily="18" charset="0"/>
              </a:rPr>
              <a:t>симптома</a:t>
            </a:r>
            <a:r>
              <a:rPr lang="sr-Latn-CS" altLang="en-US" sz="2000" smtClean="0"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altLang="en-US" sz="2000" smtClean="0">
                <a:latin typeface="Calibri" panose="020F0502020204030204" pitchFamily="34" charset="0"/>
                <a:cs typeface="Times New Roman" panose="02020603050405020304" pitchFamily="18" charset="0"/>
              </a:rPr>
              <a:t>мигрене</a:t>
            </a:r>
            <a:r>
              <a:rPr lang="sr-Latn-CS" altLang="en-US" sz="2000" smtClean="0">
                <a:latin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sr-Cyrl-CS" altLang="en-US" sz="2000" smtClean="0">
                <a:latin typeface="Calibri" panose="020F0502020204030204" pitchFamily="34" charset="0"/>
                <a:cs typeface="Times New Roman" panose="02020603050405020304" pitchFamily="18" charset="0"/>
              </a:rPr>
              <a:t>других</a:t>
            </a:r>
            <a:r>
              <a:rPr lang="sr-Latn-CS" altLang="en-US" sz="2000" smtClean="0"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altLang="en-US" sz="2000" smtClean="0">
                <a:latin typeface="Calibri" panose="020F0502020204030204" pitchFamily="34" charset="0"/>
                <a:cs typeface="Times New Roman" panose="02020603050405020304" pitchFamily="18" charset="0"/>
              </a:rPr>
              <a:t>болних</a:t>
            </a:r>
            <a:r>
              <a:rPr lang="sr-Latn-CS" altLang="en-US" sz="2000" smtClean="0"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altLang="en-US" sz="2000" smtClean="0">
                <a:latin typeface="Calibri" panose="020F0502020204030204" pitchFamily="34" charset="0"/>
                <a:cs typeface="Times New Roman" panose="02020603050405020304" pitchFamily="18" charset="0"/>
              </a:rPr>
              <a:t>поремећаја</a:t>
            </a:r>
            <a:r>
              <a:rPr lang="sr-Latn-CS" altLang="en-US" sz="2000" smtClean="0">
                <a:latin typeface="Calibri" panose="020F0502020204030204" pitchFamily="34" charset="0"/>
                <a:cs typeface="Times New Roman" panose="02020603050405020304" pitchFamily="18" charset="0"/>
              </a:rPr>
              <a:t>)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sr-Latn-CS" altLang="en-US" sz="2000" smtClean="0">
                <a:latin typeface="Calibri" panose="020F0502020204030204" pitchFamily="34" charset="0"/>
                <a:cs typeface="Times New Roman" panose="02020603050405020304" pitchFamily="18" charset="0"/>
              </a:rPr>
              <a:t>      - </a:t>
            </a:r>
            <a:r>
              <a:rPr lang="sr-Cyrl-CS" altLang="en-US" sz="2000" smtClean="0">
                <a:latin typeface="Calibri" panose="020F0502020204030204" pitchFamily="34" charset="0"/>
                <a:cs typeface="Times New Roman" panose="02020603050405020304" pitchFamily="18" charset="0"/>
              </a:rPr>
              <a:t>аналгетици</a:t>
            </a:r>
            <a:endParaRPr lang="sr-Cyrl-RS" altLang="en-US" sz="2000" smtClean="0"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sr-Cyrl-RS" altLang="en-US" sz="2000" smtClean="0">
                <a:latin typeface="Calibri" panose="020F0502020204030204" pitchFamily="34" charset="0"/>
                <a:cs typeface="Times New Roman" panose="02020603050405020304" pitchFamily="18" charset="0"/>
              </a:rPr>
              <a:t>     </a:t>
            </a:r>
            <a:r>
              <a:rPr lang="sr-Latn-CS" altLang="en-US" sz="2000" smtClean="0">
                <a:latin typeface="Calibri" panose="020F0502020204030204" pitchFamily="34" charset="0"/>
                <a:cs typeface="Times New Roman" panose="02020603050405020304" pitchFamily="18" charset="0"/>
              </a:rPr>
              <a:t> - </a:t>
            </a:r>
            <a:r>
              <a:rPr lang="sr-Cyrl-CS" altLang="en-US" sz="2000" smtClean="0">
                <a:latin typeface="Calibri" panose="020F0502020204030204" pitchFamily="34" charset="0"/>
                <a:cs typeface="Times New Roman" panose="02020603050405020304" pitchFamily="18" charset="0"/>
              </a:rPr>
              <a:t>нестероидни</a:t>
            </a:r>
            <a:r>
              <a:rPr lang="sr-Latn-CS" altLang="en-US" sz="2000" smtClean="0"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altLang="en-US" sz="2000" smtClean="0">
                <a:latin typeface="Calibri" panose="020F0502020204030204" pitchFamily="34" charset="0"/>
                <a:cs typeface="Times New Roman" panose="02020603050405020304" pitchFamily="18" charset="0"/>
              </a:rPr>
              <a:t>антиинфламаторни</a:t>
            </a:r>
            <a:r>
              <a:rPr lang="sr-Latn-CS" altLang="en-US" sz="2000" smtClean="0"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altLang="en-US" sz="2000" smtClean="0">
                <a:latin typeface="Calibri" panose="020F0502020204030204" pitchFamily="34" charset="0"/>
                <a:cs typeface="Times New Roman" panose="02020603050405020304" pitchFamily="18" charset="0"/>
              </a:rPr>
              <a:t>лекови</a:t>
            </a:r>
            <a:endParaRPr lang="sr-Latn-CS" altLang="en-US" sz="2000" smtClean="0"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sr-Latn-CS" altLang="en-US" sz="2000" smtClean="0">
                <a:latin typeface="Calibri" panose="020F0502020204030204" pitchFamily="34" charset="0"/>
                <a:cs typeface="Times New Roman" panose="02020603050405020304" pitchFamily="18" charset="0"/>
              </a:rPr>
              <a:t>      - </a:t>
            </a:r>
            <a:r>
              <a:rPr lang="sr-Cyrl-CS" altLang="en-US" sz="2000" smtClean="0">
                <a:latin typeface="Calibri" panose="020F0502020204030204" pitchFamily="34" charset="0"/>
                <a:cs typeface="Times New Roman" panose="02020603050405020304" pitchFamily="18" charset="0"/>
              </a:rPr>
              <a:t>опијати</a:t>
            </a:r>
            <a:endParaRPr lang="sr-Latn-CS" altLang="en-US" sz="2000" smtClean="0"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eaLnBrk="1" hangingPunct="1"/>
            <a:r>
              <a:rPr lang="sr-Cyrl-CS" altLang="en-US" sz="2200" b="1" smtClean="0">
                <a:latin typeface="Calibri" panose="020F0502020204030204" pitchFamily="34" charset="0"/>
                <a:cs typeface="Times New Roman" panose="02020603050405020304" pitchFamily="18" charset="0"/>
              </a:rPr>
              <a:t>Специфична</a:t>
            </a:r>
            <a:r>
              <a:rPr lang="sr-Latn-CS" altLang="en-US" sz="2000" smtClean="0">
                <a:latin typeface="Calibri" panose="020F0502020204030204" pitchFamily="34" charset="0"/>
                <a:cs typeface="Times New Roman" panose="02020603050405020304" pitchFamily="18" charset="0"/>
              </a:rPr>
              <a:t> (</a:t>
            </a:r>
            <a:r>
              <a:rPr lang="sr-Cyrl-CS" altLang="en-US" sz="2000" smtClean="0">
                <a:latin typeface="Calibri" panose="020F0502020204030204" pitchFamily="34" charset="0"/>
                <a:cs typeface="Times New Roman" panose="02020603050405020304" pitchFamily="18" charset="0"/>
              </a:rPr>
              <a:t>контролише</a:t>
            </a:r>
            <a:r>
              <a:rPr lang="sr-Latn-CS" altLang="en-US" sz="2000" smtClean="0"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altLang="en-US" sz="2000" smtClean="0">
                <a:latin typeface="Calibri" panose="020F0502020204030204" pitchFamily="34" charset="0"/>
                <a:cs typeface="Times New Roman" panose="02020603050405020304" pitchFamily="18" charset="0"/>
              </a:rPr>
              <a:t>мигренски</a:t>
            </a:r>
            <a:r>
              <a:rPr lang="sr-Latn-CS" altLang="en-US" sz="2000" smtClean="0"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altLang="en-US" sz="2000" smtClean="0">
                <a:latin typeface="Calibri" panose="020F0502020204030204" pitchFamily="34" charset="0"/>
                <a:cs typeface="Times New Roman" panose="02020603050405020304" pitchFamily="18" charset="0"/>
              </a:rPr>
              <a:t>напад</a:t>
            </a:r>
            <a:r>
              <a:rPr lang="sr-Latn-CS" altLang="en-US" sz="2000" smtClean="0">
                <a:latin typeface="Calibri" panose="020F0502020204030204" pitchFamily="34" charset="0"/>
                <a:cs typeface="Times New Roman" panose="02020603050405020304" pitchFamily="18" charset="0"/>
              </a:rPr>
              <a:t>)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sr-Latn-CS" altLang="en-US" sz="2000" smtClean="0">
                <a:latin typeface="Calibri" panose="020F0502020204030204" pitchFamily="34" charset="0"/>
                <a:cs typeface="Times New Roman" panose="02020603050405020304" pitchFamily="18" charset="0"/>
              </a:rPr>
              <a:t>      - </a:t>
            </a:r>
            <a:r>
              <a:rPr lang="sr-Cyrl-CS" altLang="en-US" sz="2000" smtClean="0">
                <a:latin typeface="Calibri" panose="020F0502020204030204" pitchFamily="34" charset="0"/>
                <a:cs typeface="Times New Roman" panose="02020603050405020304" pitchFamily="18" charset="0"/>
              </a:rPr>
              <a:t>ерготамини</a:t>
            </a:r>
            <a:endParaRPr lang="sr-Latn-CS" altLang="en-US" sz="2000" smtClean="0"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sr-Latn-CS" altLang="en-US" sz="2000" smtClean="0">
                <a:latin typeface="Calibri" panose="020F0502020204030204" pitchFamily="34" charset="0"/>
                <a:cs typeface="Times New Roman" panose="02020603050405020304" pitchFamily="18" charset="0"/>
              </a:rPr>
              <a:t>      - </a:t>
            </a:r>
            <a:r>
              <a:rPr lang="sr-Cyrl-CS" altLang="en-US" sz="2000" smtClean="0">
                <a:latin typeface="Calibri" panose="020F0502020204030204" pitchFamily="34" charset="0"/>
                <a:cs typeface="Times New Roman" panose="02020603050405020304" pitchFamily="18" charset="0"/>
              </a:rPr>
              <a:t>дихидроерготамин</a:t>
            </a:r>
            <a:endParaRPr lang="sr-Latn-CS" altLang="en-US" sz="2000" smtClean="0"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sr-Latn-CS" altLang="en-US" sz="2000" smtClean="0">
                <a:latin typeface="Calibri" panose="020F0502020204030204" pitchFamily="34" charset="0"/>
                <a:cs typeface="Times New Roman" panose="02020603050405020304" pitchFamily="18" charset="0"/>
              </a:rPr>
              <a:t>      - </a:t>
            </a:r>
            <a:r>
              <a:rPr lang="sr-Cyrl-CS" altLang="en-US" sz="2000" smtClean="0">
                <a:latin typeface="Calibri" panose="020F0502020204030204" pitchFamily="34" charset="0"/>
                <a:cs typeface="Times New Roman" panose="02020603050405020304" pitchFamily="18" charset="0"/>
              </a:rPr>
              <a:t>триптани</a:t>
            </a:r>
            <a:endParaRPr lang="en-US" altLang="en-US" sz="2000" smtClean="0">
              <a:latin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323850" y="1484313"/>
            <a:ext cx="8385175" cy="663575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sr-Cyrl-C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omic Sans MS" pitchFamily="66" charset="0"/>
              </a:rPr>
              <a:t>Терапија</a:t>
            </a:r>
            <a:r>
              <a:rPr lang="sr-Latn-C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omic Sans MS" pitchFamily="66" charset="0"/>
              </a:rPr>
              <a:t> </a:t>
            </a:r>
            <a:r>
              <a:rPr lang="sr-Cyrl-C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omic Sans MS" pitchFamily="66" charset="0"/>
              </a:rPr>
              <a:t>атака</a:t>
            </a:r>
            <a:r>
              <a:rPr lang="sr-Latn-C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omic Sans MS" pitchFamily="66" charset="0"/>
              </a:rPr>
              <a:t> </a:t>
            </a:r>
            <a:r>
              <a:rPr lang="sr-Cyrl-C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omic Sans MS" pitchFamily="66" charset="0"/>
              </a:rPr>
              <a:t>мигрене</a:t>
            </a:r>
            <a:endParaRPr lang="en-US" dirty="0" smtClean="0">
              <a:solidFill>
                <a:schemeClr val="tx1">
                  <a:lumMod val="85000"/>
                  <a:lumOff val="15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38915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131888" y="2492375"/>
            <a:ext cx="6769100" cy="3960813"/>
          </a:xfrm>
        </p:spPr>
        <p:txBody>
          <a:bodyPr rtlCol="0">
            <a:normAutofit/>
          </a:bodyPr>
          <a:lstStyle/>
          <a:p>
            <a:pPr eaLnBrk="1" fontAlgn="auto" hangingPunct="1">
              <a:lnSpc>
                <a:spcPct val="90000"/>
              </a:lnSpc>
              <a:buFont typeface="Arial"/>
              <a:buChar char="•"/>
              <a:defRPr/>
            </a:pPr>
            <a:r>
              <a:rPr lang="sr-Cyrl-CS" sz="2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НСАИЛ</a:t>
            </a:r>
            <a:endParaRPr lang="sr-Latn-CS" sz="2200" b="1" dirty="0" smtClean="0">
              <a:solidFill>
                <a:schemeClr val="tx1">
                  <a:lumMod val="85000"/>
                  <a:lumOff val="15000"/>
                </a:schemeClr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eaLnBrk="1" fontAlgn="auto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  - 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најчешће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коришћени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лекови</a:t>
            </a:r>
            <a:endParaRPr lang="sr-Latn-CS" sz="20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eaLnBrk="1" fontAlgn="auto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  - 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самостално/комбиновани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са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метоклопрамидом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(10-20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мг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)</a:t>
            </a:r>
          </a:p>
          <a:p>
            <a:pPr eaLnBrk="1" fontAlgn="auto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  - 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комбинација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аспирина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и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метклопрамида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је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ефикасна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и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R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  <a:p>
            <a:pPr eaLnBrk="1" fontAlgn="auto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sr-Cyrl-R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    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добро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се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толерише</a:t>
            </a:r>
            <a:endParaRPr lang="sr-Latn-CS" sz="20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eaLnBrk="1" fontAlgn="auto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  - 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ефикасност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је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једнака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ефикасности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суматриптана</a:t>
            </a:r>
            <a:endParaRPr lang="sr-Latn-CS" sz="20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eaLnBrk="1" fontAlgn="auto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     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и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супериорна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у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односу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на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ДХЕ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(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ниво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доказа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R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1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А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)</a:t>
            </a:r>
          </a:p>
          <a:p>
            <a:pPr eaLnBrk="1" fontAlgn="auto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  - 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контраиндиковани ко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д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улкус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а,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антикоагу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л</a:t>
            </a:r>
            <a:r>
              <a:rPr lang="sr-Cyrl-R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антне тер. и пр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еосетљивости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  <a:p>
            <a:pPr eaLnBrk="1" fontAlgn="auto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endParaRPr lang="en-US" sz="1800" dirty="0" smtClean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234950" y="1557338"/>
            <a:ext cx="8385175" cy="663575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sr-Cyrl-C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omic Sans MS" pitchFamily="66" charset="0"/>
              </a:rPr>
              <a:t>Терапија</a:t>
            </a:r>
            <a:r>
              <a:rPr lang="sr-Latn-C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omic Sans MS" pitchFamily="66" charset="0"/>
              </a:rPr>
              <a:t> </a:t>
            </a:r>
            <a:r>
              <a:rPr lang="sr-Cyrl-C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omic Sans MS" pitchFamily="66" charset="0"/>
              </a:rPr>
              <a:t>атака</a:t>
            </a:r>
            <a:r>
              <a:rPr lang="sr-Latn-C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omic Sans MS" pitchFamily="66" charset="0"/>
              </a:rPr>
              <a:t> </a:t>
            </a:r>
            <a:r>
              <a:rPr lang="sr-Cyrl-C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omic Sans MS" pitchFamily="66" charset="0"/>
              </a:rPr>
              <a:t>мигрене</a:t>
            </a:r>
            <a:endParaRPr lang="en-US" dirty="0" smtClean="0">
              <a:solidFill>
                <a:schemeClr val="tx1">
                  <a:lumMod val="85000"/>
                  <a:lumOff val="15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38915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042988" y="3141663"/>
            <a:ext cx="6769100" cy="5805487"/>
          </a:xfrm>
        </p:spPr>
        <p:txBody>
          <a:bodyPr rtlCol="0">
            <a:normAutofit/>
          </a:bodyPr>
          <a:lstStyle/>
          <a:p>
            <a:pPr eaLnBrk="1" fontAlgn="auto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sr-Latn-CS" sz="1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Аспирин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                   </a:t>
            </a:r>
            <a:r>
              <a:rPr lang="sr-Cyrl-R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       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900-1000 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мг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                  900-1000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мг</a:t>
            </a:r>
            <a:endParaRPr lang="sr-Latn-CS" sz="20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eaLnBrk="1" fontAlgn="auto" hangingPunct="1">
              <a:lnSpc>
                <a:spcPct val="90000"/>
              </a:lnSpc>
              <a:buFont typeface="Arial" panose="020B0604020202020204" pitchFamily="34" charset="0"/>
              <a:buNone/>
              <a:defRPr/>
            </a:pP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- Парацетамол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            </a:t>
            </a:r>
            <a:r>
              <a:rPr lang="sr-Cyrl-R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       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1000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мг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                          1000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мг</a:t>
            </a:r>
            <a:endParaRPr lang="sr-Latn-CS" sz="20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eaLnBrk="1" fontAlgn="auto" hangingPunct="1">
              <a:lnSpc>
                <a:spcPct val="90000"/>
              </a:lnSpc>
              <a:buFont typeface="Arial" panose="020B0604020202020204" pitchFamily="34" charset="0"/>
              <a:buNone/>
              <a:defRPr/>
            </a:pP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- Напроксен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               </a:t>
            </a:r>
            <a:r>
              <a:rPr lang="sr-Cyrl-R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          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828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мг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                           550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мг</a:t>
            </a:r>
            <a:endParaRPr lang="sr-Latn-CS" sz="20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eaLnBrk="1" fontAlgn="auto" hangingPunct="1">
              <a:lnSpc>
                <a:spcPct val="90000"/>
              </a:lnSpc>
              <a:buFont typeface="Arial" panose="020B0604020202020204" pitchFamily="34" charset="0"/>
              <a:buNone/>
              <a:defRPr/>
            </a:pP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- Ибупрофен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                </a:t>
            </a:r>
            <a:r>
              <a:rPr lang="sr-Cyrl-R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        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1200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мг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                         400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мг</a:t>
            </a:r>
            <a:endParaRPr lang="sr-Latn-CS" sz="20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eaLnBrk="1" fontAlgn="auto" hangingPunct="1">
              <a:lnSpc>
                <a:spcPct val="90000"/>
              </a:lnSpc>
              <a:buFont typeface="Arial" panose="020B0604020202020204" pitchFamily="34" charset="0"/>
              <a:buNone/>
              <a:defRPr/>
            </a:pP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- Кетопрофен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по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Суп 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 </a:t>
            </a:r>
            <a:r>
              <a:rPr lang="sr-Cyrl-R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      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100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мг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                               /</a:t>
            </a:r>
          </a:p>
          <a:p>
            <a:pPr marL="0" indent="0" eaLnBrk="1" fontAlgn="auto" hangingPunct="1">
              <a:lnSpc>
                <a:spcPct val="90000"/>
              </a:lnSpc>
              <a:buFont typeface="Arial" panose="020B0604020202020204" pitchFamily="34" charset="0"/>
              <a:buNone/>
              <a:defRPr/>
            </a:pP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- Диклофенак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                 </a:t>
            </a:r>
            <a:r>
              <a:rPr lang="sr-Cyrl-R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       </a:t>
            </a:r>
            <a:r>
              <a:rPr lang="sr-Latn-CS" sz="1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75</a:t>
            </a:r>
            <a:r>
              <a:rPr lang="sr-Cyrl-CS" sz="1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мг</a:t>
            </a:r>
            <a:r>
              <a:rPr lang="sr-Latn-CS" sz="1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/</a:t>
            </a:r>
            <a:endParaRPr lang="en-US" sz="1800" dirty="0" smtClean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379413" y="1557338"/>
            <a:ext cx="8385175" cy="736600"/>
          </a:xfrm>
        </p:spPr>
        <p:txBody>
          <a:bodyPr/>
          <a:lstStyle/>
          <a:p>
            <a:pPr eaLnBrk="1" hangingPunct="1"/>
            <a:r>
              <a:rPr lang="sr-Cyrl-CS" altLang="en-US" smtClean="0">
                <a:ln>
                  <a:noFill/>
                </a:ln>
                <a:latin typeface="Comic Sans MS" panose="030F0702030302020204" pitchFamily="66" charset="0"/>
              </a:rPr>
              <a:t>Терапија</a:t>
            </a:r>
            <a:r>
              <a:rPr lang="sr-Latn-CS" altLang="en-US" smtClean="0">
                <a:ln>
                  <a:noFill/>
                </a:ln>
                <a:latin typeface="Comic Sans MS" panose="030F0702030302020204" pitchFamily="66" charset="0"/>
              </a:rPr>
              <a:t> </a:t>
            </a:r>
            <a:r>
              <a:rPr lang="sr-Cyrl-CS" altLang="en-US" smtClean="0">
                <a:ln>
                  <a:noFill/>
                </a:ln>
                <a:latin typeface="Comic Sans MS" panose="030F0702030302020204" pitchFamily="66" charset="0"/>
              </a:rPr>
              <a:t>атака</a:t>
            </a:r>
            <a:r>
              <a:rPr lang="sr-Latn-CS" altLang="en-US" smtClean="0">
                <a:ln>
                  <a:noFill/>
                </a:ln>
                <a:latin typeface="Comic Sans MS" panose="030F0702030302020204" pitchFamily="66" charset="0"/>
              </a:rPr>
              <a:t> </a:t>
            </a:r>
            <a:r>
              <a:rPr lang="sr-Cyrl-CS" altLang="en-US" smtClean="0">
                <a:ln>
                  <a:noFill/>
                </a:ln>
                <a:latin typeface="Comic Sans MS" panose="030F0702030302020204" pitchFamily="66" charset="0"/>
              </a:rPr>
              <a:t>мигрене</a:t>
            </a:r>
            <a:endParaRPr lang="en-US" altLang="en-US" smtClean="0">
              <a:ln>
                <a:noFill/>
              </a:ln>
              <a:latin typeface="Comic Sans MS" panose="030F0702030302020204" pitchFamily="66" charset="0"/>
            </a:endParaRPr>
          </a:p>
        </p:txBody>
      </p:sp>
      <p:sp>
        <p:nvSpPr>
          <p:cNvPr id="39939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971550" y="2636838"/>
            <a:ext cx="7632700" cy="3168650"/>
          </a:xfrm>
        </p:spPr>
        <p:txBody>
          <a:bodyPr rtlCol="0">
            <a:normAutofit/>
          </a:bodyPr>
          <a:lstStyle/>
          <a:p>
            <a:pPr eaLnBrk="1" fontAlgn="auto" hangingPunct="1">
              <a:buFont typeface="Arial"/>
              <a:buChar char="•"/>
              <a:defRPr/>
            </a:pPr>
            <a:r>
              <a:rPr lang="sr-Cyrl-CS" sz="2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Алкалоиди</a:t>
            </a:r>
            <a:r>
              <a:rPr lang="sr-Latn-CS" sz="2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ергота</a:t>
            </a:r>
            <a:r>
              <a:rPr lang="sr-Latn-CS" sz="2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(</a:t>
            </a:r>
            <a:r>
              <a:rPr lang="sr-Cyrl-R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не 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у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R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т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рудноћи/дојењу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)</a:t>
            </a:r>
            <a:endParaRPr lang="sr-Cyrl-RS" sz="20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eaLnBrk="1" fontAlgn="auto" hangingPunct="1">
              <a:buFont typeface="Arial" panose="020B0604020202020204" pitchFamily="34" charset="0"/>
              <a:buNone/>
              <a:defRPr/>
            </a:pPr>
            <a:endParaRPr lang="sr-Latn-CS" sz="20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eaLnBrk="1" fontAlgn="auto" hangingPunct="1">
              <a:buFont typeface="Wingdings" panose="05000000000000000000" pitchFamily="2" charset="2"/>
              <a:buNone/>
              <a:defRPr/>
            </a:pP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    - 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ДХЕ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и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.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в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sr-Cyrl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у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болничким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условима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, 3-7 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дана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sr-Cyrl-RS" sz="20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eaLnBrk="1" fontAlgn="auto" hangingPunct="1">
              <a:buFont typeface="Wingdings" panose="05000000000000000000" pitchFamily="2" charset="2"/>
              <a:buNone/>
              <a:defRPr/>
            </a:pP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    - 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због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мучнине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као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премедикација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антиеметик</a:t>
            </a:r>
            <a:endParaRPr lang="sr-Latn-CS" sz="20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eaLnBrk="1" fontAlgn="auto" hangingPunct="1">
              <a:buFont typeface="Wingdings" panose="05000000000000000000" pitchFamily="2" charset="2"/>
              <a:buNone/>
              <a:defRPr/>
            </a:pP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    - 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нежељени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ефекти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– 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мучнина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и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повраћање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исхемија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  <a:p>
            <a:pPr eaLnBrk="1" fontAlgn="auto" hangingPunct="1">
              <a:buFont typeface="Wingdings" panose="05000000000000000000" pitchFamily="2" charset="2"/>
              <a:buNone/>
              <a:defRPr/>
            </a:pP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      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коронарних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артерија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(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инфаркт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!), 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исхемија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екстремитета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  <a:p>
            <a:pPr marL="0" indent="0" eaLnBrk="1" fontAlgn="auto" hangingPunct="1">
              <a:buFont typeface="Arial" panose="020B0604020202020204" pitchFamily="34" charset="0"/>
              <a:buNone/>
              <a:defRPr/>
            </a:pP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     - Амп.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0,5-1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мг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иницијално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након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60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м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поновити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; 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ма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x - 3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мг</a:t>
            </a:r>
            <a:endParaRPr lang="sr-Latn-CS" sz="20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250825" y="1557338"/>
            <a:ext cx="8385175" cy="736600"/>
          </a:xfrm>
        </p:spPr>
        <p:txBody>
          <a:bodyPr/>
          <a:lstStyle/>
          <a:p>
            <a:pPr eaLnBrk="1" hangingPunct="1"/>
            <a:r>
              <a:rPr lang="sr-Cyrl-CS" altLang="en-US" smtClean="0">
                <a:ln>
                  <a:noFill/>
                </a:ln>
                <a:latin typeface="Comic Sans MS" panose="030F0702030302020204" pitchFamily="66" charset="0"/>
              </a:rPr>
              <a:t>Терапија</a:t>
            </a:r>
            <a:r>
              <a:rPr lang="sr-Latn-CS" altLang="en-US" smtClean="0">
                <a:ln>
                  <a:noFill/>
                </a:ln>
                <a:latin typeface="Comic Sans MS" panose="030F0702030302020204" pitchFamily="66" charset="0"/>
              </a:rPr>
              <a:t> </a:t>
            </a:r>
            <a:r>
              <a:rPr lang="sr-Cyrl-CS" altLang="en-US" smtClean="0">
                <a:ln>
                  <a:noFill/>
                </a:ln>
                <a:latin typeface="Comic Sans MS" panose="030F0702030302020204" pitchFamily="66" charset="0"/>
              </a:rPr>
              <a:t>атака</a:t>
            </a:r>
            <a:r>
              <a:rPr lang="sr-Latn-CS" altLang="en-US" smtClean="0">
                <a:ln>
                  <a:noFill/>
                </a:ln>
                <a:latin typeface="Comic Sans MS" panose="030F0702030302020204" pitchFamily="66" charset="0"/>
              </a:rPr>
              <a:t> </a:t>
            </a:r>
            <a:r>
              <a:rPr lang="sr-Cyrl-CS" altLang="en-US" smtClean="0">
                <a:ln>
                  <a:noFill/>
                </a:ln>
                <a:latin typeface="Comic Sans MS" panose="030F0702030302020204" pitchFamily="66" charset="0"/>
              </a:rPr>
              <a:t>мигрене</a:t>
            </a:r>
            <a:endParaRPr lang="en-US" altLang="en-US" smtClean="0">
              <a:ln>
                <a:noFill/>
              </a:ln>
              <a:latin typeface="Comic Sans MS" panose="030F0702030302020204" pitchFamily="66" charset="0"/>
            </a:endParaRPr>
          </a:p>
        </p:txBody>
      </p:sp>
      <p:sp>
        <p:nvSpPr>
          <p:cNvPr id="39939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782638" y="2852738"/>
            <a:ext cx="8027987" cy="3482975"/>
          </a:xfrm>
        </p:spPr>
        <p:txBody>
          <a:bodyPr rtlCol="0">
            <a:normAutofit/>
          </a:bodyPr>
          <a:lstStyle/>
          <a:p>
            <a:pPr marL="0" indent="0" eaLnBrk="1" fontAlgn="auto" hangingPunct="1">
              <a:buFont typeface="Arial" panose="020B0604020202020204" pitchFamily="34" charset="0"/>
              <a:buNone/>
              <a:defRPr/>
            </a:pP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    - спреј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1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мг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након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15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мин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поновити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ма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x – 2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мг</a:t>
            </a:r>
            <a:endParaRPr lang="sr-Latn-CS" sz="22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eaLnBrk="1" fontAlgn="auto" hangingPunct="1">
              <a:buFont typeface="Arial" panose="020B0604020202020204" pitchFamily="34" charset="0"/>
              <a:buNone/>
              <a:defRPr/>
            </a:pPr>
            <a:r>
              <a:rPr lang="sr-Cyrl-CS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   - таблете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2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мг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након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30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мин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поновити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ма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x – 6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мг</a:t>
            </a:r>
            <a:endParaRPr lang="sr-Latn-CS" sz="22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eaLnBrk="1" fontAlgn="auto" hangingPunct="1">
              <a:buFontTx/>
              <a:buNone/>
              <a:defRPr/>
            </a:pP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    - 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хронична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употреба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може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довести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до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фиброзе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плеуре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,  </a:t>
            </a:r>
          </a:p>
          <a:p>
            <a:pPr eaLnBrk="1" fontAlgn="auto" hangingPunct="1">
              <a:buFontTx/>
              <a:buNone/>
              <a:defRPr/>
            </a:pP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      </a:t>
            </a:r>
            <a:r>
              <a:rPr lang="sr-Cyrl-R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перикарда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валвула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срца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и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ретроперитонеума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аноректалне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R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  <a:p>
            <a:pPr eaLnBrk="1" fontAlgn="auto" hangingPunct="1">
              <a:buFontTx/>
              <a:buNone/>
              <a:defRPr/>
            </a:pPr>
            <a:r>
              <a:rPr lang="sr-Cyrl-RS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R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      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улцерације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и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стенозе</a:t>
            </a:r>
            <a:endParaRPr lang="sr-Latn-CS" sz="22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eaLnBrk="1" fontAlgn="auto" hangingPunct="1">
              <a:buFontTx/>
              <a:buNone/>
              <a:defRPr/>
            </a:pP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    - 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честа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примена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- 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трансформација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мигрене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у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хроничну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sr-Cyrl-RS" sz="22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eaLnBrk="1" fontAlgn="auto" hangingPunct="1">
              <a:buFontTx/>
              <a:buNone/>
              <a:defRPr/>
            </a:pPr>
            <a:r>
              <a:rPr lang="sr-Cyrl-RS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R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      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главобољу</a:t>
            </a:r>
            <a:endParaRPr lang="en-US" sz="22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198438" y="1628775"/>
            <a:ext cx="8385175" cy="663575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sr-Cyrl-C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omic Sans MS" pitchFamily="66" charset="0"/>
              </a:rPr>
              <a:t>Терапија</a:t>
            </a:r>
            <a:r>
              <a:rPr lang="sr-Latn-C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omic Sans MS" pitchFamily="66" charset="0"/>
              </a:rPr>
              <a:t> </a:t>
            </a:r>
            <a:r>
              <a:rPr lang="sr-Cyrl-C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omic Sans MS" pitchFamily="66" charset="0"/>
              </a:rPr>
              <a:t>атака</a:t>
            </a:r>
            <a:r>
              <a:rPr lang="sr-Latn-C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omic Sans MS" pitchFamily="66" charset="0"/>
              </a:rPr>
              <a:t> </a:t>
            </a:r>
            <a:r>
              <a:rPr lang="sr-Cyrl-C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omic Sans MS" pitchFamily="66" charset="0"/>
              </a:rPr>
              <a:t>мигрене</a:t>
            </a:r>
            <a:endParaRPr lang="en-US" dirty="0" smtClean="0">
              <a:solidFill>
                <a:schemeClr val="tx1">
                  <a:lumMod val="85000"/>
                  <a:lumOff val="15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40963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827088" y="2781300"/>
            <a:ext cx="7489825" cy="3384550"/>
          </a:xfrm>
        </p:spPr>
        <p:txBody>
          <a:bodyPr rtlCol="0">
            <a:normAutofit/>
          </a:bodyPr>
          <a:lstStyle/>
          <a:p>
            <a:pPr eaLnBrk="1" fontAlgn="auto" hangingPunct="1">
              <a:lnSpc>
                <a:spcPct val="90000"/>
              </a:lnSpc>
              <a:buFont typeface="Arial"/>
              <a:buChar char="•"/>
              <a:defRPr/>
            </a:pPr>
            <a:r>
              <a:rPr lang="sr-Cyrl-CS" sz="2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Триптани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(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контраиндиковани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у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трудноћи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и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дојењу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)</a:t>
            </a:r>
          </a:p>
          <a:p>
            <a:pPr eaLnBrk="1" fontAlgn="auto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    - 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лек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избора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у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терапији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тешких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атака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мигрена</a:t>
            </a:r>
          </a:p>
          <a:p>
            <a:pPr eaLnBrk="1" fontAlgn="auto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endParaRPr lang="sr-Latn-CS" sz="22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eaLnBrk="1" fontAlgn="auto" hangingPunct="1">
              <a:lnSpc>
                <a:spcPct val="90000"/>
              </a:lnSpc>
              <a:buFont typeface="Arial" panose="020B0604020202020204" pitchFamily="34" charset="0"/>
              <a:buNone/>
              <a:defRPr/>
            </a:pP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    </a:t>
            </a:r>
            <a:r>
              <a:rPr lang="sr-Cyrl-CS" sz="2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- Суматриптан</a:t>
            </a:r>
            <a:r>
              <a:rPr lang="sr-Latn-CS" sz="2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- 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таблете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50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мг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и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100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мг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(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ниво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доказа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R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1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А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)</a:t>
            </a:r>
          </a:p>
          <a:p>
            <a:pPr eaLnBrk="1" fontAlgn="auto" hangingPunct="1">
              <a:lnSpc>
                <a:spcPct val="90000"/>
              </a:lnSpc>
              <a:buFontTx/>
              <a:buNone/>
              <a:defRPr/>
            </a:pP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                      </a:t>
            </a:r>
            <a:r>
              <a:rPr lang="sr-Cyrl-R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        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- 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ск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6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мг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(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ниво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доказа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R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1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А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)</a:t>
            </a:r>
            <a:r>
              <a:rPr lang="sr-Cyrl-R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назално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20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мг</a:t>
            </a:r>
            <a:endParaRPr lang="sr-Latn-CS" sz="22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eaLnBrk="1" fontAlgn="auto" hangingPunct="1">
              <a:lnSpc>
                <a:spcPct val="90000"/>
              </a:lnSpc>
              <a:buFontTx/>
              <a:buNone/>
              <a:defRPr/>
            </a:pP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                     </a:t>
            </a:r>
            <a:r>
              <a:rPr lang="sr-Cyrl-R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      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R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 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- 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супп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25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мг</a:t>
            </a:r>
            <a:endParaRPr lang="sr-Latn-CS" sz="22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eaLnBrk="1" fontAlgn="auto" hangingPunct="1">
              <a:lnSpc>
                <a:spcPct val="90000"/>
              </a:lnSpc>
              <a:buFontTx/>
              <a:buNone/>
              <a:defRPr/>
            </a:pPr>
            <a:r>
              <a:rPr lang="sr-Cyrl-RS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R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    </a:t>
            </a:r>
            <a:r>
              <a:rPr lang="sr-Cyrl-RS" sz="2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- </a:t>
            </a:r>
            <a:r>
              <a:rPr lang="sr-Cyrl-CS" sz="2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Золмитриптан</a:t>
            </a:r>
            <a:r>
              <a:rPr lang="sr-Latn-CS" sz="2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RS" sz="2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- 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таблете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2,5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мг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и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5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мг</a:t>
            </a:r>
            <a:endParaRPr lang="en-US" sz="22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250825" y="1700213"/>
            <a:ext cx="8385175" cy="663575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sr-Cyrl-C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omic Sans MS" pitchFamily="66" charset="0"/>
              </a:rPr>
              <a:t>Терапија</a:t>
            </a:r>
            <a:r>
              <a:rPr lang="sr-Latn-C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omic Sans MS" pitchFamily="66" charset="0"/>
              </a:rPr>
              <a:t> </a:t>
            </a:r>
            <a:r>
              <a:rPr lang="sr-Cyrl-C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omic Sans MS" pitchFamily="66" charset="0"/>
              </a:rPr>
              <a:t>атака</a:t>
            </a:r>
            <a:r>
              <a:rPr lang="sr-Latn-C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omic Sans MS" pitchFamily="66" charset="0"/>
              </a:rPr>
              <a:t> </a:t>
            </a:r>
            <a:r>
              <a:rPr lang="sr-Cyrl-C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omic Sans MS" pitchFamily="66" charset="0"/>
              </a:rPr>
              <a:t>мигрене</a:t>
            </a:r>
            <a:endParaRPr lang="en-US" dirty="0" smtClean="0">
              <a:solidFill>
                <a:schemeClr val="tx1">
                  <a:lumMod val="85000"/>
                  <a:lumOff val="15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40963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777875" y="2781300"/>
            <a:ext cx="8064500" cy="3384550"/>
          </a:xfrm>
        </p:spPr>
        <p:txBody>
          <a:bodyPr rtlCol="0">
            <a:normAutofit lnSpcReduction="10000"/>
          </a:bodyPr>
          <a:lstStyle/>
          <a:p>
            <a:pPr marL="0" indent="0" eaLnBrk="1" fontAlgn="auto" hangingPunct="1">
              <a:lnSpc>
                <a:spcPct val="90000"/>
              </a:lnSpc>
              <a:buFont typeface="Arial" panose="020B0604020202020204" pitchFamily="34" charset="0"/>
              <a:buNone/>
              <a:defRPr/>
            </a:pPr>
            <a:r>
              <a:rPr lang="sr-Cyrl-CS" sz="2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    - Елетриптан</a:t>
            </a:r>
            <a:r>
              <a:rPr lang="sr-Latn-CS" sz="2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таблете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40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мг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и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80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мг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(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ниво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доказа</a:t>
            </a:r>
            <a:r>
              <a:rPr lang="sr-Cyrl-R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1А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)</a:t>
            </a:r>
            <a:endParaRPr lang="sr-Cyrl-RS" sz="22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eaLnBrk="1" fontAlgn="auto" hangingPunct="1">
              <a:lnSpc>
                <a:spcPct val="90000"/>
              </a:lnSpc>
              <a:buFont typeface="Arial" panose="020B0604020202020204" pitchFamily="34" charset="0"/>
              <a:buNone/>
              <a:defRPr/>
            </a:pPr>
            <a:endParaRPr lang="sr-Latn-CS" sz="22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eaLnBrk="1" fontAlgn="auto" hangingPunct="1">
              <a:lnSpc>
                <a:spcPct val="90000"/>
              </a:lnSpc>
              <a:buFontTx/>
              <a:buNone/>
              <a:defRPr/>
            </a:pP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     - 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нежељени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ефекти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– 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слабост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заморљивост</a:t>
            </a:r>
            <a:endParaRPr lang="sr-Latn-CS" sz="22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eaLnBrk="1" fontAlgn="auto" hangingPunct="1">
              <a:lnSpc>
                <a:spcPct val="90000"/>
              </a:lnSpc>
              <a:buFontTx/>
              <a:buNone/>
              <a:defRPr/>
            </a:pP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     - 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контраиндиковани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код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R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К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Б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ЦВБ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ПВБ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базиларне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 </a:t>
            </a:r>
          </a:p>
          <a:p>
            <a:pPr eaLnBrk="1" fontAlgn="auto" hangingPunct="1">
              <a:lnSpc>
                <a:spcPct val="90000"/>
              </a:lnSpc>
              <a:buFontTx/>
              <a:buNone/>
              <a:defRPr/>
            </a:pP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       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мигрене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неконтролисаном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R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ХТА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sr-Cyrl-R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инхибитори 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МАО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  <a:p>
            <a:pPr eaLnBrk="1" fontAlgn="auto" hangingPunct="1">
              <a:lnSpc>
                <a:spcPct val="90000"/>
              </a:lnSpc>
              <a:buFontTx/>
              <a:buNone/>
              <a:defRPr/>
            </a:pP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       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унутар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2 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недеље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ергот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препарати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унутар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24</a:t>
            </a:r>
            <a:r>
              <a:rPr lang="sr-Cyrl-R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сата</a:t>
            </a:r>
            <a:endParaRPr lang="sr-Latn-CS" sz="22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eaLnBrk="1" fontAlgn="auto" hangingPunct="1">
              <a:lnSpc>
                <a:spcPct val="90000"/>
              </a:lnSpc>
              <a:buFontTx/>
              <a:buNone/>
              <a:defRPr/>
            </a:pP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     - 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суматриптан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има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бољи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однос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цена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/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ефикасност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у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односу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на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R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  <a:p>
            <a:pPr eaLnBrk="1" fontAlgn="auto" hangingPunct="1">
              <a:lnSpc>
                <a:spcPct val="90000"/>
              </a:lnSpc>
              <a:buFontTx/>
              <a:buNone/>
              <a:defRPr/>
            </a:pPr>
            <a:r>
              <a:rPr lang="sr-Cyrl-RS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R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       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ерго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+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кофеин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или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аспирин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+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метоклопрамид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(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доказ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Ц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sr-Cyrl-R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2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а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) </a:t>
            </a:r>
            <a:endParaRPr lang="en-US" sz="22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626" name="Group 18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pic>
          <p:nvPicPr>
            <p:cNvPr id="26627" name="Picture 8" descr="rem_sleep_illus_large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5760" cy="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6628" name="Text Box 9"/>
            <p:cNvSpPr txBox="1">
              <a:spLocks noChangeArrowheads="1"/>
            </p:cNvSpPr>
            <p:nvPr/>
          </p:nvSpPr>
          <p:spPr bwMode="auto">
            <a:xfrm>
              <a:off x="222" y="288"/>
              <a:ext cx="1467" cy="192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Comic Sans MS" panose="030F0702030302020204" pitchFamily="66" charset="0"/>
                  <a:cs typeface="Arial" panose="020B0604020202020204" pitchFamily="34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Comic Sans MS" panose="030F0702030302020204" pitchFamily="66" charset="0"/>
                  <a:cs typeface="Arial" panose="020B0604020202020204" pitchFamily="34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Comic Sans MS" panose="030F0702030302020204" pitchFamily="66" charset="0"/>
                  <a:cs typeface="Arial" panose="020B0604020202020204" pitchFamily="34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Comic Sans MS" panose="030F0702030302020204" pitchFamily="66" charset="0"/>
                  <a:cs typeface="Arial" panose="020B0604020202020204" pitchFamily="34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Comic Sans MS" panose="030F0702030302020204" pitchFamily="66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anose="030F0702030302020204" pitchFamily="66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anose="030F0702030302020204" pitchFamily="66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anose="030F0702030302020204" pitchFamily="66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anose="030F0702030302020204" pitchFamily="66" charset="0"/>
                  <a:cs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sr-Latn-CS" altLang="en-US" sz="1400" b="1">
                  <a:solidFill>
                    <a:schemeClr val="bg1"/>
                  </a:solidFill>
                  <a:latin typeface="Verdana" panose="020B0604030504040204" pitchFamily="34" charset="0"/>
                </a:rPr>
                <a:t>korteks</a:t>
              </a:r>
              <a:endParaRPr lang="en-US" altLang="en-US" sz="1400" b="1">
                <a:solidFill>
                  <a:schemeClr val="bg1"/>
                </a:solidFill>
                <a:latin typeface="Verdana" panose="020B0604030504040204" pitchFamily="34" charset="0"/>
              </a:endParaRPr>
            </a:p>
          </p:txBody>
        </p:sp>
        <p:sp>
          <p:nvSpPr>
            <p:cNvPr id="26629" name="Text Box 10"/>
            <p:cNvSpPr txBox="1">
              <a:spLocks noChangeArrowheads="1"/>
            </p:cNvSpPr>
            <p:nvPr/>
          </p:nvSpPr>
          <p:spPr bwMode="auto">
            <a:xfrm>
              <a:off x="211" y="1925"/>
              <a:ext cx="1469" cy="192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Comic Sans MS" panose="030F0702030302020204" pitchFamily="66" charset="0"/>
                  <a:cs typeface="Arial" panose="020B0604020202020204" pitchFamily="34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Comic Sans MS" panose="030F0702030302020204" pitchFamily="66" charset="0"/>
                  <a:cs typeface="Arial" panose="020B0604020202020204" pitchFamily="34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Comic Sans MS" panose="030F0702030302020204" pitchFamily="66" charset="0"/>
                  <a:cs typeface="Arial" panose="020B0604020202020204" pitchFamily="34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Comic Sans MS" panose="030F0702030302020204" pitchFamily="66" charset="0"/>
                  <a:cs typeface="Arial" panose="020B0604020202020204" pitchFamily="34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Comic Sans MS" panose="030F0702030302020204" pitchFamily="66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anose="030F0702030302020204" pitchFamily="66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anose="030F0702030302020204" pitchFamily="66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anose="030F0702030302020204" pitchFamily="66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anose="030F0702030302020204" pitchFamily="66" charset="0"/>
                  <a:cs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sr-Latn-CS" altLang="en-US" sz="1400" b="1">
                  <a:solidFill>
                    <a:schemeClr val="bg1"/>
                  </a:solidFill>
                  <a:latin typeface="Verdana" panose="020B0604030504040204" pitchFamily="34" charset="0"/>
                </a:rPr>
                <a:t>talamus</a:t>
              </a:r>
              <a:endParaRPr lang="en-US" altLang="en-US" sz="1400" b="1">
                <a:solidFill>
                  <a:schemeClr val="bg1"/>
                </a:solidFill>
                <a:latin typeface="Verdana" panose="020B0604030504040204" pitchFamily="34" charset="0"/>
              </a:endParaRPr>
            </a:p>
          </p:txBody>
        </p:sp>
        <p:sp>
          <p:nvSpPr>
            <p:cNvPr id="26630" name="Text Box 11"/>
            <p:cNvSpPr txBox="1">
              <a:spLocks noChangeArrowheads="1"/>
            </p:cNvSpPr>
            <p:nvPr/>
          </p:nvSpPr>
          <p:spPr bwMode="auto">
            <a:xfrm>
              <a:off x="1403" y="2427"/>
              <a:ext cx="1469" cy="192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Comic Sans MS" panose="030F0702030302020204" pitchFamily="66" charset="0"/>
                  <a:cs typeface="Arial" panose="020B0604020202020204" pitchFamily="34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Comic Sans MS" panose="030F0702030302020204" pitchFamily="66" charset="0"/>
                  <a:cs typeface="Arial" panose="020B0604020202020204" pitchFamily="34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Comic Sans MS" panose="030F0702030302020204" pitchFamily="66" charset="0"/>
                  <a:cs typeface="Arial" panose="020B0604020202020204" pitchFamily="34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Comic Sans MS" panose="030F0702030302020204" pitchFamily="66" charset="0"/>
                  <a:cs typeface="Arial" panose="020B0604020202020204" pitchFamily="34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Comic Sans MS" panose="030F0702030302020204" pitchFamily="66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anose="030F0702030302020204" pitchFamily="66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anose="030F0702030302020204" pitchFamily="66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anose="030F0702030302020204" pitchFamily="66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anose="030F0702030302020204" pitchFamily="66" charset="0"/>
                  <a:cs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sr-Latn-CS" altLang="en-US" sz="1400" b="1">
                  <a:solidFill>
                    <a:schemeClr val="bg1"/>
                  </a:solidFill>
                  <a:latin typeface="Verdana" panose="020B0604030504040204" pitchFamily="34" charset="0"/>
                </a:rPr>
                <a:t>pons</a:t>
              </a:r>
              <a:endParaRPr lang="en-US" altLang="en-US" sz="1400" b="1">
                <a:solidFill>
                  <a:schemeClr val="bg1"/>
                </a:solidFill>
                <a:latin typeface="Verdana" panose="020B0604030504040204" pitchFamily="34" charset="0"/>
              </a:endParaRPr>
            </a:p>
          </p:txBody>
        </p:sp>
        <p:sp>
          <p:nvSpPr>
            <p:cNvPr id="26631" name="Text Box 12"/>
            <p:cNvSpPr txBox="1">
              <a:spLocks noChangeArrowheads="1"/>
            </p:cNvSpPr>
            <p:nvPr/>
          </p:nvSpPr>
          <p:spPr bwMode="auto">
            <a:xfrm>
              <a:off x="1595" y="2880"/>
              <a:ext cx="1600" cy="192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Comic Sans MS" panose="030F0702030302020204" pitchFamily="66" charset="0"/>
                  <a:cs typeface="Arial" panose="020B0604020202020204" pitchFamily="34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Comic Sans MS" panose="030F0702030302020204" pitchFamily="66" charset="0"/>
                  <a:cs typeface="Arial" panose="020B0604020202020204" pitchFamily="34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Comic Sans MS" panose="030F0702030302020204" pitchFamily="66" charset="0"/>
                  <a:cs typeface="Arial" panose="020B0604020202020204" pitchFamily="34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Comic Sans MS" panose="030F0702030302020204" pitchFamily="66" charset="0"/>
                  <a:cs typeface="Arial" panose="020B0604020202020204" pitchFamily="34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Comic Sans MS" panose="030F0702030302020204" pitchFamily="66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anose="030F0702030302020204" pitchFamily="66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anose="030F0702030302020204" pitchFamily="66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anose="030F0702030302020204" pitchFamily="66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anose="030F0702030302020204" pitchFamily="66" charset="0"/>
                  <a:cs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sr-Latn-CS" altLang="en-US" sz="1400" b="1">
                  <a:solidFill>
                    <a:schemeClr val="bg1"/>
                  </a:solidFill>
                  <a:latin typeface="Verdana" panose="020B0604030504040204" pitchFamily="34" charset="0"/>
                </a:rPr>
                <a:t>kičmena moždina</a:t>
              </a:r>
              <a:endParaRPr lang="en-US" altLang="en-US" sz="1400" b="1">
                <a:solidFill>
                  <a:schemeClr val="bg1"/>
                </a:solidFill>
                <a:latin typeface="Verdana" panose="020B0604030504040204" pitchFamily="34" charset="0"/>
              </a:endParaRPr>
            </a:p>
          </p:txBody>
        </p:sp>
        <p:sp>
          <p:nvSpPr>
            <p:cNvPr id="26632" name="Text Box 13"/>
            <p:cNvSpPr txBox="1">
              <a:spLocks noChangeArrowheads="1"/>
            </p:cNvSpPr>
            <p:nvPr/>
          </p:nvSpPr>
          <p:spPr bwMode="auto">
            <a:xfrm>
              <a:off x="200" y="3539"/>
              <a:ext cx="1469" cy="192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Comic Sans MS" panose="030F0702030302020204" pitchFamily="66" charset="0"/>
                  <a:cs typeface="Arial" panose="020B0604020202020204" pitchFamily="34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Comic Sans MS" panose="030F0702030302020204" pitchFamily="66" charset="0"/>
                  <a:cs typeface="Arial" panose="020B0604020202020204" pitchFamily="34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Comic Sans MS" panose="030F0702030302020204" pitchFamily="66" charset="0"/>
                  <a:cs typeface="Arial" panose="020B0604020202020204" pitchFamily="34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Comic Sans MS" panose="030F0702030302020204" pitchFamily="66" charset="0"/>
                  <a:cs typeface="Arial" panose="020B0604020202020204" pitchFamily="34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Comic Sans MS" panose="030F0702030302020204" pitchFamily="66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anose="030F0702030302020204" pitchFamily="66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anose="030F0702030302020204" pitchFamily="66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anose="030F0702030302020204" pitchFamily="66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anose="030F0702030302020204" pitchFamily="66" charset="0"/>
                  <a:cs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sr-Latn-CS" altLang="en-US" sz="1400" b="1">
                  <a:solidFill>
                    <a:schemeClr val="bg1"/>
                  </a:solidFill>
                  <a:latin typeface="Verdana" panose="020B0604030504040204" pitchFamily="34" charset="0"/>
                </a:rPr>
                <a:t>budnost</a:t>
              </a:r>
              <a:endParaRPr lang="en-US" altLang="en-US" sz="1400" b="1">
                <a:solidFill>
                  <a:schemeClr val="bg1"/>
                </a:solidFill>
                <a:latin typeface="Verdana" panose="020B0604030504040204" pitchFamily="34" charset="0"/>
              </a:endParaRPr>
            </a:p>
          </p:txBody>
        </p:sp>
        <p:sp>
          <p:nvSpPr>
            <p:cNvPr id="26633" name="Text Box 14"/>
            <p:cNvSpPr txBox="1">
              <a:spLocks noChangeArrowheads="1"/>
            </p:cNvSpPr>
            <p:nvPr/>
          </p:nvSpPr>
          <p:spPr bwMode="auto">
            <a:xfrm>
              <a:off x="1909" y="3546"/>
              <a:ext cx="1899" cy="193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Comic Sans MS" panose="030F0702030302020204" pitchFamily="66" charset="0"/>
                  <a:cs typeface="Arial" panose="020B0604020202020204" pitchFamily="34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Comic Sans MS" panose="030F0702030302020204" pitchFamily="66" charset="0"/>
                  <a:cs typeface="Arial" panose="020B0604020202020204" pitchFamily="34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Comic Sans MS" panose="030F0702030302020204" pitchFamily="66" charset="0"/>
                  <a:cs typeface="Arial" panose="020B0604020202020204" pitchFamily="34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Comic Sans MS" panose="030F0702030302020204" pitchFamily="66" charset="0"/>
                  <a:cs typeface="Arial" panose="020B0604020202020204" pitchFamily="34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Comic Sans MS" panose="030F0702030302020204" pitchFamily="66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anose="030F0702030302020204" pitchFamily="66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anose="030F0702030302020204" pitchFamily="66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anose="030F0702030302020204" pitchFamily="66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anose="030F0702030302020204" pitchFamily="66" charset="0"/>
                  <a:cs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sr-Latn-CS" altLang="en-US" sz="1400" b="1">
                  <a:solidFill>
                    <a:schemeClr val="bg1"/>
                  </a:solidFill>
                  <a:latin typeface="Verdana" panose="020B0604030504040204" pitchFamily="34" charset="0"/>
                </a:rPr>
                <a:t>non REM</a:t>
              </a:r>
              <a:endParaRPr lang="en-US" altLang="en-US" sz="1400" b="1">
                <a:solidFill>
                  <a:schemeClr val="bg1"/>
                </a:solidFill>
                <a:latin typeface="Verdana" panose="020B0604030504040204" pitchFamily="34" charset="0"/>
              </a:endParaRPr>
            </a:p>
          </p:txBody>
        </p:sp>
        <p:sp>
          <p:nvSpPr>
            <p:cNvPr id="26634" name="Text Box 15"/>
            <p:cNvSpPr txBox="1">
              <a:spLocks noChangeArrowheads="1"/>
            </p:cNvSpPr>
            <p:nvPr/>
          </p:nvSpPr>
          <p:spPr bwMode="auto">
            <a:xfrm>
              <a:off x="3971" y="3552"/>
              <a:ext cx="1467" cy="192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Comic Sans MS" panose="030F0702030302020204" pitchFamily="66" charset="0"/>
                  <a:cs typeface="Arial" panose="020B0604020202020204" pitchFamily="34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Comic Sans MS" panose="030F0702030302020204" pitchFamily="66" charset="0"/>
                  <a:cs typeface="Arial" panose="020B0604020202020204" pitchFamily="34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Comic Sans MS" panose="030F0702030302020204" pitchFamily="66" charset="0"/>
                  <a:cs typeface="Arial" panose="020B0604020202020204" pitchFamily="34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Comic Sans MS" panose="030F0702030302020204" pitchFamily="66" charset="0"/>
                  <a:cs typeface="Arial" panose="020B0604020202020204" pitchFamily="34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Comic Sans MS" panose="030F0702030302020204" pitchFamily="66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anose="030F0702030302020204" pitchFamily="66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anose="030F0702030302020204" pitchFamily="66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anose="030F0702030302020204" pitchFamily="66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anose="030F0702030302020204" pitchFamily="66" charset="0"/>
                  <a:cs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sr-Latn-CS" altLang="en-US" sz="1400" b="1">
                  <a:solidFill>
                    <a:schemeClr val="bg1"/>
                  </a:solidFill>
                  <a:latin typeface="Verdana" panose="020B0604030504040204" pitchFamily="34" charset="0"/>
                </a:rPr>
                <a:t>REM</a:t>
              </a:r>
              <a:endParaRPr lang="en-US" altLang="en-US" sz="1400" b="1">
                <a:solidFill>
                  <a:schemeClr val="bg1"/>
                </a:solidFill>
                <a:latin typeface="Verdana" panose="020B0604030504040204" pitchFamily="34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0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179388" y="1628775"/>
            <a:ext cx="8385175" cy="736600"/>
          </a:xfrm>
        </p:spPr>
        <p:txBody>
          <a:bodyPr/>
          <a:lstStyle/>
          <a:p>
            <a:pPr eaLnBrk="1" hangingPunct="1"/>
            <a:r>
              <a:rPr lang="sr-Cyrl-CS" altLang="en-US" smtClean="0">
                <a:ln>
                  <a:noFill/>
                </a:ln>
                <a:latin typeface="Comic Sans MS" panose="030F0702030302020204" pitchFamily="66" charset="0"/>
              </a:rPr>
              <a:t>Терапија</a:t>
            </a:r>
            <a:r>
              <a:rPr lang="sr-Latn-CS" altLang="en-US" smtClean="0">
                <a:ln>
                  <a:noFill/>
                </a:ln>
                <a:latin typeface="Comic Sans MS" panose="030F0702030302020204" pitchFamily="66" charset="0"/>
              </a:rPr>
              <a:t> </a:t>
            </a:r>
            <a:r>
              <a:rPr lang="sr-Cyrl-CS" altLang="en-US" smtClean="0">
                <a:ln>
                  <a:noFill/>
                </a:ln>
                <a:latin typeface="Comic Sans MS" panose="030F0702030302020204" pitchFamily="66" charset="0"/>
              </a:rPr>
              <a:t>атака</a:t>
            </a:r>
            <a:r>
              <a:rPr lang="sr-Latn-CS" altLang="en-US" smtClean="0">
                <a:ln>
                  <a:noFill/>
                </a:ln>
                <a:latin typeface="Comic Sans MS" panose="030F0702030302020204" pitchFamily="66" charset="0"/>
              </a:rPr>
              <a:t> </a:t>
            </a:r>
            <a:r>
              <a:rPr lang="sr-Cyrl-CS" altLang="en-US" smtClean="0">
                <a:ln>
                  <a:noFill/>
                </a:ln>
                <a:latin typeface="Comic Sans MS" panose="030F0702030302020204" pitchFamily="66" charset="0"/>
              </a:rPr>
              <a:t>мигрене</a:t>
            </a:r>
            <a:endParaRPr lang="en-US" altLang="en-US" smtClean="0">
              <a:ln>
                <a:noFill/>
              </a:ln>
              <a:latin typeface="Comic Sans MS" panose="030F0702030302020204" pitchFamily="66" charset="0"/>
            </a:endParaRPr>
          </a:p>
        </p:txBody>
      </p:sp>
      <p:sp>
        <p:nvSpPr>
          <p:cNvPr id="41987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827088" y="2530475"/>
            <a:ext cx="7993062" cy="3635375"/>
          </a:xfrm>
        </p:spPr>
        <p:txBody>
          <a:bodyPr rtlCol="0">
            <a:noAutofit/>
          </a:bodyPr>
          <a:lstStyle/>
          <a:p>
            <a:pPr eaLnBrk="1" fontAlgn="auto" hangingPunct="1">
              <a:lnSpc>
                <a:spcPct val="90000"/>
              </a:lnSpc>
              <a:buFont typeface="Arial"/>
              <a:buChar char="•"/>
              <a:defRPr/>
            </a:pPr>
            <a:r>
              <a:rPr lang="sr-Cyrl-CS" sz="2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Наркотички</a:t>
            </a:r>
            <a:r>
              <a:rPr lang="sr-Latn-CS" sz="2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аналгетици</a:t>
            </a:r>
            <a:endParaRPr lang="sr-Latn-CS" sz="2200" b="1" dirty="0" smtClean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fontAlgn="auto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- 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нису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лекови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првог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избора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због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развоја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зависности</a:t>
            </a:r>
            <a:endParaRPr lang="sr-Latn-CS" sz="2000" dirty="0" smtClean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fontAlgn="auto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- 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чешће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од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једном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недељно</a:t>
            </a:r>
            <a:endParaRPr lang="sr-Latn-CS" sz="2000" dirty="0" smtClean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fontAlgn="auto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- 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код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жена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тешким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менструалним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мигренама</a:t>
            </a:r>
            <a:endParaRPr lang="sr-Latn-CS" sz="2000" dirty="0" smtClean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fontAlgn="auto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- 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код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старијих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особа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контраиндикацијама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друге</a:t>
            </a:r>
            <a:r>
              <a:rPr lang="en-U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лекове</a:t>
            </a:r>
            <a:endParaRPr lang="sr-Latn-CS" sz="2000" dirty="0" smtClean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fontAlgn="auto" hangingPunct="1">
              <a:lnSpc>
                <a:spcPct val="90000"/>
              </a:lnSpc>
              <a:buFontTx/>
              <a:buChar char="-"/>
              <a:defRPr/>
            </a:pPr>
            <a:r>
              <a:rPr lang="sr-Cyrl-CS" sz="20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Хидроморфон</a:t>
            </a:r>
            <a:r>
              <a:rPr lang="sr-Latn-CS" sz="20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0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хидрохлорид</a:t>
            </a:r>
            <a:r>
              <a:rPr lang="sr-Latn-CS" sz="20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мг, </a:t>
            </a:r>
            <a:r>
              <a:rPr lang="sr-Cyrl-CS" sz="2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Меперидин</a:t>
            </a:r>
            <a:r>
              <a:rPr lang="sr-Latn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75-100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мг</a:t>
            </a:r>
            <a:endParaRPr lang="sr-Latn-CS" sz="2000" dirty="0" smtClean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fontAlgn="auto" hangingPunct="1">
              <a:lnSpc>
                <a:spcPct val="90000"/>
              </a:lnSpc>
              <a:buFontTx/>
              <a:buChar char="-"/>
              <a:defRPr/>
            </a:pPr>
            <a:r>
              <a:rPr lang="sr-Cyrl-CS" sz="20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Морфин</a:t>
            </a:r>
            <a:r>
              <a:rPr lang="sr-Latn-CS" sz="20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0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сулфат</a:t>
            </a:r>
            <a:r>
              <a:rPr lang="sr-Latn-CS" sz="20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мг</a:t>
            </a:r>
            <a:endParaRPr lang="sr-Latn-CS" sz="2000" dirty="0" smtClean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fontAlgn="auto" hangingPunct="1">
              <a:lnSpc>
                <a:spcPct val="90000"/>
              </a:lnSpc>
              <a:buFontTx/>
              <a:buChar char="-"/>
              <a:defRPr/>
            </a:pPr>
            <a:r>
              <a:rPr lang="sr-Cyrl-CS" sz="20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Налбуфин</a:t>
            </a:r>
            <a:r>
              <a:rPr lang="sr-Latn-CS" sz="20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0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хидрохорид</a:t>
            </a:r>
            <a:r>
              <a:rPr lang="sr-Latn-CS" sz="20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10-20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мг</a:t>
            </a:r>
            <a:endParaRPr lang="sr-Latn-CS" sz="2000" dirty="0" smtClean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fontAlgn="auto" hangingPunct="1">
              <a:lnSpc>
                <a:spcPct val="90000"/>
              </a:lnSpc>
              <a:buFontTx/>
              <a:buChar char="-"/>
              <a:defRPr/>
            </a:pPr>
            <a:r>
              <a:rPr lang="sr-Cyrl-CS" sz="20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Бутарфанол</a:t>
            </a:r>
            <a:r>
              <a:rPr lang="sr-Latn-CS" sz="20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0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тартарат</a:t>
            </a:r>
            <a:r>
              <a:rPr lang="sr-Latn-CS" sz="20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мг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спреју</a:t>
            </a:r>
            <a:endParaRPr lang="en-US" sz="2000" dirty="0" smtClean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323850" y="1557338"/>
            <a:ext cx="8385175" cy="736600"/>
          </a:xfrm>
        </p:spPr>
        <p:txBody>
          <a:bodyPr/>
          <a:lstStyle/>
          <a:p>
            <a:pPr eaLnBrk="1" hangingPunct="1"/>
            <a:r>
              <a:rPr lang="sr-Cyrl-CS" altLang="en-US" smtClean="0">
                <a:ln>
                  <a:noFill/>
                </a:ln>
                <a:latin typeface="Comic Sans MS" panose="030F0702030302020204" pitchFamily="66" charset="0"/>
              </a:rPr>
              <a:t>Профилакса</a:t>
            </a:r>
            <a:r>
              <a:rPr lang="sr-Latn-CS" altLang="en-US" smtClean="0">
                <a:ln>
                  <a:noFill/>
                </a:ln>
                <a:latin typeface="Comic Sans MS" panose="030F0702030302020204" pitchFamily="66" charset="0"/>
              </a:rPr>
              <a:t> </a:t>
            </a:r>
            <a:r>
              <a:rPr lang="sr-Cyrl-CS" altLang="en-US" smtClean="0">
                <a:ln>
                  <a:noFill/>
                </a:ln>
                <a:latin typeface="Comic Sans MS" panose="030F0702030302020204" pitchFamily="66" charset="0"/>
              </a:rPr>
              <a:t>мигрене</a:t>
            </a:r>
            <a:endParaRPr lang="en-US" altLang="en-US" smtClean="0">
              <a:ln>
                <a:noFill/>
              </a:ln>
              <a:latin typeface="Comic Sans MS" panose="030F0702030302020204" pitchFamily="66" charset="0"/>
            </a:endParaRPr>
          </a:p>
        </p:txBody>
      </p:sp>
      <p:sp>
        <p:nvSpPr>
          <p:cNvPr id="43011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258888" y="2997200"/>
            <a:ext cx="6697662" cy="3529013"/>
          </a:xfrm>
        </p:spPr>
        <p:txBody>
          <a:bodyPr rtlCol="0">
            <a:normAutofit/>
          </a:bodyPr>
          <a:lstStyle/>
          <a:p>
            <a:pPr eaLnBrk="1" fontAlgn="auto" hangingPunct="1">
              <a:lnSpc>
                <a:spcPct val="90000"/>
              </a:lnSpc>
              <a:buFont typeface="Arial"/>
              <a:buChar char="•"/>
              <a:defRPr/>
            </a:pPr>
            <a:r>
              <a:rPr lang="sr-Cyrl-CS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Циљ</a:t>
            </a:r>
            <a:endParaRPr lang="sr-Latn-CS" b="1" dirty="0" smtClean="0">
              <a:solidFill>
                <a:schemeClr val="tx1">
                  <a:lumMod val="85000"/>
                  <a:lumOff val="15000"/>
                </a:schemeClr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eaLnBrk="1" fontAlgn="auto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sr-Latn-C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       - </a:t>
            </a:r>
            <a:r>
              <a:rPr lang="sr-Cyrl-C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смањење</a:t>
            </a:r>
            <a:r>
              <a:rPr lang="sr-Latn-C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учесталости</a:t>
            </a:r>
            <a:r>
              <a:rPr lang="sr-Latn-C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и</a:t>
            </a:r>
            <a:r>
              <a:rPr lang="sr-Latn-C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интензитета</a:t>
            </a:r>
            <a:r>
              <a:rPr lang="sr-Latn-C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напада</a:t>
            </a:r>
            <a:endParaRPr lang="sr-Latn-CS" dirty="0" smtClean="0">
              <a:solidFill>
                <a:schemeClr val="tx1">
                  <a:lumMod val="85000"/>
                  <a:lumOff val="15000"/>
                </a:schemeClr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eaLnBrk="1" fontAlgn="auto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sr-Latn-C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       - </a:t>
            </a:r>
            <a:r>
              <a:rPr lang="sr-Cyrl-C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повећање</a:t>
            </a:r>
            <a:r>
              <a:rPr lang="sr-Latn-C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ефикасности</a:t>
            </a:r>
            <a:r>
              <a:rPr lang="sr-Latn-C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акутне</a:t>
            </a:r>
            <a:r>
              <a:rPr lang="sr-Latn-C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терапије</a:t>
            </a:r>
            <a:endParaRPr lang="sr-Latn-CS" dirty="0" smtClean="0">
              <a:solidFill>
                <a:schemeClr val="tx1">
                  <a:lumMod val="85000"/>
                  <a:lumOff val="15000"/>
                </a:schemeClr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eaLnBrk="1" fontAlgn="auto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sr-Latn-C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       - </a:t>
            </a:r>
            <a:r>
              <a:rPr lang="sr-Cyrl-C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побољшање</a:t>
            </a:r>
            <a:r>
              <a:rPr lang="sr-Latn-C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квалитета</a:t>
            </a:r>
            <a:r>
              <a:rPr lang="sr-Latn-C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живота</a:t>
            </a:r>
            <a:r>
              <a:rPr lang="sr-Latn-C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     </a:t>
            </a:r>
            <a:endParaRPr lang="en-US" dirty="0" smtClean="0">
              <a:solidFill>
                <a:schemeClr val="tx1">
                  <a:lumMod val="85000"/>
                  <a:lumOff val="15000"/>
                </a:schemeClr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246063" y="1628775"/>
            <a:ext cx="8385175" cy="736600"/>
          </a:xfrm>
        </p:spPr>
        <p:txBody>
          <a:bodyPr/>
          <a:lstStyle/>
          <a:p>
            <a:pPr eaLnBrk="1" hangingPunct="1"/>
            <a:r>
              <a:rPr lang="sr-Cyrl-CS" altLang="en-US" smtClean="0">
                <a:ln>
                  <a:noFill/>
                </a:ln>
                <a:latin typeface="Comic Sans MS" panose="030F0702030302020204" pitchFamily="66" charset="0"/>
              </a:rPr>
              <a:t>Профилакса</a:t>
            </a:r>
            <a:r>
              <a:rPr lang="sr-Latn-CS" altLang="en-US" smtClean="0">
                <a:ln>
                  <a:noFill/>
                </a:ln>
                <a:latin typeface="Comic Sans MS" panose="030F0702030302020204" pitchFamily="66" charset="0"/>
              </a:rPr>
              <a:t> </a:t>
            </a:r>
            <a:r>
              <a:rPr lang="sr-Cyrl-CS" altLang="en-US" smtClean="0">
                <a:ln>
                  <a:noFill/>
                </a:ln>
                <a:latin typeface="Comic Sans MS" panose="030F0702030302020204" pitchFamily="66" charset="0"/>
              </a:rPr>
              <a:t>мигрене</a:t>
            </a:r>
            <a:endParaRPr lang="en-US" altLang="en-US" smtClean="0">
              <a:ln>
                <a:noFill/>
              </a:ln>
              <a:latin typeface="Comic Sans MS" panose="030F0702030302020204" pitchFamily="66" charset="0"/>
            </a:endParaRPr>
          </a:p>
        </p:txBody>
      </p:sp>
      <p:sp>
        <p:nvSpPr>
          <p:cNvPr id="43011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141413" y="2708275"/>
            <a:ext cx="7488237" cy="4673600"/>
          </a:xfrm>
        </p:spPr>
        <p:txBody>
          <a:bodyPr rtlCol="0">
            <a:normAutofit/>
          </a:bodyPr>
          <a:lstStyle/>
          <a:p>
            <a:pPr marL="0" indent="0" eaLnBrk="1" fontAlgn="auto" hangingPunct="1">
              <a:lnSpc>
                <a:spcPct val="90000"/>
              </a:lnSpc>
              <a:buFont typeface="Arial" panose="020B0604020202020204" pitchFamily="34" charset="0"/>
              <a:buNone/>
              <a:defRPr/>
            </a:pP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Пре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увођења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профилактичке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терапије</a:t>
            </a:r>
            <a:endParaRPr lang="sr-Latn-CS" sz="20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eaLnBrk="1" fontAlgn="auto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     - 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установити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дијагнозу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према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МКГ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критеријумима</a:t>
            </a:r>
            <a:endParaRPr lang="sr-Latn-CS" sz="20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eaLnBrk="1" fontAlgn="auto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     - 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утврдити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утицај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напада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на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квалитет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живота</a:t>
            </a:r>
            <a:endParaRPr lang="sr-Latn-CS" sz="20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eaLnBrk="1" fontAlgn="auto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     - 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утврдити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коморбидитет</a:t>
            </a:r>
            <a:endParaRPr lang="sr-Latn-CS" sz="20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eaLnBrk="1" fontAlgn="auto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     - 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предочити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нежељене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ефекте</a:t>
            </a:r>
            <a:endParaRPr lang="sr-Latn-CS" sz="20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eaLnBrk="1" fontAlgn="auto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     - 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започети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малим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дозама,  мењати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лек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само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ако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није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sr-Cyrl-RS" sz="20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eaLnBrk="1" fontAlgn="auto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sr-Cyrl-R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       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ефикасан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до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2 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месеца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или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има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нежељених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дејстава</a:t>
            </a:r>
            <a:endParaRPr lang="sr-Latn-CS" sz="20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eaLnBrk="1" fontAlgn="auto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     - 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смањити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дозу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акутне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терапије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(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повећава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се</a:t>
            </a:r>
            <a:r>
              <a:rPr lang="en-U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ефикасност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)</a:t>
            </a:r>
          </a:p>
          <a:p>
            <a:pPr eaLnBrk="1" fontAlgn="auto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sr-Latn-CS" sz="1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endParaRPr lang="en-US" sz="1800" dirty="0" smtClean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2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250825" y="1628775"/>
            <a:ext cx="8385175" cy="736600"/>
          </a:xfrm>
        </p:spPr>
        <p:txBody>
          <a:bodyPr/>
          <a:lstStyle/>
          <a:p>
            <a:pPr eaLnBrk="1" hangingPunct="1"/>
            <a:r>
              <a:rPr lang="sr-Cyrl-CS" altLang="en-US" smtClean="0">
                <a:ln>
                  <a:noFill/>
                </a:ln>
                <a:latin typeface="Comic Sans MS" panose="030F0702030302020204" pitchFamily="66" charset="0"/>
              </a:rPr>
              <a:t>Профилакса</a:t>
            </a:r>
            <a:r>
              <a:rPr lang="sr-Latn-CS" altLang="en-US" smtClean="0">
                <a:ln>
                  <a:noFill/>
                </a:ln>
                <a:latin typeface="Comic Sans MS" panose="030F0702030302020204" pitchFamily="66" charset="0"/>
              </a:rPr>
              <a:t> </a:t>
            </a:r>
            <a:r>
              <a:rPr lang="sr-Cyrl-CS" altLang="en-US" smtClean="0">
                <a:ln>
                  <a:noFill/>
                </a:ln>
                <a:latin typeface="Comic Sans MS" panose="030F0702030302020204" pitchFamily="66" charset="0"/>
              </a:rPr>
              <a:t>мигрене</a:t>
            </a:r>
            <a:endParaRPr lang="en-US" altLang="en-US" smtClean="0">
              <a:ln>
                <a:noFill/>
              </a:ln>
              <a:latin typeface="Comic Sans MS" panose="030F0702030302020204" pitchFamily="66" charset="0"/>
            </a:endParaRPr>
          </a:p>
        </p:txBody>
      </p:sp>
      <p:sp>
        <p:nvSpPr>
          <p:cNvPr id="44035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900113" y="2636838"/>
            <a:ext cx="7343775" cy="4968875"/>
          </a:xfrm>
        </p:spPr>
        <p:txBody>
          <a:bodyPr rtlCol="0">
            <a:normAutofit/>
          </a:bodyPr>
          <a:lstStyle/>
          <a:p>
            <a:pPr eaLnBrk="1" fontAlgn="auto" hangingPunct="1">
              <a:buFont typeface="Arial"/>
              <a:buChar char="•"/>
              <a:defRPr/>
            </a:pPr>
            <a:r>
              <a:rPr lang="sr-Cyrl-CS" sz="2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Индикације</a:t>
            </a:r>
          </a:p>
          <a:p>
            <a:pPr eaLnBrk="1" fontAlgn="auto" hangingPunct="1">
              <a:buFont typeface="Wingdings" panose="05000000000000000000" pitchFamily="2" charset="2"/>
              <a:buNone/>
              <a:defRPr/>
            </a:pPr>
            <a:r>
              <a:rPr lang="sr-Cyrl-RS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R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    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- 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атаци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мигрене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чешћи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од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2x 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месечно</a:t>
            </a:r>
            <a:endParaRPr lang="sr-Latn-CS" sz="22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eaLnBrk="1" fontAlgn="auto" hangingPunct="1">
              <a:buFont typeface="Wingdings" panose="05000000000000000000" pitchFamily="2" charset="2"/>
              <a:buNone/>
              <a:defRPr/>
            </a:pP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     - 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онесособљавајућа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мигрена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рефрактерна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на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акутну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тх</a:t>
            </a:r>
            <a:endParaRPr lang="sr-Latn-CS" sz="22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eaLnBrk="1" fontAlgn="auto" hangingPunct="1">
              <a:buFont typeface="Wingdings" panose="05000000000000000000" pitchFamily="2" charset="2"/>
              <a:buNone/>
              <a:defRPr/>
            </a:pP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     - 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контраиндикације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нежељени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ефекти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и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недовољна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  <a:p>
            <a:pPr eaLnBrk="1" fontAlgn="auto" hangingPunct="1">
              <a:buFont typeface="Wingdings" panose="05000000000000000000" pitchFamily="2" charset="2"/>
              <a:buNone/>
              <a:defRPr/>
            </a:pP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       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ефикасност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акутне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тх</a:t>
            </a:r>
            <a:endParaRPr lang="sr-Latn-CS" sz="22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eaLnBrk="1" fontAlgn="auto" hangingPunct="1">
              <a:buFont typeface="Wingdings" panose="05000000000000000000" pitchFamily="2" charset="2"/>
              <a:buNone/>
              <a:defRPr/>
            </a:pP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     - 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склоност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ка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прекомерној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употреби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акутне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терапије</a:t>
            </a:r>
            <a:endParaRPr lang="sr-Latn-CS" sz="22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eaLnBrk="1" fontAlgn="auto" hangingPunct="1">
              <a:buFont typeface="Wingdings" panose="05000000000000000000" pitchFamily="2" charset="2"/>
              <a:buNone/>
              <a:defRPr/>
            </a:pPr>
            <a:r>
              <a:rPr lang="sr-Latn-CS" sz="1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endParaRPr lang="en-US" sz="1800" dirty="0" smtClean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179388" y="1557338"/>
            <a:ext cx="8385175" cy="736600"/>
          </a:xfrm>
        </p:spPr>
        <p:txBody>
          <a:bodyPr/>
          <a:lstStyle/>
          <a:p>
            <a:pPr eaLnBrk="1" hangingPunct="1"/>
            <a:r>
              <a:rPr lang="sr-Cyrl-CS" altLang="en-US" smtClean="0">
                <a:ln>
                  <a:noFill/>
                </a:ln>
                <a:latin typeface="Comic Sans MS" panose="030F0702030302020204" pitchFamily="66" charset="0"/>
              </a:rPr>
              <a:t>Профилакса</a:t>
            </a:r>
            <a:r>
              <a:rPr lang="sr-Latn-CS" altLang="en-US" smtClean="0">
                <a:ln>
                  <a:noFill/>
                </a:ln>
                <a:latin typeface="Comic Sans MS" panose="030F0702030302020204" pitchFamily="66" charset="0"/>
              </a:rPr>
              <a:t> </a:t>
            </a:r>
            <a:r>
              <a:rPr lang="sr-Cyrl-CS" altLang="en-US" smtClean="0">
                <a:ln>
                  <a:noFill/>
                </a:ln>
                <a:latin typeface="Comic Sans MS" panose="030F0702030302020204" pitchFamily="66" charset="0"/>
              </a:rPr>
              <a:t>мигрене</a:t>
            </a:r>
            <a:endParaRPr lang="en-US" altLang="en-US" smtClean="0">
              <a:ln>
                <a:noFill/>
              </a:ln>
              <a:latin typeface="Comic Sans MS" panose="030F0702030302020204" pitchFamily="66" charset="0"/>
            </a:endParaRPr>
          </a:p>
        </p:txBody>
      </p:sp>
      <p:sp>
        <p:nvSpPr>
          <p:cNvPr id="44035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971550" y="2636838"/>
            <a:ext cx="7129463" cy="3168650"/>
          </a:xfrm>
        </p:spPr>
        <p:txBody>
          <a:bodyPr rtlCol="0">
            <a:noAutofit/>
          </a:bodyPr>
          <a:lstStyle/>
          <a:p>
            <a:pPr eaLnBrk="1" fontAlgn="auto" hangingPunct="1">
              <a:buFont typeface="Arial"/>
              <a:buChar char="•"/>
              <a:defRPr/>
            </a:pPr>
            <a:r>
              <a:rPr lang="sr-Latn-CS" sz="2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- </a:t>
            </a:r>
            <a:r>
              <a:rPr lang="sr-Cyrl-CS" sz="2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неуобичајена</a:t>
            </a:r>
            <a:r>
              <a:rPr lang="sr-Latn-CS" sz="2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мигренска</a:t>
            </a:r>
            <a:r>
              <a:rPr lang="sr-Latn-CS" sz="2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стања</a:t>
            </a:r>
            <a:r>
              <a:rPr lang="sr-Latn-CS" sz="2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– </a:t>
            </a:r>
            <a:r>
              <a:rPr lang="sr-Cyrl-CS" sz="2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хемиплегична</a:t>
            </a:r>
            <a:r>
              <a:rPr lang="sr-Latn-CS" sz="2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  <a:p>
            <a:pPr eaLnBrk="1" fontAlgn="auto" hangingPunct="1">
              <a:buFont typeface="Wingdings" panose="05000000000000000000" pitchFamily="2" charset="2"/>
              <a:buNone/>
              <a:defRPr/>
            </a:pPr>
            <a:r>
              <a:rPr lang="sr-Latn-CS" sz="2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       </a:t>
            </a:r>
            <a:r>
              <a:rPr lang="sr-Cyrl-CS" sz="2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мигрена</a:t>
            </a:r>
            <a:r>
              <a:rPr lang="sr-Latn-CS" sz="2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sr-Cyrl-CS" sz="2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базиларна</a:t>
            </a:r>
            <a:r>
              <a:rPr lang="sr-Latn-CS" sz="2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мигрена</a:t>
            </a:r>
            <a:r>
              <a:rPr lang="sr-Latn-CS" sz="2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sr-Cyrl-CS" sz="2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мигрена</a:t>
            </a:r>
            <a:r>
              <a:rPr lang="sr-Latn-CS" sz="2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са</a:t>
            </a:r>
            <a:r>
              <a:rPr lang="sr-Latn-CS" sz="2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RS" sz="2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дугом    </a:t>
            </a:r>
          </a:p>
          <a:p>
            <a:pPr eaLnBrk="1" fontAlgn="auto" hangingPunct="1">
              <a:buFont typeface="Wingdings" panose="05000000000000000000" pitchFamily="2" charset="2"/>
              <a:buNone/>
              <a:defRPr/>
            </a:pPr>
            <a:r>
              <a:rPr lang="sr-Cyrl-RS" sz="2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RS" sz="2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     </a:t>
            </a:r>
            <a:r>
              <a:rPr lang="sr-Cyrl-CS" sz="2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ауром</a:t>
            </a:r>
            <a:r>
              <a:rPr lang="sr-Cyrl-RS" sz="2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,</a:t>
            </a:r>
            <a:r>
              <a:rPr lang="sr-Cyrl-RS" sz="2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мигренски</a:t>
            </a:r>
            <a:r>
              <a:rPr lang="sr-Latn-CS" sz="2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инфаркт</a:t>
            </a:r>
            <a:r>
              <a:rPr lang="sr-Latn-CS" sz="2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sr-Cyrl-RS" sz="21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eaLnBrk="1" fontAlgn="auto" hangingPunct="1">
              <a:buFont typeface="Wingdings" panose="05000000000000000000" pitchFamily="2" charset="2"/>
              <a:buNone/>
              <a:defRPr/>
            </a:pPr>
            <a:r>
              <a:rPr lang="sr-Cyrl-RS" sz="2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RS" sz="2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    -</a:t>
            </a:r>
            <a:r>
              <a:rPr lang="sr-Latn-CS" sz="2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превенција</a:t>
            </a:r>
            <a:r>
              <a:rPr lang="sr-Latn-CS" sz="2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неуролошких</a:t>
            </a:r>
            <a:r>
              <a:rPr lang="sr-Latn-CS" sz="2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оштећења</a:t>
            </a:r>
            <a:endParaRPr lang="sr-Latn-CS" sz="21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eaLnBrk="1" fontAlgn="auto" hangingPunct="1">
              <a:buFont typeface="Wingdings" panose="05000000000000000000" pitchFamily="2" charset="2"/>
              <a:buNone/>
              <a:defRPr/>
            </a:pPr>
            <a:r>
              <a:rPr lang="sr-Latn-CS" sz="2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     - </a:t>
            </a:r>
            <a:r>
              <a:rPr lang="sr-Cyrl-CS" sz="2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не</a:t>
            </a:r>
            <a:r>
              <a:rPr lang="sr-Latn-CS" sz="2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код</a:t>
            </a:r>
            <a:r>
              <a:rPr lang="sr-Latn-CS" sz="2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жена</a:t>
            </a:r>
            <a:r>
              <a:rPr lang="sr-Latn-CS" sz="2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које</a:t>
            </a:r>
            <a:r>
              <a:rPr lang="sr-Latn-CS" sz="2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планирају</a:t>
            </a:r>
            <a:r>
              <a:rPr lang="sr-Latn-CS" sz="2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трудноћу</a:t>
            </a:r>
            <a:r>
              <a:rPr lang="sr-Latn-CS" sz="2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sr-Cyrl-RS" sz="21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eaLnBrk="1" fontAlgn="auto" hangingPunct="1">
              <a:buFont typeface="Wingdings" panose="05000000000000000000" pitchFamily="2" charset="2"/>
              <a:buNone/>
              <a:defRPr/>
            </a:pPr>
            <a:endParaRPr lang="sr-Latn-CS" sz="21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eaLnBrk="1" fontAlgn="auto" hangingPunct="1">
              <a:buFont typeface="Arial"/>
              <a:buChar char="•"/>
              <a:defRPr/>
            </a:pPr>
            <a:r>
              <a:rPr lang="sr-Cyrl-CS" sz="2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Спроводи</a:t>
            </a:r>
            <a:r>
              <a:rPr lang="sr-Latn-CS" sz="2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се</a:t>
            </a:r>
            <a:r>
              <a:rPr lang="sr-Latn-CS" sz="2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6</a:t>
            </a:r>
            <a:r>
              <a:rPr lang="sr-Cyrl-RS" sz="2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-</a:t>
            </a:r>
            <a:r>
              <a:rPr lang="sr-Latn-CS" sz="2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12 </a:t>
            </a:r>
            <a:r>
              <a:rPr lang="sr-Cyrl-CS" sz="2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месеци</a:t>
            </a:r>
            <a:r>
              <a:rPr lang="sr-Latn-CS" sz="2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sr-Cyrl-CS" sz="2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потом</a:t>
            </a:r>
            <a:r>
              <a:rPr lang="sr-Latn-CS" sz="2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постепено</a:t>
            </a:r>
            <a:r>
              <a:rPr lang="sr-Latn-CS" sz="2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укида</a:t>
            </a:r>
            <a:endParaRPr lang="en-US" sz="21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0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342900" y="1557338"/>
            <a:ext cx="8385175" cy="736600"/>
          </a:xfrm>
        </p:spPr>
        <p:txBody>
          <a:bodyPr/>
          <a:lstStyle/>
          <a:p>
            <a:pPr eaLnBrk="1" hangingPunct="1"/>
            <a:r>
              <a:rPr lang="sr-Cyrl-CS" altLang="en-US" smtClean="0">
                <a:ln>
                  <a:noFill/>
                </a:ln>
                <a:latin typeface="Comic Sans MS" panose="030F0702030302020204" pitchFamily="66" charset="0"/>
              </a:rPr>
              <a:t>Профилакса</a:t>
            </a:r>
            <a:r>
              <a:rPr lang="sr-Latn-CS" altLang="en-US" smtClean="0">
                <a:ln>
                  <a:noFill/>
                </a:ln>
                <a:latin typeface="Comic Sans MS" panose="030F0702030302020204" pitchFamily="66" charset="0"/>
              </a:rPr>
              <a:t> </a:t>
            </a:r>
            <a:r>
              <a:rPr lang="sr-Cyrl-CS" altLang="en-US" smtClean="0">
                <a:ln>
                  <a:noFill/>
                </a:ln>
                <a:latin typeface="Comic Sans MS" panose="030F0702030302020204" pitchFamily="66" charset="0"/>
              </a:rPr>
              <a:t>мигрене</a:t>
            </a:r>
            <a:endParaRPr lang="en-US" altLang="en-US" smtClean="0">
              <a:ln>
                <a:noFill/>
              </a:ln>
              <a:latin typeface="Comic Sans MS" panose="030F0702030302020204" pitchFamily="66" charset="0"/>
            </a:endParaRPr>
          </a:p>
        </p:txBody>
      </p:sp>
      <p:sp>
        <p:nvSpPr>
          <p:cNvPr id="44035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971550" y="2636838"/>
            <a:ext cx="7129463" cy="3168650"/>
          </a:xfrm>
        </p:spPr>
        <p:txBody>
          <a:bodyPr rtlCol="0">
            <a:noAutofit/>
          </a:bodyPr>
          <a:lstStyle/>
          <a:p>
            <a:pPr eaLnBrk="1" fontAlgn="auto" hangingPunct="1">
              <a:lnSpc>
                <a:spcPct val="90000"/>
              </a:lnSpc>
              <a:buClr>
                <a:srgbClr val="83992A"/>
              </a:buClr>
              <a:buFont typeface="Arial"/>
              <a:buChar char="•"/>
              <a:defRPr/>
            </a:pPr>
            <a:r>
              <a:rPr lang="sr-Cyrl-RS" sz="1800" b="1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Бета блокатори</a:t>
            </a:r>
            <a:endParaRPr lang="sr-Latn-CS" sz="1800" b="1" dirty="0">
              <a:solidFill>
                <a:prstClr val="black">
                  <a:lumMod val="85000"/>
                  <a:lumOff val="15000"/>
                </a:prstClr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eaLnBrk="1" fontAlgn="auto" hangingPunct="1">
              <a:lnSpc>
                <a:spcPct val="90000"/>
              </a:lnSpc>
              <a:buClr>
                <a:srgbClr val="83992A"/>
              </a:buClr>
              <a:buFont typeface="Arial" panose="020B0604020202020204" pitchFamily="34" charset="0"/>
              <a:buNone/>
              <a:defRPr/>
            </a:pPr>
            <a:r>
              <a:rPr lang="sr-Latn-CS" sz="1800" dirty="0">
                <a:solidFill>
                  <a:prstClr val="black">
                    <a:lumMod val="85000"/>
                    <a:lumOff val="15000"/>
                  </a:prst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    - </a:t>
            </a:r>
            <a:r>
              <a:rPr lang="sr-Cyrl-RS" sz="1800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Пропранолол </a:t>
            </a:r>
            <a:r>
              <a:rPr lang="sr-Latn-CS" sz="1800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RS" sz="1800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                    </a:t>
            </a:r>
            <a:r>
              <a:rPr lang="sr-Latn-CS" sz="1800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40-320</a:t>
            </a:r>
            <a:r>
              <a:rPr lang="sr-Cyrl-RS" sz="1800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мг</a:t>
            </a:r>
            <a:r>
              <a:rPr lang="sr-Latn-CS" sz="1800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           (</a:t>
            </a:r>
            <a:r>
              <a:rPr lang="sr-Cyrl-RS" sz="1800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доказ</a:t>
            </a:r>
            <a:r>
              <a:rPr lang="sr-Latn-CS" sz="1800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Latn-CS" sz="1800" dirty="0">
                <a:solidFill>
                  <a:prstClr val="black">
                    <a:lumMod val="85000"/>
                    <a:lumOff val="15000"/>
                  </a:prst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A, </a:t>
            </a:r>
            <a:r>
              <a:rPr lang="sr-Cyrl-RS" sz="1800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препорука</a:t>
            </a:r>
            <a:r>
              <a:rPr lang="sr-Latn-CS" sz="1800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Latn-CS" sz="1800" dirty="0">
                <a:solidFill>
                  <a:prstClr val="black">
                    <a:lumMod val="85000"/>
                    <a:lumOff val="15000"/>
                  </a:prst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I)</a:t>
            </a:r>
          </a:p>
          <a:p>
            <a:pPr eaLnBrk="1" fontAlgn="auto" hangingPunct="1">
              <a:lnSpc>
                <a:spcPct val="90000"/>
              </a:lnSpc>
              <a:buClr>
                <a:srgbClr val="83992A"/>
              </a:buClr>
              <a:buFont typeface="Arial"/>
              <a:buChar char="•"/>
              <a:defRPr/>
            </a:pPr>
            <a:r>
              <a:rPr lang="sr-Latn-CS" sz="1800" b="1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A</a:t>
            </a:r>
            <a:r>
              <a:rPr lang="sr-Cyrl-RS" sz="1800" b="1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нтидепресиви</a:t>
            </a:r>
            <a:r>
              <a:rPr lang="sr-Latn-CS" sz="1800" b="1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sr-Latn-CS" sz="1800" b="1" dirty="0">
              <a:solidFill>
                <a:prstClr val="black">
                  <a:lumMod val="85000"/>
                  <a:lumOff val="15000"/>
                </a:prstClr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eaLnBrk="1" fontAlgn="auto" hangingPunct="1">
              <a:lnSpc>
                <a:spcPct val="90000"/>
              </a:lnSpc>
              <a:buClr>
                <a:srgbClr val="83992A"/>
              </a:buClr>
              <a:buFont typeface="Arial" panose="020B0604020202020204" pitchFamily="34" charset="0"/>
              <a:buNone/>
              <a:defRPr/>
            </a:pPr>
            <a:r>
              <a:rPr lang="sr-Latn-CS" sz="1800" dirty="0">
                <a:solidFill>
                  <a:prstClr val="black">
                    <a:lumMod val="85000"/>
                    <a:lumOff val="15000"/>
                  </a:prst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    - </a:t>
            </a:r>
            <a:r>
              <a:rPr lang="sr-Cyrl-RS" sz="1800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Амитриптилин</a:t>
            </a:r>
            <a:r>
              <a:rPr lang="sr-Latn-CS" sz="1800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  </a:t>
            </a:r>
            <a:r>
              <a:rPr lang="sr-Cyrl-RS" sz="1800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                </a:t>
            </a:r>
            <a:r>
              <a:rPr lang="sr-Latn-CS" sz="1800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10-150</a:t>
            </a:r>
            <a:r>
              <a:rPr lang="sr-Cyrl-RS" sz="1800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мг</a:t>
            </a:r>
            <a:r>
              <a:rPr lang="sr-Latn-CS" sz="1800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          </a:t>
            </a:r>
            <a:r>
              <a:rPr lang="sr-Cyrl-RS" sz="1800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 </a:t>
            </a:r>
            <a:r>
              <a:rPr lang="sr-Latn-CS" sz="1800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(</a:t>
            </a:r>
            <a:r>
              <a:rPr lang="sr-Cyrl-RS" sz="1800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доказ</a:t>
            </a:r>
            <a:r>
              <a:rPr lang="sr-Latn-CS" sz="1800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Latn-CS" sz="1800" dirty="0">
                <a:solidFill>
                  <a:prstClr val="black">
                    <a:lumMod val="85000"/>
                    <a:lumOff val="15000"/>
                  </a:prst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A, </a:t>
            </a:r>
            <a:r>
              <a:rPr lang="sr-Cyrl-RS" sz="1800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препорука</a:t>
            </a:r>
            <a:r>
              <a:rPr lang="sr-Latn-CS" sz="1800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Latn-CS" sz="1800" dirty="0">
                <a:solidFill>
                  <a:prstClr val="black">
                    <a:lumMod val="85000"/>
                    <a:lumOff val="15000"/>
                  </a:prst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I) </a:t>
            </a:r>
          </a:p>
          <a:p>
            <a:pPr eaLnBrk="1" fontAlgn="auto" hangingPunct="1">
              <a:lnSpc>
                <a:spcPct val="90000"/>
              </a:lnSpc>
              <a:buClr>
                <a:srgbClr val="83992A"/>
              </a:buClr>
              <a:buFont typeface="Arial"/>
              <a:buChar char="•"/>
              <a:defRPr/>
            </a:pPr>
            <a:r>
              <a:rPr lang="sr-Latn-CS" sz="1800" b="1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A</a:t>
            </a:r>
            <a:r>
              <a:rPr lang="sr-Cyrl-RS" sz="1800" b="1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нтиепилептици</a:t>
            </a:r>
            <a:r>
              <a:rPr lang="sr-Latn-CS" sz="1800" b="1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sr-Latn-CS" sz="1800" b="1" dirty="0">
              <a:solidFill>
                <a:prstClr val="black">
                  <a:lumMod val="85000"/>
                  <a:lumOff val="15000"/>
                </a:prstClr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eaLnBrk="1" fontAlgn="auto" hangingPunct="1">
              <a:lnSpc>
                <a:spcPct val="90000"/>
              </a:lnSpc>
              <a:buClr>
                <a:srgbClr val="83992A"/>
              </a:buClr>
              <a:buFont typeface="Arial" panose="020B0604020202020204" pitchFamily="34" charset="0"/>
              <a:buNone/>
              <a:defRPr/>
            </a:pPr>
            <a:r>
              <a:rPr lang="sr-Latn-CS" sz="1800" dirty="0">
                <a:solidFill>
                  <a:prstClr val="black">
                    <a:lumMod val="85000"/>
                    <a:lumOff val="15000"/>
                  </a:prst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    - </a:t>
            </a:r>
            <a:r>
              <a:rPr lang="sr-Cyrl-RS" sz="1800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Валпроат</a:t>
            </a:r>
            <a:r>
              <a:rPr lang="sr-Latn-CS" sz="1800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      </a:t>
            </a:r>
            <a:r>
              <a:rPr lang="sr-Cyrl-RS" sz="1800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                      </a:t>
            </a:r>
            <a:r>
              <a:rPr lang="sr-Latn-CS" sz="1800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500-1500</a:t>
            </a:r>
            <a:r>
              <a:rPr lang="sr-Cyrl-RS" sz="1800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мг</a:t>
            </a:r>
            <a:r>
              <a:rPr lang="sr-Latn-CS" sz="1800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       </a:t>
            </a:r>
            <a:r>
              <a:rPr lang="sr-Cyrl-RS" sz="1800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Latn-CS" sz="1800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(</a:t>
            </a:r>
            <a:r>
              <a:rPr lang="sr-Cyrl-RS" sz="1800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доказ </a:t>
            </a:r>
            <a:r>
              <a:rPr lang="sr-Latn-CS" sz="1800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A</a:t>
            </a:r>
            <a:r>
              <a:rPr lang="sr-Latn-CS" sz="1800" dirty="0">
                <a:solidFill>
                  <a:prstClr val="black">
                    <a:lumMod val="85000"/>
                    <a:lumOff val="15000"/>
                  </a:prst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sr-Cyrl-RS" sz="1800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препорука</a:t>
            </a:r>
            <a:r>
              <a:rPr lang="sr-Latn-CS" sz="1800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Latn-CS" sz="1800" dirty="0">
                <a:solidFill>
                  <a:prstClr val="black">
                    <a:lumMod val="85000"/>
                    <a:lumOff val="15000"/>
                  </a:prst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I)</a:t>
            </a:r>
          </a:p>
          <a:p>
            <a:pPr eaLnBrk="1" fontAlgn="auto" hangingPunct="1">
              <a:lnSpc>
                <a:spcPct val="90000"/>
              </a:lnSpc>
              <a:buClr>
                <a:srgbClr val="83992A"/>
              </a:buClr>
              <a:buFont typeface="Arial" panose="020B0604020202020204" pitchFamily="34" charset="0"/>
              <a:buNone/>
              <a:defRPr/>
            </a:pPr>
            <a:r>
              <a:rPr lang="sr-Latn-CS" sz="1800" dirty="0">
                <a:solidFill>
                  <a:prstClr val="black">
                    <a:lumMod val="85000"/>
                    <a:lumOff val="15000"/>
                  </a:prst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    - </a:t>
            </a:r>
            <a:r>
              <a:rPr lang="sr-Latn-CS" sz="1800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T</a:t>
            </a:r>
            <a:r>
              <a:rPr lang="sr-Cyrl-RS" sz="1800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опирамат</a:t>
            </a:r>
            <a:r>
              <a:rPr lang="sr-Latn-CS" sz="1800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   </a:t>
            </a:r>
            <a:r>
              <a:rPr lang="sr-Cyrl-RS" sz="1800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                        </a:t>
            </a:r>
            <a:r>
              <a:rPr lang="sr-Latn-CS" sz="1800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20-200</a:t>
            </a:r>
            <a:r>
              <a:rPr lang="sr-Cyrl-RS" sz="1800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 мг</a:t>
            </a:r>
            <a:r>
              <a:rPr lang="sr-Latn-CS" sz="1800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         (</a:t>
            </a:r>
            <a:r>
              <a:rPr lang="sr-Cyrl-RS" sz="1800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доказ</a:t>
            </a:r>
            <a:r>
              <a:rPr lang="sr-Latn-CS" sz="1800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Latn-CS" sz="1800" dirty="0">
                <a:solidFill>
                  <a:prstClr val="black">
                    <a:lumMod val="85000"/>
                    <a:lumOff val="15000"/>
                  </a:prst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A, </a:t>
            </a:r>
            <a:r>
              <a:rPr lang="sr-Cyrl-RS" sz="1800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препорука</a:t>
            </a:r>
            <a:r>
              <a:rPr lang="sr-Latn-CS" sz="1800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Latn-CS" sz="1800" dirty="0">
                <a:solidFill>
                  <a:prstClr val="black">
                    <a:lumMod val="85000"/>
                    <a:lumOff val="15000"/>
                  </a:prst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I</a:t>
            </a:r>
            <a:r>
              <a:rPr lang="sr-Latn-CS" sz="1800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)</a:t>
            </a:r>
            <a:endParaRPr lang="sr-Latn-CS" sz="1800" dirty="0">
              <a:solidFill>
                <a:prstClr val="black">
                  <a:lumMod val="85000"/>
                  <a:lumOff val="15000"/>
                </a:prstClr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eaLnBrk="1" fontAlgn="auto" hangingPunct="1">
              <a:lnSpc>
                <a:spcPct val="90000"/>
              </a:lnSpc>
              <a:buClr>
                <a:srgbClr val="83992A"/>
              </a:buClr>
              <a:buFont typeface="Arial"/>
              <a:buChar char="•"/>
              <a:defRPr/>
            </a:pPr>
            <a:r>
              <a:rPr lang="sr-Cyrl-RS" sz="1800" b="1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Блокатори</a:t>
            </a:r>
            <a:r>
              <a:rPr lang="sr-Latn-CS" sz="1800" b="1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RS" sz="1800" b="1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Ца канала</a:t>
            </a:r>
            <a:endParaRPr lang="sr-Latn-CS" sz="1800" b="1" dirty="0">
              <a:solidFill>
                <a:prstClr val="black">
                  <a:lumMod val="85000"/>
                  <a:lumOff val="15000"/>
                </a:prstClr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eaLnBrk="1" fontAlgn="auto" hangingPunct="1">
              <a:lnSpc>
                <a:spcPct val="90000"/>
              </a:lnSpc>
              <a:buClr>
                <a:srgbClr val="83992A"/>
              </a:buClr>
              <a:buFont typeface="Arial" panose="020B0604020202020204" pitchFamily="34" charset="0"/>
              <a:buNone/>
              <a:defRPr/>
            </a:pPr>
            <a:r>
              <a:rPr lang="sr-Latn-CS" sz="1800" dirty="0">
                <a:solidFill>
                  <a:prstClr val="black">
                    <a:lumMod val="85000"/>
                    <a:lumOff val="15000"/>
                  </a:prst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    - </a:t>
            </a:r>
            <a:r>
              <a:rPr lang="sr-Cyrl-RS" sz="1800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Верапамил</a:t>
            </a:r>
            <a:r>
              <a:rPr lang="sr-Latn-CS" sz="1800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   </a:t>
            </a:r>
            <a:r>
              <a:rPr lang="sr-Cyrl-RS" sz="1800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                      </a:t>
            </a:r>
            <a:r>
              <a:rPr lang="sr-Latn-CS" sz="1800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240-320</a:t>
            </a:r>
            <a:r>
              <a:rPr lang="sr-Cyrl-RS" sz="1800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мг</a:t>
            </a:r>
            <a:r>
              <a:rPr lang="sr-Latn-CS" sz="1800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         (</a:t>
            </a:r>
            <a:r>
              <a:rPr lang="sr-Cyrl-RS" sz="1800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доказ</a:t>
            </a:r>
            <a:r>
              <a:rPr lang="sr-Latn-CS" sz="1800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Latn-CS" sz="1800" dirty="0">
                <a:solidFill>
                  <a:prstClr val="black">
                    <a:lumMod val="85000"/>
                    <a:lumOff val="15000"/>
                  </a:prst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B, </a:t>
            </a:r>
            <a:r>
              <a:rPr lang="sr-Cyrl-RS" sz="1800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препорука</a:t>
            </a:r>
            <a:r>
              <a:rPr lang="sr-Latn-CS" sz="1800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Latn-CS" sz="1800" dirty="0">
                <a:solidFill>
                  <a:prstClr val="black">
                    <a:lumMod val="85000"/>
                    <a:lumOff val="15000"/>
                  </a:prst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II) </a:t>
            </a:r>
            <a:endParaRPr lang="sr-Cyrl-RS" sz="1800" dirty="0" smtClean="0">
              <a:solidFill>
                <a:prstClr val="black">
                  <a:lumMod val="85000"/>
                  <a:lumOff val="15000"/>
                </a:prstClr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eaLnBrk="1" fontAlgn="auto" hangingPunct="1">
              <a:lnSpc>
                <a:spcPct val="90000"/>
              </a:lnSpc>
              <a:buClr>
                <a:srgbClr val="83992A"/>
              </a:buClr>
              <a:buFont typeface="Arial" panose="020B0604020202020204" pitchFamily="34" charset="0"/>
              <a:buNone/>
              <a:defRPr/>
            </a:pPr>
            <a:r>
              <a:rPr lang="sr-Cyrl-RS" sz="1800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      </a:t>
            </a:r>
            <a:r>
              <a:rPr lang="sr-Cyrl-RS" sz="1800" b="1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Магнезијум   </a:t>
            </a:r>
            <a:r>
              <a:rPr lang="sr-Cyrl-RS" sz="1800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                      </a:t>
            </a:r>
            <a:r>
              <a:rPr lang="sr-Latn-CS" sz="1800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400-600</a:t>
            </a:r>
            <a:r>
              <a:rPr lang="sr-Cyrl-RS" sz="1800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мг</a:t>
            </a:r>
            <a:r>
              <a:rPr lang="sr-Latn-CS" sz="1800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       </a:t>
            </a:r>
            <a:r>
              <a:rPr lang="sr-Cyrl-RS" sz="1800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Latn-CS" sz="1800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(</a:t>
            </a:r>
            <a:r>
              <a:rPr lang="sr-Cyrl-RS" sz="1800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доказ</a:t>
            </a:r>
            <a:r>
              <a:rPr lang="sr-Latn-CS" sz="1800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Latn-CS" sz="1800" dirty="0">
                <a:solidFill>
                  <a:prstClr val="black">
                    <a:lumMod val="85000"/>
                    <a:lumOff val="15000"/>
                  </a:prst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B, </a:t>
            </a:r>
            <a:r>
              <a:rPr lang="sr-Cyrl-RS" sz="1800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препорука</a:t>
            </a:r>
            <a:r>
              <a:rPr lang="sr-Latn-CS" sz="1800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Latn-CS" sz="1800" dirty="0">
                <a:solidFill>
                  <a:prstClr val="black">
                    <a:lumMod val="85000"/>
                    <a:lumOff val="15000"/>
                  </a:prst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IIb)</a:t>
            </a:r>
          </a:p>
          <a:p>
            <a:pPr eaLnBrk="1" fontAlgn="auto" hangingPunct="1">
              <a:lnSpc>
                <a:spcPct val="90000"/>
              </a:lnSpc>
              <a:buClr>
                <a:srgbClr val="83992A"/>
              </a:buClr>
              <a:buFont typeface="Arial" panose="020B0604020202020204" pitchFamily="34" charset="0"/>
              <a:buNone/>
              <a:defRPr/>
            </a:pPr>
            <a:r>
              <a:rPr lang="sr-Latn-CS" sz="1800" dirty="0">
                <a:solidFill>
                  <a:prstClr val="black">
                    <a:lumMod val="85000"/>
                    <a:lumOff val="15000"/>
                  </a:prst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    </a:t>
            </a:r>
            <a:endParaRPr lang="en-US" sz="21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4" name="Title 1"/>
          <p:cNvSpPr>
            <a:spLocks noGrp="1"/>
          </p:cNvSpPr>
          <p:nvPr>
            <p:ph type="title"/>
          </p:nvPr>
        </p:nvSpPr>
        <p:spPr>
          <a:xfrm>
            <a:off x="969963" y="981075"/>
            <a:ext cx="6799262" cy="1303338"/>
          </a:xfrm>
        </p:spPr>
        <p:txBody>
          <a:bodyPr/>
          <a:lstStyle/>
          <a:p>
            <a:r>
              <a:rPr lang="sr-Cyrl-CS" altLang="en-US" smtClean="0">
                <a:ln>
                  <a:noFill/>
                </a:ln>
                <a:latin typeface="Comic Sans MS" panose="030F0702030302020204" pitchFamily="66" charset="0"/>
              </a:rPr>
              <a:t>Главобоље</a:t>
            </a:r>
            <a:r>
              <a:rPr lang="sr-Latn-CS" altLang="en-US" smtClean="0">
                <a:ln>
                  <a:noFill/>
                </a:ln>
                <a:latin typeface="Comic Sans MS" panose="030F0702030302020204" pitchFamily="66" charset="0"/>
              </a:rPr>
              <a:t> </a:t>
            </a:r>
            <a:r>
              <a:rPr lang="sr-Cyrl-CS" altLang="en-US" smtClean="0">
                <a:ln>
                  <a:noFill/>
                </a:ln>
                <a:latin typeface="Comic Sans MS" panose="030F0702030302020204" pitchFamily="66" charset="0"/>
              </a:rPr>
              <a:t>тензионог</a:t>
            </a:r>
            <a:r>
              <a:rPr lang="sr-Latn-CS" altLang="en-US" smtClean="0">
                <a:ln>
                  <a:noFill/>
                </a:ln>
                <a:latin typeface="Comic Sans MS" panose="030F0702030302020204" pitchFamily="66" charset="0"/>
              </a:rPr>
              <a:t> </a:t>
            </a:r>
            <a:r>
              <a:rPr lang="sr-Cyrl-CS" altLang="en-US" smtClean="0">
                <a:ln>
                  <a:noFill/>
                </a:ln>
                <a:latin typeface="Comic Sans MS" panose="030F0702030302020204" pitchFamily="66" charset="0"/>
              </a:rPr>
              <a:t>типа</a:t>
            </a:r>
            <a:endParaRPr lang="sr-Latn-RS" altLang="en-US" smtClean="0">
              <a:ln>
                <a:noFill/>
              </a:ln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69963" y="2708275"/>
            <a:ext cx="7212012" cy="3446463"/>
          </a:xfrm>
          <a:ln>
            <a:solidFill>
              <a:schemeClr val="accent1"/>
            </a:solidFill>
          </a:ln>
        </p:spPr>
        <p:txBody>
          <a:bodyPr/>
          <a:lstStyle/>
          <a:p>
            <a:pPr eaLnBrk="1" fontAlgn="auto" hangingPunct="1">
              <a:lnSpc>
                <a:spcPct val="90000"/>
              </a:lnSpc>
              <a:buFont typeface="Arial"/>
              <a:buChar char="•"/>
              <a:defRPr/>
            </a:pPr>
            <a:r>
              <a:rPr lang="sr-Cyrl-CS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Најчешћа</a:t>
            </a:r>
            <a:r>
              <a:rPr lang="sr-Latn-CS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главобоља</a:t>
            </a:r>
            <a:r>
              <a:rPr lang="sr-Latn-CS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  <a:p>
            <a:pPr eaLnBrk="1" fontAlgn="auto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sr-Latn-CS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       - </a:t>
            </a:r>
            <a:r>
              <a:rPr lang="sr-Cyrl-CS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епизодична</a:t>
            </a:r>
            <a:r>
              <a:rPr lang="sr-Latn-CS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31-74%</a:t>
            </a:r>
          </a:p>
          <a:p>
            <a:pPr eaLnBrk="1" fontAlgn="auto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sr-Latn-CS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       - </a:t>
            </a:r>
            <a:r>
              <a:rPr lang="sr-Cyrl-CS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хронична</a:t>
            </a:r>
            <a:r>
              <a:rPr lang="sr-Latn-CS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2-3%</a:t>
            </a:r>
          </a:p>
          <a:p>
            <a:pPr eaLnBrk="1" fontAlgn="auto" hangingPunct="1">
              <a:lnSpc>
                <a:spcPct val="90000"/>
              </a:lnSpc>
              <a:buFont typeface="Arial"/>
              <a:buChar char="•"/>
              <a:defRPr/>
            </a:pPr>
            <a:r>
              <a:rPr lang="sr-Cyrl-CS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Почиње</a:t>
            </a:r>
            <a:r>
              <a:rPr lang="sr-Latn-CS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у</a:t>
            </a:r>
            <a:r>
              <a:rPr lang="sr-Latn-CS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другој</a:t>
            </a:r>
            <a:r>
              <a:rPr lang="sr-Latn-CS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половини</a:t>
            </a:r>
            <a:r>
              <a:rPr lang="sr-Latn-CS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треће</a:t>
            </a:r>
            <a:r>
              <a:rPr lang="sr-Latn-CS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деценије</a:t>
            </a:r>
            <a:endParaRPr lang="sr-Latn-CS" dirty="0">
              <a:solidFill>
                <a:schemeClr val="tx1">
                  <a:lumMod val="85000"/>
                  <a:lumOff val="15000"/>
                </a:schemeClr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eaLnBrk="1" fontAlgn="auto" hangingPunct="1">
              <a:lnSpc>
                <a:spcPct val="90000"/>
              </a:lnSpc>
              <a:buFont typeface="Arial"/>
              <a:buChar char="•"/>
              <a:defRPr/>
            </a:pPr>
            <a:r>
              <a:rPr lang="sr-Cyrl-CS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Учесталост</a:t>
            </a:r>
            <a:r>
              <a:rPr lang="sr-Latn-CS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опада</a:t>
            </a:r>
            <a:r>
              <a:rPr lang="sr-Latn-CS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са</a:t>
            </a:r>
            <a:r>
              <a:rPr lang="sr-Latn-CS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старењем</a:t>
            </a:r>
            <a:endParaRPr lang="sr-Latn-CS" dirty="0">
              <a:solidFill>
                <a:schemeClr val="tx1">
                  <a:lumMod val="85000"/>
                  <a:lumOff val="15000"/>
                </a:schemeClr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eaLnBrk="1" fontAlgn="auto" hangingPunct="1">
              <a:lnSpc>
                <a:spcPct val="90000"/>
              </a:lnSpc>
              <a:buFont typeface="Arial"/>
              <a:buChar char="•"/>
              <a:defRPr/>
            </a:pPr>
            <a:r>
              <a:rPr lang="sr-Cyrl-CS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Класификација</a:t>
            </a:r>
            <a:r>
              <a:rPr lang="sr-Latn-CS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– </a:t>
            </a:r>
            <a:r>
              <a:rPr lang="sr-Cyrl-CS" dirty="0">
                <a:solidFill>
                  <a:srgbClr val="FF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честа</a:t>
            </a:r>
            <a:r>
              <a:rPr lang="sr-Latn-CS" dirty="0">
                <a:solidFill>
                  <a:srgbClr val="FF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dirty="0">
                <a:solidFill>
                  <a:srgbClr val="FF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епизодична</a:t>
            </a:r>
            <a:r>
              <a:rPr lang="sr-Latn-CS" dirty="0">
                <a:solidFill>
                  <a:srgbClr val="FF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Latn-CS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(1-15 </a:t>
            </a:r>
            <a:r>
              <a:rPr lang="sr-Cyrl-CS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дана</a:t>
            </a:r>
            <a:r>
              <a:rPr lang="sr-Latn-CS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м</a:t>
            </a:r>
            <a:r>
              <a:rPr lang="sr-Latn-C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)</a:t>
            </a:r>
            <a:endParaRPr lang="sr-Latn-CS" dirty="0">
              <a:solidFill>
                <a:schemeClr val="tx1">
                  <a:lumMod val="85000"/>
                  <a:lumOff val="15000"/>
                </a:schemeClr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eaLnBrk="1" fontAlgn="auto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sr-Latn-CS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                       </a:t>
            </a:r>
            <a:r>
              <a:rPr lang="sr-Cyrl-R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         </a:t>
            </a:r>
            <a:r>
              <a:rPr lang="sr-Latn-C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- </a:t>
            </a:r>
            <a:r>
              <a:rPr lang="sr-Cyrl-CS" dirty="0">
                <a:solidFill>
                  <a:srgbClr val="FF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хронична</a:t>
            </a:r>
            <a:r>
              <a:rPr lang="sr-Latn-CS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Latn-C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(</a:t>
            </a:r>
            <a:r>
              <a:rPr lang="sr-Cyrl-CS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&gt;</a:t>
            </a:r>
            <a:r>
              <a:rPr lang="sr-Latn-C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15 </a:t>
            </a:r>
            <a:r>
              <a:rPr lang="sr-Cyrl-C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дана</a:t>
            </a:r>
            <a:r>
              <a:rPr lang="sr-Latn-C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током</a:t>
            </a:r>
            <a:r>
              <a:rPr lang="sr-Latn-CS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3 </a:t>
            </a:r>
            <a:r>
              <a:rPr lang="sr-Cyrl-CS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м</a:t>
            </a:r>
            <a:r>
              <a:rPr lang="sr-Latn-CS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)</a:t>
            </a:r>
          </a:p>
          <a:p>
            <a:pPr>
              <a:defRPr/>
            </a:pPr>
            <a:endParaRPr lang="sr-Latn-R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8" name="Title 1"/>
          <p:cNvSpPr>
            <a:spLocks noGrp="1"/>
          </p:cNvSpPr>
          <p:nvPr>
            <p:ph type="title"/>
          </p:nvPr>
        </p:nvSpPr>
        <p:spPr>
          <a:xfrm>
            <a:off x="1042988" y="1052513"/>
            <a:ext cx="6799262" cy="1303337"/>
          </a:xfrm>
        </p:spPr>
        <p:txBody>
          <a:bodyPr/>
          <a:lstStyle/>
          <a:p>
            <a:r>
              <a:rPr lang="sr-Cyrl-CS" altLang="en-US" smtClean="0">
                <a:ln>
                  <a:noFill/>
                </a:ln>
                <a:latin typeface="Comic Sans MS" panose="030F0702030302020204" pitchFamily="66" charset="0"/>
              </a:rPr>
              <a:t>Главобоље</a:t>
            </a:r>
            <a:r>
              <a:rPr lang="sr-Latn-CS" altLang="en-US" smtClean="0">
                <a:ln>
                  <a:noFill/>
                </a:ln>
                <a:latin typeface="Comic Sans MS" panose="030F0702030302020204" pitchFamily="66" charset="0"/>
              </a:rPr>
              <a:t> </a:t>
            </a:r>
            <a:r>
              <a:rPr lang="sr-Cyrl-CS" altLang="en-US" smtClean="0">
                <a:ln>
                  <a:noFill/>
                </a:ln>
                <a:latin typeface="Comic Sans MS" panose="030F0702030302020204" pitchFamily="66" charset="0"/>
              </a:rPr>
              <a:t>тензионог</a:t>
            </a:r>
            <a:r>
              <a:rPr lang="sr-Latn-CS" altLang="en-US" smtClean="0">
                <a:ln>
                  <a:noFill/>
                </a:ln>
                <a:latin typeface="Comic Sans MS" panose="030F0702030302020204" pitchFamily="66" charset="0"/>
              </a:rPr>
              <a:t> </a:t>
            </a:r>
            <a:r>
              <a:rPr lang="sr-Cyrl-CS" altLang="en-US" smtClean="0">
                <a:ln>
                  <a:noFill/>
                </a:ln>
                <a:latin typeface="Comic Sans MS" panose="030F0702030302020204" pitchFamily="66" charset="0"/>
              </a:rPr>
              <a:t>типа</a:t>
            </a:r>
            <a:endParaRPr lang="sr-Latn-RS" altLang="en-US" smtClean="0">
              <a:ln>
                <a:noFill/>
              </a:ln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06500" y="2708275"/>
            <a:ext cx="6805613" cy="3446463"/>
          </a:xfrm>
          <a:ln>
            <a:solidFill>
              <a:schemeClr val="accent1"/>
            </a:solidFill>
          </a:ln>
        </p:spPr>
        <p:txBody>
          <a:bodyPr/>
          <a:lstStyle/>
          <a:p>
            <a:pPr eaLnBrk="1" fontAlgn="auto" hangingPunct="1">
              <a:lnSpc>
                <a:spcPct val="90000"/>
              </a:lnSpc>
              <a:buFont typeface="Arial"/>
              <a:buChar char="•"/>
              <a:defRPr/>
            </a:pPr>
            <a:r>
              <a:rPr lang="sr-Cyrl-CS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Предиспонирајући</a:t>
            </a:r>
            <a:r>
              <a:rPr lang="sr-Latn-CS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фактори:</a:t>
            </a:r>
          </a:p>
          <a:p>
            <a:pPr marL="0" indent="0" eaLnBrk="1" fontAlgn="auto" hangingPunct="1">
              <a:lnSpc>
                <a:spcPct val="90000"/>
              </a:lnSpc>
              <a:buFont typeface="Arial" panose="020B0604020202020204" pitchFamily="34" charset="0"/>
              <a:buNone/>
              <a:defRPr/>
            </a:pPr>
            <a:endParaRPr lang="sr-Latn-CS" dirty="0">
              <a:solidFill>
                <a:schemeClr val="tx1">
                  <a:lumMod val="85000"/>
                  <a:lumOff val="15000"/>
                </a:schemeClr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eaLnBrk="1" fontAlgn="auto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sr-Latn-CS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       - </a:t>
            </a:r>
            <a:r>
              <a:rPr lang="sr-Cyrl-CS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психосоцијални</a:t>
            </a:r>
            <a:r>
              <a:rPr lang="sr-Latn-CS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стресови</a:t>
            </a:r>
            <a:endParaRPr lang="sr-Latn-CS" dirty="0">
              <a:solidFill>
                <a:schemeClr val="tx1">
                  <a:lumMod val="85000"/>
                  <a:lumOff val="15000"/>
                </a:schemeClr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eaLnBrk="1" fontAlgn="auto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sr-Latn-CS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       - </a:t>
            </a:r>
            <a:r>
              <a:rPr lang="sr-Cyrl-CS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свакодневне</a:t>
            </a:r>
            <a:r>
              <a:rPr lang="sr-Latn-CS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фрустрације</a:t>
            </a:r>
            <a:endParaRPr lang="sr-Latn-CS" dirty="0">
              <a:solidFill>
                <a:schemeClr val="tx1">
                  <a:lumMod val="85000"/>
                  <a:lumOff val="15000"/>
                </a:schemeClr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eaLnBrk="1" fontAlgn="auto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sr-Latn-CS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       - </a:t>
            </a:r>
            <a:r>
              <a:rPr lang="sr-Cyrl-CS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оромандибуларна</a:t>
            </a:r>
            <a:r>
              <a:rPr lang="sr-Latn-CS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дисфункција</a:t>
            </a:r>
            <a:endParaRPr lang="sr-Latn-CS" dirty="0">
              <a:solidFill>
                <a:schemeClr val="tx1">
                  <a:lumMod val="85000"/>
                  <a:lumOff val="15000"/>
                </a:schemeClr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eaLnBrk="1" fontAlgn="auto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sr-Latn-CS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       - </a:t>
            </a:r>
            <a:r>
              <a:rPr lang="sr-Cyrl-CS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нефизиолошки</a:t>
            </a:r>
            <a:r>
              <a:rPr lang="sr-Latn-CS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положај</a:t>
            </a:r>
            <a:r>
              <a:rPr lang="sr-Latn-CS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током</a:t>
            </a:r>
            <a:r>
              <a:rPr lang="sr-Latn-CS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рада</a:t>
            </a:r>
            <a:endParaRPr lang="sr-Latn-CS" dirty="0">
              <a:solidFill>
                <a:schemeClr val="tx1">
                  <a:lumMod val="85000"/>
                  <a:lumOff val="15000"/>
                </a:schemeClr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eaLnBrk="1" fontAlgn="auto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sr-Latn-CS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       - </a:t>
            </a:r>
            <a:r>
              <a:rPr lang="sr-Cyrl-CS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анксиозност</a:t>
            </a:r>
            <a:r>
              <a:rPr lang="sr-Latn-CS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и</a:t>
            </a:r>
            <a:r>
              <a:rPr lang="sr-Latn-CS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депресија</a:t>
            </a:r>
            <a:endParaRPr lang="en-US" dirty="0">
              <a:solidFill>
                <a:schemeClr val="tx1">
                  <a:lumMod val="85000"/>
                  <a:lumOff val="15000"/>
                </a:schemeClr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defRPr/>
            </a:pPr>
            <a:endParaRPr lang="sr-Latn-R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250825" y="1341438"/>
            <a:ext cx="8385175" cy="881062"/>
          </a:xfrm>
        </p:spPr>
        <p:txBody>
          <a:bodyPr/>
          <a:lstStyle/>
          <a:p>
            <a:pPr eaLnBrk="1" hangingPunct="1"/>
            <a:r>
              <a:rPr lang="sr-Cyrl-CS" altLang="en-US" smtClean="0">
                <a:ln>
                  <a:noFill/>
                </a:ln>
                <a:latin typeface="Comic Sans MS" panose="030F0702030302020204" pitchFamily="66" charset="0"/>
              </a:rPr>
              <a:t>Дијагностички критеријуми</a:t>
            </a:r>
            <a:endParaRPr lang="en-US" altLang="en-US" smtClean="0">
              <a:ln>
                <a:noFill/>
              </a:ln>
              <a:latin typeface="Comic Sans MS" panose="030F0702030302020204" pitchFamily="66" charset="0"/>
            </a:endParaRPr>
          </a:p>
        </p:txBody>
      </p:sp>
      <p:sp>
        <p:nvSpPr>
          <p:cNvPr id="47107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971550" y="2349500"/>
            <a:ext cx="7488238" cy="3743325"/>
          </a:xfrm>
        </p:spPr>
        <p:txBody>
          <a:bodyPr rtlCol="0">
            <a:normAutofit/>
          </a:bodyPr>
          <a:lstStyle/>
          <a:p>
            <a:pPr marL="0" indent="0" eaLnBrk="1" fontAlgn="auto" hangingPunct="1">
              <a:buFont typeface="Arial" panose="020B0604020202020204" pitchFamily="34" charset="0"/>
              <a:buNone/>
              <a:defRPr/>
            </a:pPr>
            <a:endParaRPr lang="sr-Latn-CS" sz="1600" dirty="0" smtClean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09600" indent="-609600" eaLnBrk="1" fontAlgn="auto" hangingPunct="1">
              <a:buFont typeface="Wingdings" panose="05000000000000000000" pitchFamily="2" charset="2"/>
              <a:buNone/>
              <a:defRPr/>
            </a:pPr>
            <a:r>
              <a:rPr lang="sr-Cyrl-CS" sz="1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sr-Latn-CS" sz="1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Најмање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10 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епизода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које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испуњавају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критеријуме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Б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-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Д</a:t>
            </a:r>
            <a:endParaRPr lang="sr-Latn-CS" sz="20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marL="609600" indent="-609600" eaLnBrk="1" fontAlgn="auto" hangingPunct="1">
              <a:buFont typeface="Wingdings" panose="05000000000000000000" pitchFamily="2" charset="2"/>
              <a:buNone/>
              <a:defRPr/>
            </a:pP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Б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Траје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30 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минута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до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7 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дана</a:t>
            </a:r>
            <a:endParaRPr lang="sr-Latn-CS" sz="20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marL="609600" indent="-609600" eaLnBrk="1" fontAlgn="auto" hangingPunct="1">
              <a:buFont typeface="Wingdings" panose="05000000000000000000" pitchFamily="2" charset="2"/>
              <a:buNone/>
              <a:defRPr/>
            </a:pP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Ц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Главобоља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има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најмање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2 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од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наведених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особина</a:t>
            </a:r>
            <a:endParaRPr lang="sr-Latn-CS" sz="20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marL="609600" indent="-609600" eaLnBrk="1" fontAlgn="auto" hangingPunct="1">
              <a:buFont typeface="Wingdings" panose="05000000000000000000" pitchFamily="2" charset="2"/>
              <a:buNone/>
              <a:defRPr/>
            </a:pP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     1. 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билатерална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локализација</a:t>
            </a:r>
            <a:endParaRPr lang="sr-Latn-CS" sz="20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marL="609600" indent="-609600" eaLnBrk="1" fontAlgn="auto" hangingPunct="1">
              <a:buFont typeface="Wingdings" panose="05000000000000000000" pitchFamily="2" charset="2"/>
              <a:buNone/>
              <a:defRPr/>
            </a:pP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     2. 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бол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типа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стезања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/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притиска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непулсирајући</a:t>
            </a:r>
            <a:endParaRPr lang="sr-Latn-CS" sz="20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marL="609600" indent="-609600" eaLnBrk="1" fontAlgn="auto" hangingPunct="1">
              <a:buFont typeface="Wingdings" panose="05000000000000000000" pitchFamily="2" charset="2"/>
              <a:buNone/>
              <a:defRPr/>
            </a:pP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     3. 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благ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до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умерен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интензитет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бола</a:t>
            </a:r>
            <a:endParaRPr lang="sr-Latn-CS" sz="20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marL="609600" indent="-609600" eaLnBrk="1" fontAlgn="auto" hangingPunct="1">
              <a:buFont typeface="Wingdings" panose="05000000000000000000" pitchFamily="2" charset="2"/>
              <a:buNone/>
              <a:defRPr/>
            </a:pP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     4. 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не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погоршава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се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рутинским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физичким</a:t>
            </a:r>
            <a:r>
              <a:rPr lang="sr-Latn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активностима</a:t>
            </a:r>
            <a:endParaRPr lang="sr-Latn-CS" sz="20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250825" y="1341438"/>
            <a:ext cx="8385175" cy="881062"/>
          </a:xfrm>
        </p:spPr>
        <p:txBody>
          <a:bodyPr/>
          <a:lstStyle/>
          <a:p>
            <a:pPr eaLnBrk="1" hangingPunct="1"/>
            <a:r>
              <a:rPr lang="sr-Cyrl-CS" altLang="en-US" smtClean="0">
                <a:ln>
                  <a:noFill/>
                </a:ln>
                <a:latin typeface="Comic Sans MS" panose="030F0702030302020204" pitchFamily="66" charset="0"/>
              </a:rPr>
              <a:t>Дијагностички критеријуми</a:t>
            </a:r>
            <a:endParaRPr lang="en-US" altLang="en-US" smtClean="0">
              <a:ln>
                <a:noFill/>
              </a:ln>
              <a:latin typeface="Comic Sans MS" panose="030F0702030302020204" pitchFamily="66" charset="0"/>
            </a:endParaRPr>
          </a:p>
        </p:txBody>
      </p:sp>
      <p:sp>
        <p:nvSpPr>
          <p:cNvPr id="47107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042988" y="2636838"/>
            <a:ext cx="7488237" cy="2808287"/>
          </a:xfrm>
        </p:spPr>
        <p:txBody>
          <a:bodyPr rtlCol="0">
            <a:normAutofit/>
          </a:bodyPr>
          <a:lstStyle/>
          <a:p>
            <a:pPr marL="0" indent="0" eaLnBrk="1" fontAlgn="auto" hangingPunct="1">
              <a:buFont typeface="Arial" panose="020B0604020202020204" pitchFamily="34" charset="0"/>
              <a:buNone/>
              <a:defRPr/>
            </a:pPr>
            <a:endParaRPr lang="sr-Latn-CS" sz="22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marL="609600" indent="-609600" eaLnBrk="1" fontAlgn="auto" hangingPunct="1">
              <a:buFont typeface="Wingdings" panose="05000000000000000000" pitchFamily="2" charset="2"/>
              <a:buNone/>
              <a:defRPr/>
            </a:pP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Д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Оба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од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наведеног</a:t>
            </a:r>
            <a:endParaRPr lang="sr-Latn-CS" sz="22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marL="609600" indent="-609600" eaLnBrk="1" fontAlgn="auto" hangingPunct="1">
              <a:buFont typeface="Wingdings" panose="05000000000000000000" pitchFamily="2" charset="2"/>
              <a:buNone/>
              <a:defRPr/>
            </a:pP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     1. 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нема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мучнине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или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повраћања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(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могућа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анорексија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)</a:t>
            </a:r>
          </a:p>
          <a:p>
            <a:pPr marL="609600" indent="-609600" eaLnBrk="1" fontAlgn="auto" hangingPunct="1">
              <a:buFont typeface="Wingdings" panose="05000000000000000000" pitchFamily="2" charset="2"/>
              <a:buNone/>
              <a:defRPr/>
            </a:pP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     2. 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или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фотофобија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или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фонофобија</a:t>
            </a:r>
            <a:endParaRPr lang="sr-Latn-CS" sz="22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marL="609600" indent="-609600" eaLnBrk="1" fontAlgn="auto" hangingPunct="1">
              <a:buFont typeface="Wingdings" panose="05000000000000000000" pitchFamily="2" charset="2"/>
              <a:buNone/>
              <a:defRPr/>
            </a:pP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Е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Не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може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се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приписати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другом</a:t>
            </a:r>
            <a:r>
              <a:rPr lang="sr-Latn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поремећају</a:t>
            </a:r>
            <a:endParaRPr lang="en-US" sz="22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ganic">
  <a:themeElements>
    <a:clrScheme name="Organic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Organic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ganic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rnd" cmpd="sng" algn="ctr">
          <a:solidFill>
            <a:schemeClr val="phClr"/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2380</TotalTime>
  <Words>7127</Words>
  <Application>Microsoft Office PowerPoint</Application>
  <PresentationFormat>On-screen Show (4:3)</PresentationFormat>
  <Paragraphs>1369</Paragraphs>
  <Slides>151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151</vt:i4>
      </vt:variant>
    </vt:vector>
  </HeadingPairs>
  <TitlesOfParts>
    <vt:vector size="160" baseType="lpstr">
      <vt:lpstr>Comic Sans MS</vt:lpstr>
      <vt:lpstr>Arial</vt:lpstr>
      <vt:lpstr>Garamond</vt:lpstr>
      <vt:lpstr>Calibri</vt:lpstr>
      <vt:lpstr>Times New Roman</vt:lpstr>
      <vt:lpstr>Wingdings</vt:lpstr>
      <vt:lpstr>Verdana</vt:lpstr>
      <vt:lpstr>Symbol</vt:lpstr>
      <vt:lpstr>Organic</vt:lpstr>
      <vt:lpstr>Поремећаји спавања Главобоље Вртоглавице </vt:lpstr>
      <vt:lpstr>Поремећаји спавања</vt:lpstr>
      <vt:lpstr>Поремећаји спавања</vt:lpstr>
      <vt:lpstr>Спавање </vt:lpstr>
      <vt:lpstr>Спавање</vt:lpstr>
      <vt:lpstr>Спавање</vt:lpstr>
      <vt:lpstr>Спавање</vt:lpstr>
      <vt:lpstr>Спавање</vt:lpstr>
      <vt:lpstr>PowerPoint Presentation</vt:lpstr>
      <vt:lpstr>Спавање</vt:lpstr>
      <vt:lpstr>Поремећај циркадијалног ритма</vt:lpstr>
      <vt:lpstr>Структура и организација спавања</vt:lpstr>
      <vt:lpstr>Структура и организација спавања</vt:lpstr>
      <vt:lpstr>РЕМ спавање</vt:lpstr>
      <vt:lpstr>Поремећаји спавања</vt:lpstr>
      <vt:lpstr>PowerPoint Presentation</vt:lpstr>
      <vt:lpstr> Клинички најчешћи поремећаји спавања су: </vt:lpstr>
      <vt:lpstr>Поремећаји спавања</vt:lpstr>
      <vt:lpstr>Поремећаји спавања</vt:lpstr>
      <vt:lpstr>Поремећаји спавања</vt:lpstr>
      <vt:lpstr>Поремећаји спавања</vt:lpstr>
      <vt:lpstr>Поремећаји спавања</vt:lpstr>
      <vt:lpstr>НЕСАНИЦА</vt:lpstr>
      <vt:lpstr>PowerPoint Presentation</vt:lpstr>
      <vt:lpstr>Несаница</vt:lpstr>
      <vt:lpstr>Кoнзистeнтaн ризик зa несанице</vt:lpstr>
      <vt:lpstr>Несаница – према типу</vt:lpstr>
      <vt:lpstr>Несаница према трајању!</vt:lpstr>
      <vt:lpstr>Несаница према узроку (хроничне)</vt:lpstr>
      <vt:lpstr>Дијагноза несанице</vt:lpstr>
      <vt:lpstr>Teгoбe кoд примaрнe несанице </vt:lpstr>
      <vt:lpstr> Пoнaшaњe прeд спaвaње   </vt:lpstr>
      <vt:lpstr>Oбрaзaц спaвaњe – буднoст  </vt:lpstr>
      <vt:lpstr>Нoћни симптoми </vt:lpstr>
      <vt:lpstr>Днeвнe aктивнoсти и функциje </vt:lpstr>
      <vt:lpstr>PowerPoint Presentation</vt:lpstr>
      <vt:lpstr>PowerPoint Presentation</vt:lpstr>
      <vt:lpstr>PowerPoint Presentation</vt:lpstr>
      <vt:lpstr> Лечење хроничних несаница </vt:lpstr>
      <vt:lpstr>Лечење несанице</vt:lpstr>
      <vt:lpstr>Лечење несанице</vt:lpstr>
      <vt:lpstr>Психoлoшкe и бихeјвиoрaлнe тeрaпиje </vt:lpstr>
      <vt:lpstr>Oстaли циљeви </vt:lpstr>
      <vt:lpstr>Лечење несанице</vt:lpstr>
      <vt:lpstr>Лечење несанице</vt:lpstr>
      <vt:lpstr>  Фaрмaкoлoшка тeрaпиjа   </vt:lpstr>
      <vt:lpstr>  Фaрмaкoлoшка тeрaпиjа   </vt:lpstr>
      <vt:lpstr>Поремећаји спавања</vt:lpstr>
      <vt:lpstr>Хиперсомнија (поремећаји са екцесивном сомноленцом) </vt:lpstr>
      <vt:lpstr>Хиперсомнија </vt:lpstr>
      <vt:lpstr>Хиперсомнија</vt:lpstr>
      <vt:lpstr>Хиперсомнија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Поремећаји спавања</vt:lpstr>
      <vt:lpstr>Парасомније </vt:lpstr>
      <vt:lpstr>Главобоље</vt:lpstr>
      <vt:lpstr>Главобоље</vt:lpstr>
      <vt:lpstr>Главобоље</vt:lpstr>
      <vt:lpstr> Примарне главобоље  </vt:lpstr>
      <vt:lpstr>PowerPoint Presentation</vt:lpstr>
      <vt:lpstr> Секундарне главобоље </vt:lpstr>
      <vt:lpstr> Секундарне главобоље </vt:lpstr>
      <vt:lpstr>Главобоље   патофизиологија</vt:lpstr>
      <vt:lpstr>Главобоље   патофизиологија</vt:lpstr>
      <vt:lpstr>Главобоље  патофизиологија</vt:lpstr>
      <vt:lpstr>Главобоље   патофизиологија</vt:lpstr>
      <vt:lpstr> Мигрена</vt:lpstr>
      <vt:lpstr>Мигрена</vt:lpstr>
      <vt:lpstr>Мигрена</vt:lpstr>
      <vt:lpstr>Мигрена</vt:lpstr>
      <vt:lpstr>Мигрена без ауре</vt:lpstr>
      <vt:lpstr>Мигрена са ауром</vt:lpstr>
      <vt:lpstr>Мигрена са ауром</vt:lpstr>
      <vt:lpstr>Мигрена са ауром</vt:lpstr>
      <vt:lpstr> Компликације мигрене</vt:lpstr>
      <vt:lpstr>Компликације мигрене</vt:lpstr>
      <vt:lpstr>  Терапија мигрене</vt:lpstr>
      <vt:lpstr>Терапија атака мигрене</vt:lpstr>
      <vt:lpstr>Терапија атака мигрене</vt:lpstr>
      <vt:lpstr>Терапија атака мигрене</vt:lpstr>
      <vt:lpstr>Терапија атака мигрене</vt:lpstr>
      <vt:lpstr>Терапија атака мигрене</vt:lpstr>
      <vt:lpstr>Терапија атака мигрене</vt:lpstr>
      <vt:lpstr>Терапија атака мигрене</vt:lpstr>
      <vt:lpstr>Терапија атака мигрене</vt:lpstr>
      <vt:lpstr>Терапија атака мигрене</vt:lpstr>
      <vt:lpstr>Профилакса мигрене</vt:lpstr>
      <vt:lpstr>Профилакса мигрене</vt:lpstr>
      <vt:lpstr>Профилакса мигрене</vt:lpstr>
      <vt:lpstr>Профилакса мигрене</vt:lpstr>
      <vt:lpstr>Профилакса мигрене</vt:lpstr>
      <vt:lpstr>Главобоље тензионог типа</vt:lpstr>
      <vt:lpstr>Главобоље тензионог типа</vt:lpstr>
      <vt:lpstr>Дијагностички критеријуми</vt:lpstr>
      <vt:lpstr>Дијагностички критеријуми</vt:lpstr>
      <vt:lpstr>Главобоље тензионог типа</vt:lpstr>
      <vt:lpstr>Главобоље тензионог типа</vt:lpstr>
      <vt:lpstr>Кластер главобоља и тригемино аутономне главобоље</vt:lpstr>
      <vt:lpstr>Кластер главобоља</vt:lpstr>
      <vt:lpstr>Кластер главобоља</vt:lpstr>
      <vt:lpstr>Кластер главобоља</vt:lpstr>
      <vt:lpstr>Кластер главобоља</vt:lpstr>
      <vt:lpstr>Кластер главобоља</vt:lpstr>
      <vt:lpstr>Неуралгије главе и врата</vt:lpstr>
      <vt:lpstr>Неуралгије главе и врата</vt:lpstr>
      <vt:lpstr>Неуралгије главе и врата</vt:lpstr>
      <vt:lpstr>Неуралгије главе и врата</vt:lpstr>
      <vt:lpstr>Неуралгије-терапија</vt:lpstr>
      <vt:lpstr>Неуралгије главе и врата</vt:lpstr>
      <vt:lpstr>Неуралгије главе и врата</vt:lpstr>
      <vt:lpstr> Главобоље – дијагностички поступак</vt:lpstr>
      <vt:lpstr>Анамнеза </vt:lpstr>
      <vt:lpstr>Анамнеза - значајна питања</vt:lpstr>
      <vt:lpstr>Анамнеза - значајна питања</vt:lpstr>
      <vt:lpstr>Анамнеза - значајна питања</vt:lpstr>
      <vt:lpstr>Анамнеза - значајна питања</vt:lpstr>
      <vt:lpstr>Анамнеза - значајна питања</vt:lpstr>
      <vt:lpstr>Анамнеза - значајна питања</vt:lpstr>
      <vt:lpstr>Неуролошки налаз</vt:lpstr>
      <vt:lpstr>Допунска испитивања</vt:lpstr>
      <vt:lpstr>Допунска испитивања- индикације</vt:lpstr>
      <vt:lpstr>Допунска испитивања- индикације</vt:lpstr>
      <vt:lpstr>Допунска испитивања- индикације</vt:lpstr>
      <vt:lpstr>Допунска испитивања - индикације</vt:lpstr>
      <vt:lpstr>Разликовање примарних и секундарних главобоља</vt:lpstr>
      <vt:lpstr>Разликовање примарних и секундарних главобоља</vt:lpstr>
      <vt:lpstr>Вртоглавице</vt:lpstr>
      <vt:lpstr>Вртоглавица (вертиго) </vt:lpstr>
      <vt:lpstr>Вертиго</vt:lpstr>
      <vt:lpstr>Вертиго </vt:lpstr>
      <vt:lpstr>Периферни вертиго </vt:lpstr>
      <vt:lpstr>Мениерова болест</vt:lpstr>
      <vt:lpstr>Бенигни пароксизмални вертиго</vt:lpstr>
      <vt:lpstr>Оштећење вестибуларног нерва</vt:lpstr>
      <vt:lpstr>Вестибуларни неуронитис</vt:lpstr>
      <vt:lpstr>Вертиго централног порекла </vt:lpstr>
      <vt:lpstr>Вертиго централног порекла </vt:lpstr>
      <vt:lpstr>Вертиго централног порекла </vt:lpstr>
      <vt:lpstr>Карактеристике периферног и централног вертига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KBC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Goca Toncev</dc:creator>
  <cp:lastModifiedBy>Katarina</cp:lastModifiedBy>
  <cp:revision>222</cp:revision>
  <dcterms:created xsi:type="dcterms:W3CDTF">2010-02-20T10:21:26Z</dcterms:created>
  <dcterms:modified xsi:type="dcterms:W3CDTF">2021-02-01T10:46:25Z</dcterms:modified>
</cp:coreProperties>
</file>